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4"/>
  </p:notesMasterIdLst>
  <p:sldIdLst>
    <p:sldId id="257" r:id="rId5"/>
    <p:sldId id="628" r:id="rId6"/>
    <p:sldId id="631" r:id="rId7"/>
    <p:sldId id="542" r:id="rId8"/>
    <p:sldId id="629" r:id="rId9"/>
    <p:sldId id="565" r:id="rId10"/>
    <p:sldId id="460" r:id="rId11"/>
    <p:sldId id="456" r:id="rId12"/>
    <p:sldId id="298" r:id="rId13"/>
    <p:sldId id="569" r:id="rId14"/>
    <p:sldId id="349" r:id="rId15"/>
    <p:sldId id="367" r:id="rId16"/>
    <p:sldId id="376" r:id="rId17"/>
    <p:sldId id="463" r:id="rId18"/>
    <p:sldId id="402" r:id="rId19"/>
    <p:sldId id="405" r:id="rId20"/>
    <p:sldId id="566" r:id="rId21"/>
    <p:sldId id="567" r:id="rId22"/>
    <p:sldId id="363" r:id="rId23"/>
    <p:sldId id="417" r:id="rId24"/>
    <p:sldId id="418" r:id="rId25"/>
    <p:sldId id="553" r:id="rId26"/>
    <p:sldId id="464" r:id="rId27"/>
    <p:sldId id="466" r:id="rId28"/>
    <p:sldId id="473" r:id="rId29"/>
    <p:sldId id="571" r:id="rId30"/>
    <p:sldId id="344" r:id="rId31"/>
    <p:sldId id="554" r:id="rId32"/>
    <p:sldId id="465" r:id="rId33"/>
    <p:sldId id="383" r:id="rId34"/>
    <p:sldId id="428" r:id="rId35"/>
    <p:sldId id="301" r:id="rId36"/>
    <p:sldId id="338" r:id="rId37"/>
    <p:sldId id="427" r:id="rId38"/>
    <p:sldId id="357" r:id="rId39"/>
    <p:sldId id="555" r:id="rId40"/>
    <p:sldId id="468" r:id="rId41"/>
    <p:sldId id="570" r:id="rId42"/>
    <p:sldId id="568" r:id="rId43"/>
    <p:sldId id="572" r:id="rId44"/>
    <p:sldId id="574" r:id="rId45"/>
    <p:sldId id="556" r:id="rId46"/>
    <p:sldId id="469" r:id="rId47"/>
    <p:sldId id="562" r:id="rId48"/>
    <p:sldId id="435" r:id="rId49"/>
    <p:sldId id="447" r:id="rId50"/>
    <p:sldId id="546" r:id="rId51"/>
    <p:sldId id="448" r:id="rId52"/>
    <p:sldId id="563" r:id="rId53"/>
    <p:sldId id="557" r:id="rId54"/>
    <p:sldId id="470" r:id="rId55"/>
    <p:sldId id="539" r:id="rId56"/>
    <p:sldId id="438" r:id="rId57"/>
    <p:sldId id="559" r:id="rId58"/>
    <p:sldId id="471" r:id="rId59"/>
    <p:sldId id="454" r:id="rId60"/>
    <p:sldId id="444" r:id="rId61"/>
    <p:sldId id="446" r:id="rId62"/>
    <p:sldId id="560"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0DB81B-08F2-1212-5631-F9AF1F298AA7}" name="Stolp, Haley (CDC/DDNID/NCCDPHP/DHDSP)" initials="SH(" userId="S::vul4@cdc.gov::214a7995-4fe3-4a81-9406-0ebf1ff04cde" providerId="AD"/>
  <p188:author id="{3FC4043E-BDF9-5494-82B6-5E40B89D2657}" name="Wall, Hilary (CDC/DDNID/NCCDPHP/DHDSP)" initials="WH(" userId="S::ifx0@cdc.gov::e6d6d07a-edcf-4b45-8a38-f70b540e90f9" providerId="AD"/>
  <p188:author id="{143E5A59-85F9-F956-3AA7-07972767288A}" name="dina moss" initials="dm" userId="5b31e1b99c09e7f5" providerId="Windows Live"/>
  <p188:author id="{409657D3-FE59-6ADA-CB7B-D80CA985FF30}" name="Therese Rodda" initials="TR" userId="S::therese_rodda@abtassoc.com::5bb77045-4523-419f-bc71-cecf19c85b08" providerId="AD"/>
  <p188:author id="{6DE42EDE-F1CD-9606-072F-9DDBA36F2141}" name="Camille Rey" initials="CR" userId="S::Camille_Rey@abtassoc.com::f1c5f746-6e94-4168-a3db-b054f145a15f" providerId="AD"/>
  <p188:author id="{2F9B10F1-BFBC-9D0A-A7B8-6DBD19F1C3C1}" name="Gross, Megan (CDC/DDNID/NCCDPHP/DHDSP)" initials="GM(" userId="S::tin4@cdc.gov::3120ed1e-0d32-4bd0-b1ae-f5c5dbea5d8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rrison, Michael (AHRQ/CEPI)" initials="HM(" lastIdx="47" clrIdx="0">
    <p:extLst>
      <p:ext uri="{19B8F6BF-5375-455C-9EA6-DF929625EA0E}">
        <p15:presenceInfo xmlns:p15="http://schemas.microsoft.com/office/powerpoint/2012/main" userId="S::Michael.Harrison@ahrq.hhs.gov::867917cb-17c4-47c3-a01f-8324481499c5" providerId="AD"/>
      </p:ext>
    </p:extLst>
  </p:cmAuthor>
  <p:cmAuthor id="2" name="Moss, Dina (AHRQ/CEPI)" initials="MD(" lastIdx="29" clrIdx="1">
    <p:extLst>
      <p:ext uri="{19B8F6BF-5375-455C-9EA6-DF929625EA0E}">
        <p15:presenceInfo xmlns:p15="http://schemas.microsoft.com/office/powerpoint/2012/main" userId="S::Dina.Moss@AHRQ.hhs.gov::598403aa-7c3d-41af-9956-56ee983eb922" providerId="AD"/>
      </p:ext>
    </p:extLst>
  </p:cmAuthor>
  <p:cmAuthor id="3" name="Missy Robinson" initials="MR" lastIdx="7" clrIdx="2">
    <p:extLst>
      <p:ext uri="{19B8F6BF-5375-455C-9EA6-DF929625EA0E}">
        <p15:presenceInfo xmlns:p15="http://schemas.microsoft.com/office/powerpoint/2012/main" userId="S::Missy_Robinson@abtassoc.com::bcb2d3a2-c318-4b79-bb02-639fb4ff6f7c" providerId="AD"/>
      </p:ext>
    </p:extLst>
  </p:cmAuthor>
  <p:cmAuthor id="4" name="Jeffrey Carrano" initials="JC" lastIdx="8" clrIdx="3">
    <p:extLst>
      <p:ext uri="{19B8F6BF-5375-455C-9EA6-DF929625EA0E}">
        <p15:presenceInfo xmlns:p15="http://schemas.microsoft.com/office/powerpoint/2012/main" userId="S::Jeffrey_Carrano@abtassoc.com::a23f08a6-d6fc-450a-85a2-c18045d5bcf0" providerId="AD"/>
      </p:ext>
    </p:extLst>
  </p:cmAuthor>
  <p:cmAuthor id="5" name="Sharon Pollack" initials="SP" lastIdx="36" clrIdx="4">
    <p:extLst>
      <p:ext uri="{19B8F6BF-5375-455C-9EA6-DF929625EA0E}">
        <p15:presenceInfo xmlns:p15="http://schemas.microsoft.com/office/powerpoint/2012/main" userId="S::Sharon_Pollack@abtassoc.com::5e20d14a-170f-414d-a2b9-a272cc5dcadb" providerId="AD"/>
      </p:ext>
    </p:extLst>
  </p:cmAuthor>
  <p:cmAuthor id="6" name="Therese Rodda" initials="TR" lastIdx="8" clrIdx="5">
    <p:extLst>
      <p:ext uri="{19B8F6BF-5375-455C-9EA6-DF929625EA0E}">
        <p15:presenceInfo xmlns:p15="http://schemas.microsoft.com/office/powerpoint/2012/main" userId="S::Therese_Rodda@abtassoc.com::5bb77045-4523-419f-bc71-cecf19c85b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4F4"/>
    <a:srgbClr val="691F74"/>
    <a:srgbClr val="C10230"/>
    <a:srgbClr val="7F2766"/>
    <a:srgbClr val="952656"/>
    <a:srgbClr val="AB2346"/>
    <a:srgbClr val="005DBA"/>
    <a:srgbClr val="C42033"/>
    <a:srgbClr val="595959"/>
    <a:srgbClr val="A2C5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7" autoAdjust="0"/>
    <p:restoredTop sz="77383" autoAdjust="0"/>
  </p:normalViewPr>
  <p:slideViewPr>
    <p:cSldViewPr snapToGrid="0">
      <p:cViewPr varScale="1">
        <p:scale>
          <a:sx n="76" d="100"/>
          <a:sy n="76" d="100"/>
        </p:scale>
        <p:origin x="1518" y="84"/>
      </p:cViewPr>
      <p:guideLst>
        <p:guide orient="horz" pos="624"/>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8" d="100"/>
        <a:sy n="68" d="100"/>
      </p:scale>
      <p:origin x="0" y="-100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8ABD3-6CEC-4381-8BBD-9E2168EBF3EF}" type="datetimeFigureOut">
              <a:rPr lang="en-US" smtClean="0"/>
              <a:t>4/12/2023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AB0BD-A300-48DC-A2E8-8B79E917F5C4}" type="slidenum">
              <a:rPr lang="en-US" smtClean="0"/>
              <a:t>‹#›</a:t>
            </a:fld>
            <a:endParaRPr lang="en-US"/>
          </a:p>
        </p:txBody>
      </p:sp>
    </p:spTree>
    <p:extLst>
      <p:ext uri="{BB962C8B-B14F-4D97-AF65-F5344CB8AC3E}">
        <p14:creationId xmlns:p14="http://schemas.microsoft.com/office/powerpoint/2010/main" val="3085414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hrq.gov/sites/default/files/wysiwyg/takeheart/training/getting-started-implementation-guide.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ahrq.gov/sites/default/files/wysiwyg/takeheart/training/implementing-automatic-referral-implementation-guide.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ahrq.gov/sites/default/files/wysiwyg/takeheart/training/getting-started-slides.pptx"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aacvpr.org/Portals/0/Million%20Hearts%20Change%20Package/4.18.2018%20Files/SC-10-CRCP-Turnkey-Referral%20Measures%20in%20a%20QI%20System.pdf?timestamp=1524151390319" TargetMode="External"/><Relationship Id="rId2" Type="http://schemas.openxmlformats.org/officeDocument/2006/relationships/slide" Target="../slides/slide53.xml"/><Relationship Id="rId1" Type="http://schemas.openxmlformats.org/officeDocument/2006/relationships/notesMaster" Target="../notesMasters/notesMaster1.xml"/><Relationship Id="rId5" Type="http://schemas.openxmlformats.org/officeDocument/2006/relationships/hyperlink" Target="https://millionhearts.hhs.gov/files/Cardiac_Rehab_Change_Pkg.pdf" TargetMode="External"/><Relationship Id="rId4" Type="http://schemas.openxmlformats.org/officeDocument/2006/relationships/hyperlink" Target="https://www.aacvpr.org/Portals/0/Million%20Hearts%20Change%20Package/4.25.2018%20Files/R-37-CRCP-Turnkey-Using%20Registries%20for%20Referral%20Data.pdf?timestamp=1524684345848"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ahrq.gov/takeheart/training/module-7/index.html"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lvl="1"/>
            <a:r>
              <a:rPr lang="en-US" sz="1200" b="1" dirty="0">
                <a:effectLst/>
                <a:latin typeface="Avenir Next LT Pro" panose="020B0504020202020204" pitchFamily="34" charset="0"/>
                <a:ea typeface="Calibri" panose="020F0502020204030204" pitchFamily="34" charset="0"/>
                <a:cs typeface="Arial" panose="020B0604020202020204" pitchFamily="34" charset="0"/>
              </a:rPr>
              <a:t>This presentation is designed to help you understand the steps required for designing, testing, implementing, and troubleshooting an AR system in your hospital/health system.</a:t>
            </a:r>
          </a:p>
          <a:p>
            <a:pPr lvl="1"/>
            <a:endParaRPr lang="en-US" sz="1200" b="1" dirty="0">
              <a:effectLst/>
              <a:latin typeface="Avenir Next LT Pro" panose="020B0504020202020204" pitchFamily="34" charset="0"/>
              <a:ea typeface="Calibri" panose="020F0502020204030204" pitchFamily="34" charset="0"/>
              <a:cs typeface="Arial" panose="020B0604020202020204" pitchFamily="34" charset="0"/>
            </a:endParaRPr>
          </a:p>
          <a:p>
            <a:pPr lvl="1"/>
            <a:r>
              <a:rPr lang="en-US" sz="1200" b="1" dirty="0">
                <a:effectLst/>
                <a:latin typeface="Avenir Next LT Pro" panose="020B0504020202020204" pitchFamily="34" charset="0"/>
                <a:ea typeface="Calibri" panose="020F0502020204030204" pitchFamily="34" charset="0"/>
                <a:cs typeface="Arial" panose="020B0604020202020204" pitchFamily="34" charset="0"/>
              </a:rPr>
              <a:t>IMPORTANT NOTE RE: ACCESSING LINKS in this PPT presentation:</a:t>
            </a:r>
          </a:p>
          <a:p>
            <a:pPr marL="628650" lvl="1" indent="-171450">
              <a:buFont typeface="Arial" panose="020B0604020202020204" pitchFamily="34" charset="0"/>
              <a:buChar char="•"/>
            </a:pPr>
            <a:r>
              <a:rPr lang="en-US" sz="1200" b="0" dirty="0">
                <a:effectLst/>
                <a:latin typeface="Avenir Next LT Pro" panose="020B0504020202020204" pitchFamily="34" charset="0"/>
                <a:ea typeface="Calibri" panose="020F0502020204030204" pitchFamily="34" charset="0"/>
                <a:cs typeface="Arial" panose="020B0604020202020204" pitchFamily="34" charset="0"/>
              </a:rPr>
              <a:t>Links embedded in SLIDE portion are hyperlinks</a:t>
            </a:r>
          </a:p>
          <a:p>
            <a:pPr marL="628650" lvl="1" indent="-171450">
              <a:buFont typeface="Arial" panose="020B0604020202020204" pitchFamily="34" charset="0"/>
              <a:buChar char="•"/>
            </a:pPr>
            <a:r>
              <a:rPr lang="en-US" sz="1200" b="0" dirty="0">
                <a:effectLst/>
                <a:latin typeface="Avenir Next LT Pro" panose="020B0504020202020204" pitchFamily="34" charset="0"/>
                <a:ea typeface="Calibri" panose="020F0502020204030204" pitchFamily="34" charset="0"/>
                <a:cs typeface="Arial" panose="020B0604020202020204" pitchFamily="34" charset="0"/>
              </a:rPr>
              <a:t>Links shown in the NOTES portion must be copied into a browser to be accessed</a:t>
            </a:r>
          </a:p>
          <a:p>
            <a:pPr lvl="1"/>
            <a:br>
              <a:rPr lang="en-US" sz="1200" b="1" dirty="0">
                <a:effectLst/>
                <a:latin typeface="Avenir Next LT Pro" panose="020B0504020202020204" pitchFamily="34" charset="0"/>
                <a:ea typeface="Calibri" panose="020F0502020204030204" pitchFamily="34" charset="0"/>
                <a:cs typeface="Arial" panose="020B0604020202020204" pitchFamily="34" charset="0"/>
              </a:rPr>
            </a:br>
            <a:endParaRPr lang="en-US" sz="1200" b="1" dirty="0">
              <a:effectLst/>
              <a:latin typeface="Avenir Next LT Pro" panose="020B05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20CEF46-6BD6-4B1F-90B9-33B57A5A6B7A}" type="slidenum">
              <a:rPr lang="en-US" smtClean="0"/>
              <a:t>1</a:t>
            </a:fld>
            <a:endParaRPr lang="en-US"/>
          </a:p>
        </p:txBody>
      </p:sp>
    </p:spTree>
    <p:extLst>
      <p:ext uri="{BB962C8B-B14F-4D97-AF65-F5344CB8AC3E}">
        <p14:creationId xmlns:p14="http://schemas.microsoft.com/office/powerpoint/2010/main" val="2089251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marL="457200" marR="0" lvl="1">
              <a:lnSpc>
                <a:spcPct val="107000"/>
              </a:lnSpc>
              <a:spcBef>
                <a:spcPts val="0"/>
              </a:spcBef>
              <a:spcAft>
                <a:spcPts val="800"/>
              </a:spcAft>
            </a:pPr>
            <a:r>
              <a:rPr lang="en-US" sz="1800" b="0">
                <a:effectLst/>
                <a:latin typeface="Calibri" panose="020F0502020204030204" pitchFamily="34" charset="0"/>
                <a:ea typeface="Calibri" panose="020F0502020204030204" pitchFamily="34" charset="0"/>
                <a:cs typeface="Times New Roman" panose="02020603050405020304" pitchFamily="18" charset="0"/>
              </a:rPr>
              <a:t>Create an aim statement to serve as the compass for the project. One of the major tasks is to create an order mechanism that fits seamlessly into workflow processes which identifies and drives more patients to CR, any CR. Because patients come to the hospital from many communities, many hospitals refer to both their own and external CR programs depending on what is most convenient for the patient. It is important to know the availability of CR locally, as well as in the outlying areas.</a:t>
            </a:r>
          </a:p>
          <a:p>
            <a:endParaRPr lang="en-US" sz="1200" b="1"/>
          </a:p>
        </p:txBody>
      </p:sp>
      <p:sp>
        <p:nvSpPr>
          <p:cNvPr id="4" name="Slide Number Placeholder 3"/>
          <p:cNvSpPr>
            <a:spLocks noGrp="1"/>
          </p:cNvSpPr>
          <p:nvPr>
            <p:ph type="sldNum" sz="quarter" idx="10"/>
          </p:nvPr>
        </p:nvSpPr>
        <p:spPr/>
        <p:txBody>
          <a:bodyPr/>
          <a:lstStyle/>
          <a:p>
            <a:fld id="{C20CEF46-6BD6-4B1F-90B9-33B57A5A6B7A}" type="slidenum">
              <a:rPr lang="en-US" smtClean="0"/>
              <a:t>10</a:t>
            </a:fld>
            <a:endParaRPr lang="en-US"/>
          </a:p>
        </p:txBody>
      </p:sp>
    </p:spTree>
    <p:extLst>
      <p:ext uri="{BB962C8B-B14F-4D97-AF65-F5344CB8AC3E}">
        <p14:creationId xmlns:p14="http://schemas.microsoft.com/office/powerpoint/2010/main" val="4102156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dirty="0"/>
              <a:t>This slide and the next list keys to success.</a:t>
            </a:r>
            <a:r>
              <a:rPr lang="en-US" sz="1200" b="0" baseline="0" dirty="0"/>
              <a:t> Commitment from hospital and departmental leadership and a strong champion are at the top of the list. The  project also needs to have a clear owner supported by strong project management with clear lines of decision making. </a:t>
            </a:r>
          </a:p>
          <a:p>
            <a:endParaRPr lang="en-US" sz="1200" b="0" baseline="0" dirty="0"/>
          </a:p>
          <a:p>
            <a:pPr lvl="1"/>
            <a:r>
              <a:rPr lang="en-US" sz="1200" b="0" baseline="0" dirty="0"/>
              <a:t>Since IT departments have long lists of projects waiting, your CR champion may have to negotiate to raise automatic referral up the list and will likely need leadership support to do so. However, you can’t just hand the project over to IT.  </a:t>
            </a:r>
            <a:r>
              <a:rPr lang="en-US" sz="1200" b="0" dirty="0"/>
              <a:t>IT projects that are done in isolation without clinical input are never as successful as those that are done in a collaborative fashion with clinical subject matter experts.</a:t>
            </a:r>
            <a:endParaRPr lang="en-US" sz="1200" b="0" baseline="0" dirty="0"/>
          </a:p>
          <a:p>
            <a:endParaRPr lang="en-US" sz="1200" b="0" baseline="0" dirty="0"/>
          </a:p>
          <a:p>
            <a:endParaRPr lang="en-US" sz="1200" b="0" dirty="0"/>
          </a:p>
        </p:txBody>
      </p:sp>
      <p:sp>
        <p:nvSpPr>
          <p:cNvPr id="4" name="Slide Number Placeholder 3"/>
          <p:cNvSpPr>
            <a:spLocks noGrp="1"/>
          </p:cNvSpPr>
          <p:nvPr>
            <p:ph type="sldNum" sz="quarter" idx="10"/>
          </p:nvPr>
        </p:nvSpPr>
        <p:spPr/>
        <p:txBody>
          <a:bodyPr/>
          <a:lstStyle/>
          <a:p>
            <a:fld id="{C20CEF46-6BD6-4B1F-90B9-33B57A5A6B7A}" type="slidenum">
              <a:rPr lang="en-US" smtClean="0"/>
              <a:t>11</a:t>
            </a:fld>
            <a:endParaRPr lang="en-US"/>
          </a:p>
        </p:txBody>
      </p:sp>
    </p:spTree>
    <p:extLst>
      <p:ext uri="{BB962C8B-B14F-4D97-AF65-F5344CB8AC3E}">
        <p14:creationId xmlns:p14="http://schemas.microsoft.com/office/powerpoint/2010/main" val="3233541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a:spcBef>
                <a:spcPts val="0"/>
              </a:spcBef>
              <a:spcAft>
                <a:spcPts val="0"/>
              </a:spcAft>
            </a:pPr>
            <a:r>
              <a:rPr lang="en-US" sz="1200" b="0" baseline="0" dirty="0"/>
              <a:t>Another key to success is a clear and realistic Action Plan as described on this slide. Guidance and tools to help you create an action plan are included in the </a:t>
            </a:r>
            <a:r>
              <a:rPr lang="en-US" sz="1200" b="1" baseline="0" dirty="0"/>
              <a:t>Getting Started IG</a:t>
            </a:r>
            <a:r>
              <a:rPr lang="en-US" sz="1200" b="0" baseline="0" dirty="0"/>
              <a:t>. </a:t>
            </a:r>
            <a:r>
              <a:rPr lang="en-US" sz="1100" u="none" strike="noStrike" dirty="0">
                <a:solidFill>
                  <a:srgbClr val="0000FF"/>
                </a:solidFill>
                <a:effectLst/>
                <a:latin typeface="Calibri" panose="020F0502020204030204" pitchFamily="34" charset="0"/>
                <a:ea typeface="Times New Roman" panose="02020603050405020304" pitchFamily="18" charset="0"/>
                <a:hlinkClick r:id="rId3"/>
              </a:rPr>
              <a:t>https://www.ahrq.gov/sites/default/files/wysiwyg/takeheart/training/getting-started-implementation-guide.pdf</a:t>
            </a:r>
            <a:endParaRPr lang="en-US" sz="1100" dirty="0">
              <a:effectLst/>
              <a:latin typeface="Calibri" panose="020F0502020204030204" pitchFamily="34" charset="0"/>
              <a:ea typeface="Calibri" panose="020F0502020204030204" pitchFamily="34" charset="0"/>
            </a:endParaRPr>
          </a:p>
          <a:p>
            <a:pPr lvl="1"/>
            <a:endParaRPr lang="en-US" sz="1200" b="0" baseline="0" dirty="0"/>
          </a:p>
        </p:txBody>
      </p:sp>
      <p:sp>
        <p:nvSpPr>
          <p:cNvPr id="4" name="Slide Number Placeholder 3"/>
          <p:cNvSpPr>
            <a:spLocks noGrp="1"/>
          </p:cNvSpPr>
          <p:nvPr>
            <p:ph type="sldNum" sz="quarter" idx="10"/>
          </p:nvPr>
        </p:nvSpPr>
        <p:spPr/>
        <p:txBody>
          <a:bodyPr/>
          <a:lstStyle/>
          <a:p>
            <a:fld id="{C20CEF46-6BD6-4B1F-90B9-33B57A5A6B7A}" type="slidenum">
              <a:rPr lang="en-US" smtClean="0"/>
              <a:t>12</a:t>
            </a:fld>
            <a:endParaRPr lang="en-US"/>
          </a:p>
        </p:txBody>
      </p:sp>
    </p:spTree>
    <p:extLst>
      <p:ext uri="{BB962C8B-B14F-4D97-AF65-F5344CB8AC3E}">
        <p14:creationId xmlns:p14="http://schemas.microsoft.com/office/powerpoint/2010/main" val="630957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lvl="1"/>
            <a:r>
              <a:rPr lang="en-US" sz="1200" b="0" dirty="0"/>
              <a:t>Here is a list of the most common reasons projects fail. Take note of these and keep them in mind as you plan and implement AR </a:t>
            </a:r>
            <a:r>
              <a:rPr lang="en-US" sz="1200" b="0" baseline="0" dirty="0"/>
              <a:t>for your institution. Your action plan is one of the most important tools you can use to avoid the pitfall of poor project management. You can prevent some of the main reasons that projects like AR implementation fail by: </a:t>
            </a:r>
          </a:p>
          <a:p>
            <a:pPr marL="628650" lvl="1" indent="-171450">
              <a:buFont typeface="Arial" panose="020B0604020202020204" pitchFamily="34" charset="0"/>
              <a:buChar char="•"/>
            </a:pPr>
            <a:r>
              <a:rPr lang="en-US" sz="1200" b="0" baseline="0" dirty="0"/>
              <a:t>Ensuring that tasks are clearly assigned and that there’s agreement on when they will be completed</a:t>
            </a:r>
          </a:p>
          <a:p>
            <a:pPr marL="628650" lvl="1" indent="-171450">
              <a:buFont typeface="Arial" panose="020B0604020202020204" pitchFamily="34" charset="0"/>
              <a:buChar char="•"/>
            </a:pPr>
            <a:r>
              <a:rPr lang="en-US" sz="1200" b="0" baseline="0" dirty="0"/>
              <a:t>Tracking and reviewing progress with your team </a:t>
            </a:r>
            <a:endParaRPr lang="en-US" sz="1200" b="0" dirty="0"/>
          </a:p>
        </p:txBody>
      </p:sp>
      <p:sp>
        <p:nvSpPr>
          <p:cNvPr id="4" name="Slide Number Placeholder 3"/>
          <p:cNvSpPr>
            <a:spLocks noGrp="1"/>
          </p:cNvSpPr>
          <p:nvPr>
            <p:ph type="sldNum" sz="quarter" idx="10"/>
          </p:nvPr>
        </p:nvSpPr>
        <p:spPr/>
        <p:txBody>
          <a:bodyPr/>
          <a:lstStyle/>
          <a:p>
            <a:fld id="{C20CEF46-6BD6-4B1F-90B9-33B57A5A6B7A}" type="slidenum">
              <a:rPr lang="en-US" smtClean="0"/>
              <a:t>13</a:t>
            </a:fld>
            <a:endParaRPr lang="en-US"/>
          </a:p>
        </p:txBody>
      </p:sp>
    </p:spTree>
    <p:extLst>
      <p:ext uri="{BB962C8B-B14F-4D97-AF65-F5344CB8AC3E}">
        <p14:creationId xmlns:p14="http://schemas.microsoft.com/office/powerpoint/2010/main" val="2003529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0"/>
              <a:t>The next set of slides will work to establish a common understanding of AR.</a:t>
            </a:r>
          </a:p>
        </p:txBody>
      </p:sp>
      <p:sp>
        <p:nvSpPr>
          <p:cNvPr id="4" name="Slide Number Placeholder 3"/>
          <p:cNvSpPr>
            <a:spLocks noGrp="1"/>
          </p:cNvSpPr>
          <p:nvPr>
            <p:ph type="sldNum" sz="quarter" idx="5"/>
          </p:nvPr>
        </p:nvSpPr>
        <p:spPr/>
        <p:txBody>
          <a:bodyPr/>
          <a:lstStyle/>
          <a:p>
            <a:fld id="{C07AB0BD-A300-48DC-A2E8-8B79E917F5C4}" type="slidenum">
              <a:rPr lang="en-US" smtClean="0"/>
              <a:t>14</a:t>
            </a:fld>
            <a:endParaRPr lang="en-US"/>
          </a:p>
        </p:txBody>
      </p:sp>
    </p:spTree>
    <p:extLst>
      <p:ext uri="{BB962C8B-B14F-4D97-AF65-F5344CB8AC3E}">
        <p14:creationId xmlns:p14="http://schemas.microsoft.com/office/powerpoint/2010/main" val="2693759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lvl="1"/>
            <a:r>
              <a:rPr lang="en-US" sz="1200" b="0" kern="1200" dirty="0">
                <a:solidFill>
                  <a:schemeClr val="tx1"/>
                </a:solidFill>
                <a:effectLst/>
                <a:latin typeface="+mn-lt"/>
                <a:ea typeface="+mn-ea"/>
                <a:cs typeface="+mn-cs"/>
              </a:rPr>
              <a:t>The TAKEheart definition of AR is rooted in the scientific evidence established by Dr. Sherry Grace and her research team and reinforced by the Million Hearts initiative. AR is an electronic medical record-based CR referral built</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into an order set in such a way that all patients with a qualifying diagnosis are referred by default unless the physician takes action to remove the order.</a:t>
            </a:r>
          </a:p>
          <a:p>
            <a:pPr lvl="1"/>
            <a:r>
              <a:rPr lang="en-US" sz="1200" b="0" kern="1200" dirty="0">
                <a:solidFill>
                  <a:schemeClr val="tx1"/>
                </a:solidFill>
                <a:effectLst/>
                <a:latin typeface="+mn-lt"/>
                <a:ea typeface="+mn-ea"/>
                <a:cs typeface="+mn-cs"/>
              </a:rPr>
              <a:t>Automatic referral is </a:t>
            </a:r>
            <a:r>
              <a:rPr lang="en-US" sz="1200" b="0" kern="1200" dirty="0">
                <a:solidFill>
                  <a:srgbClr val="FF0000"/>
                </a:solidFill>
                <a:effectLst/>
                <a:latin typeface="+mn-lt"/>
                <a:ea typeface="+mn-ea"/>
                <a:cs typeface="+mn-cs"/>
              </a:rPr>
              <a:t>NOT</a:t>
            </a:r>
            <a:r>
              <a:rPr lang="en-US" sz="1200" b="0" kern="1200" dirty="0">
                <a:solidFill>
                  <a:schemeClr val="tx1"/>
                </a:solidFill>
                <a:effectLst/>
                <a:latin typeface="+mn-lt"/>
                <a:ea typeface="+mn-ea"/>
                <a:cs typeface="+mn-cs"/>
              </a:rPr>
              <a:t> a pop-up message that emerges in the patient’s medical record giving the clinical provider a choice about referring the patient to CR.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pPr lvl="1"/>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0CEF46-6BD6-4B1F-90B9-33B57A5A6B7A}" type="slidenum">
              <a:rPr lang="en-US" smtClean="0"/>
              <a:t>15</a:t>
            </a:fld>
            <a:endParaRPr lang="en-US"/>
          </a:p>
        </p:txBody>
      </p:sp>
    </p:spTree>
    <p:extLst>
      <p:ext uri="{BB962C8B-B14F-4D97-AF65-F5344CB8AC3E}">
        <p14:creationId xmlns:p14="http://schemas.microsoft.com/office/powerpoint/2010/main" val="919932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Patients take many paths to reach outpatient CR. While referrals from all these environments are important, TAKEheart is focused on the design and implementation of automatic referral from the inpatient/procedural environment to outpatient CR. We recognize that some of you may be looking to automate referrals from other environments. The EMR system will be a major driver since there must be way for the referral to be communicated from one environment to the other.</a:t>
            </a:r>
          </a:p>
          <a:p>
            <a:pPr lvl="1"/>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0CEF46-6BD6-4B1F-90B9-33B57A5A6B7A}" type="slidenum">
              <a:rPr lang="en-US" smtClean="0"/>
              <a:t>16</a:t>
            </a:fld>
            <a:endParaRPr lang="en-US"/>
          </a:p>
        </p:txBody>
      </p:sp>
    </p:spTree>
    <p:extLst>
      <p:ext uri="{BB962C8B-B14F-4D97-AF65-F5344CB8AC3E}">
        <p14:creationId xmlns:p14="http://schemas.microsoft.com/office/powerpoint/2010/main" val="17170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The focus of TAKEheart is the implementation of AR in a hospital/procedural setting for that site’s eligible patients using that site’s EMR. Including other sites and other EMR systems increases the difficulty of implementation.</a:t>
            </a:r>
          </a:p>
        </p:txBody>
      </p:sp>
      <p:sp>
        <p:nvSpPr>
          <p:cNvPr id="4" name="Slide Number Placeholder 3"/>
          <p:cNvSpPr>
            <a:spLocks noGrp="1"/>
          </p:cNvSpPr>
          <p:nvPr>
            <p:ph type="sldNum" sz="quarter" idx="5"/>
          </p:nvPr>
        </p:nvSpPr>
        <p:spPr/>
        <p:txBody>
          <a:bodyPr/>
          <a:lstStyle/>
          <a:p>
            <a:fld id="{C07AB0BD-A300-48DC-A2E8-8B79E917F5C4}" type="slidenum">
              <a:rPr lang="en-US" smtClean="0"/>
              <a:t>17</a:t>
            </a:fld>
            <a:endParaRPr lang="en-US"/>
          </a:p>
        </p:txBody>
      </p:sp>
    </p:spTree>
    <p:extLst>
      <p:ext uri="{BB962C8B-B14F-4D97-AF65-F5344CB8AC3E}">
        <p14:creationId xmlns:p14="http://schemas.microsoft.com/office/powerpoint/2010/main" val="540249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dirty="0"/>
              <a:t>Automatic referral is good, but, for the sake of your patients, we want to empower you to do your best. For hospitals to meet accreditation requirements and get credit for a referral, a conversation must take place between the ordering physician and the patient. This conversation also significantly increases the likelihood that the patient will actually enroll in CR. The best definition of a completed referral is when an eligible patient is referred, a conversation takes place, AND the patient is scheduled for their first visit prior to discharge. This of course further increases the likelihood that the patient will participate in CR.</a:t>
            </a:r>
          </a:p>
          <a:p>
            <a:pPr lvl="1"/>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0CEF46-6BD6-4B1F-90B9-33B57A5A6B7A}" type="slidenum">
              <a:rPr lang="en-US" smtClean="0"/>
              <a:t>18</a:t>
            </a:fld>
            <a:endParaRPr lang="en-US"/>
          </a:p>
        </p:txBody>
      </p:sp>
    </p:spTree>
    <p:extLst>
      <p:ext uri="{BB962C8B-B14F-4D97-AF65-F5344CB8AC3E}">
        <p14:creationId xmlns:p14="http://schemas.microsoft.com/office/powerpoint/2010/main" val="3294834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lvl="1"/>
            <a:r>
              <a:rPr lang="en-US" sz="1200" b="0" kern="1200">
                <a:solidFill>
                  <a:schemeClr val="tx1"/>
                </a:solidFill>
                <a:effectLst/>
                <a:latin typeface="+mn-lt"/>
                <a:ea typeface="+mn-ea"/>
                <a:cs typeface="+mn-cs"/>
              </a:rPr>
              <a:t>As mentioned on the prior slide, it is important to point out that automating referral is not a substitute for a clinician conversation with the patient about cardiac rehabilitation. The human interaction and conversation with the patient and family about CR is a strong influencer of</a:t>
            </a:r>
            <a:r>
              <a:rPr lang="en-US" sz="1200" b="0" kern="1200" baseline="0">
                <a:solidFill>
                  <a:schemeClr val="tx1"/>
                </a:solidFill>
                <a:effectLst/>
                <a:latin typeface="+mn-lt"/>
                <a:ea typeface="+mn-ea"/>
                <a:cs typeface="+mn-cs"/>
              </a:rPr>
              <a:t> </a:t>
            </a:r>
            <a:r>
              <a:rPr lang="en-US" sz="1200" b="0" kern="1200">
                <a:solidFill>
                  <a:schemeClr val="tx1"/>
                </a:solidFill>
                <a:effectLst/>
                <a:latin typeface="+mn-lt"/>
                <a:ea typeface="+mn-ea"/>
                <a:cs typeface="+mn-cs"/>
              </a:rPr>
              <a:t>patient participation in CR. The AR </a:t>
            </a:r>
            <a:r>
              <a:rPr lang="en-US" sz="1200" b="0" kern="1200" baseline="0">
                <a:solidFill>
                  <a:schemeClr val="tx1"/>
                </a:solidFill>
                <a:effectLst/>
                <a:latin typeface="+mn-lt"/>
                <a:ea typeface="+mn-ea"/>
                <a:cs typeface="+mn-cs"/>
              </a:rPr>
              <a:t>and the healthcare provider conversation with the patient and family work in concert.</a:t>
            </a:r>
            <a:endParaRPr lang="en-US" sz="1200" b="0" kern="120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a:p>
          <a:p>
            <a:pPr lvl="1"/>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0CEF46-6BD6-4B1F-90B9-33B57A5A6B7A}" type="slidenum">
              <a:rPr lang="en-US" smtClean="0"/>
              <a:t>19</a:t>
            </a:fld>
            <a:endParaRPr lang="en-US"/>
          </a:p>
        </p:txBody>
      </p:sp>
    </p:spTree>
    <p:extLst>
      <p:ext uri="{BB962C8B-B14F-4D97-AF65-F5344CB8AC3E}">
        <p14:creationId xmlns:p14="http://schemas.microsoft.com/office/powerpoint/2010/main" val="758568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AB0BD-A300-48DC-A2E8-8B79E917F5C4}" type="slidenum">
              <a:rPr lang="en-US" smtClean="0"/>
              <a:t>2</a:t>
            </a:fld>
            <a:endParaRPr lang="en-US"/>
          </a:p>
        </p:txBody>
      </p:sp>
    </p:spTree>
    <p:extLst>
      <p:ext uri="{BB962C8B-B14F-4D97-AF65-F5344CB8AC3E}">
        <p14:creationId xmlns:p14="http://schemas.microsoft.com/office/powerpoint/2010/main" val="1548988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lvl="1"/>
            <a:r>
              <a:rPr lang="en-US" sz="1200" b="0" kern="1200">
                <a:solidFill>
                  <a:schemeClr val="tx1"/>
                </a:solidFill>
                <a:effectLst/>
                <a:latin typeface="+mn-lt"/>
                <a:ea typeface="+mn-ea"/>
                <a:cs typeface="+mn-cs"/>
              </a:rPr>
              <a:t>There are some who believe CR is not beneficial. AR promotes consistent referral of eligible patients based on evidenced-based criteria. AR excludes implicit biases held by some providers.</a:t>
            </a:r>
          </a:p>
          <a:p>
            <a:pPr lvl="1"/>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0CEF46-6BD6-4B1F-90B9-33B57A5A6B7A}" type="slidenum">
              <a:rPr lang="en-US" smtClean="0"/>
              <a:t>20</a:t>
            </a:fld>
            <a:endParaRPr lang="en-US"/>
          </a:p>
        </p:txBody>
      </p:sp>
    </p:spTree>
    <p:extLst>
      <p:ext uri="{BB962C8B-B14F-4D97-AF65-F5344CB8AC3E}">
        <p14:creationId xmlns:p14="http://schemas.microsoft.com/office/powerpoint/2010/main" val="1389762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AR allows for consistent timing and execution of the referral. Sometimes there is uncertainty about when the patient can begin CR:</a:t>
            </a:r>
            <a:r>
              <a:rPr lang="en-US" sz="1200" b="0"/>
              <a:t> (in the hospital, after procedure, or following hospitalization). There can also be uncertainty about processes related to informing the patient about CR: tell the patient, enter CR into the discharge order set, notify the CR program, or a combination of approaches. </a:t>
            </a:r>
            <a:r>
              <a:rPr lang="en-US" sz="1200" b="0" kern="1200">
                <a:solidFill>
                  <a:schemeClr val="tx1"/>
                </a:solidFill>
                <a:effectLst/>
                <a:latin typeface="+mn-lt"/>
                <a:ea typeface="+mn-ea"/>
                <a:cs typeface="+mn-cs"/>
              </a:rPr>
              <a:t>Occasionally, confusion develops about who is making the referral. AR removes the guess work about who is making the referral at the same time the physician retains the ability to opt the patient out. </a:t>
            </a:r>
            <a:r>
              <a:rPr lang="en-US" sz="1200" b="0" kern="1200">
                <a:solidFill>
                  <a:schemeClr val="tx1"/>
                </a:solidFill>
                <a:effectLst/>
                <a:highlight>
                  <a:srgbClr val="FFFF00"/>
                </a:highlight>
                <a:latin typeface="+mn-lt"/>
                <a:ea typeface="+mn-ea"/>
                <a:cs typeface="+mn-cs"/>
              </a:rPr>
              <a:t>The last process </a:t>
            </a:r>
            <a:r>
              <a:rPr lang="en-US" sz="1200" b="0" kern="1200">
                <a:solidFill>
                  <a:schemeClr val="tx1"/>
                </a:solidFill>
                <a:effectLst/>
                <a:latin typeface="+mn-lt"/>
                <a:ea typeface="+mn-ea"/>
                <a:cs typeface="+mn-cs"/>
              </a:rPr>
              <a:t>failure is uncertainty about the eligibility requirements for CR. Programming eligibility criteria into the EMR leads to consistent identification of eligible patients, taking the guess work out of deciding who qualifies and who doesn’t.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0CEF46-6BD6-4B1F-90B9-33B57A5A6B7A}" type="slidenum">
              <a:rPr lang="en-US" smtClean="0"/>
              <a:t>21</a:t>
            </a:fld>
            <a:endParaRPr lang="en-US"/>
          </a:p>
        </p:txBody>
      </p:sp>
    </p:spTree>
    <p:extLst>
      <p:ext uri="{BB962C8B-B14F-4D97-AF65-F5344CB8AC3E}">
        <p14:creationId xmlns:p14="http://schemas.microsoft.com/office/powerpoint/2010/main" val="2597705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AB0BD-A300-48DC-A2E8-8B79E917F5C4}" type="slidenum">
              <a:rPr lang="en-US" smtClean="0"/>
              <a:t>22</a:t>
            </a:fld>
            <a:endParaRPr lang="en-US"/>
          </a:p>
        </p:txBody>
      </p:sp>
    </p:spTree>
    <p:extLst>
      <p:ext uri="{BB962C8B-B14F-4D97-AF65-F5344CB8AC3E}">
        <p14:creationId xmlns:p14="http://schemas.microsoft.com/office/powerpoint/2010/main" val="83964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0" dirty="0"/>
              <a:t>The next few slides provide a general overview of the eligibility criteria for CR. </a:t>
            </a:r>
          </a:p>
        </p:txBody>
      </p:sp>
      <p:sp>
        <p:nvSpPr>
          <p:cNvPr id="4" name="Slide Number Placeholder 3"/>
          <p:cNvSpPr>
            <a:spLocks noGrp="1"/>
          </p:cNvSpPr>
          <p:nvPr>
            <p:ph type="sldNum" sz="quarter" idx="5"/>
          </p:nvPr>
        </p:nvSpPr>
        <p:spPr/>
        <p:txBody>
          <a:bodyPr/>
          <a:lstStyle/>
          <a:p>
            <a:fld id="{C07AB0BD-A300-48DC-A2E8-8B79E917F5C4}" type="slidenum">
              <a:rPr lang="en-US" smtClean="0"/>
              <a:t>23</a:t>
            </a:fld>
            <a:endParaRPr lang="en-US"/>
          </a:p>
        </p:txBody>
      </p:sp>
    </p:spTree>
    <p:extLst>
      <p:ext uri="{BB962C8B-B14F-4D97-AF65-F5344CB8AC3E}">
        <p14:creationId xmlns:p14="http://schemas.microsoft.com/office/powerpoint/2010/main" val="3504935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0"/>
              <a:t>Discussions need to take place to reach consensus on which patients are eligible and which are inappropriate.</a:t>
            </a:r>
          </a:p>
        </p:txBody>
      </p:sp>
      <p:sp>
        <p:nvSpPr>
          <p:cNvPr id="4" name="Slide Number Placeholder 3"/>
          <p:cNvSpPr>
            <a:spLocks noGrp="1"/>
          </p:cNvSpPr>
          <p:nvPr>
            <p:ph type="sldNum" sz="quarter" idx="5"/>
          </p:nvPr>
        </p:nvSpPr>
        <p:spPr/>
        <p:txBody>
          <a:bodyPr/>
          <a:lstStyle/>
          <a:p>
            <a:fld id="{C07AB0BD-A300-48DC-A2E8-8B79E917F5C4}" type="slidenum">
              <a:rPr lang="en-US" smtClean="0"/>
              <a:t>24</a:t>
            </a:fld>
            <a:endParaRPr lang="en-US"/>
          </a:p>
        </p:txBody>
      </p:sp>
    </p:spTree>
    <p:extLst>
      <p:ext uri="{BB962C8B-B14F-4D97-AF65-F5344CB8AC3E}">
        <p14:creationId xmlns:p14="http://schemas.microsoft.com/office/powerpoint/2010/main" val="3672833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b="0" dirty="0"/>
              <a:t>Here is a list of the general eligibility criteria. More detailed information – </a:t>
            </a:r>
            <a:r>
              <a:rPr lang="en-US" b="1" i="0" dirty="0"/>
              <a:t>including a table of ICD and CPT codes </a:t>
            </a:r>
            <a:r>
              <a:rPr lang="en-US" b="0" dirty="0"/>
              <a:t>-- can be found in the on pages 4-7 of the Implementation Guide. </a:t>
            </a:r>
            <a:r>
              <a:rPr lang="en-US" sz="1100" u="none" strike="noStrike" dirty="0">
                <a:solidFill>
                  <a:srgbClr val="0000FF"/>
                </a:solidFill>
                <a:effectLst/>
                <a:latin typeface="Calibri" panose="020F0502020204030204" pitchFamily="34" charset="0"/>
                <a:ea typeface="Times New Roman" panose="02020603050405020304" pitchFamily="18" charset="0"/>
                <a:hlinkClick r:id="rId3"/>
              </a:rPr>
              <a:t>https://www.ahrq.gov/sites/default/files/wysiwyg/takeheart/training/implementing-automatic-referral-implementation-guide.pdf</a:t>
            </a:r>
            <a:endParaRPr lang="en-US" sz="1100" dirty="0">
              <a:effectLst/>
              <a:latin typeface="Calibri" panose="020F0502020204030204" pitchFamily="34" charset="0"/>
              <a:ea typeface="Calibri" panose="020F0502020204030204" pitchFamily="34" charset="0"/>
            </a:endParaRPr>
          </a:p>
          <a:p>
            <a:pPr lvl="1"/>
            <a:endParaRPr lang="en-US" b="0" dirty="0"/>
          </a:p>
        </p:txBody>
      </p:sp>
      <p:sp>
        <p:nvSpPr>
          <p:cNvPr id="4" name="Slide Number Placeholder 3"/>
          <p:cNvSpPr>
            <a:spLocks noGrp="1"/>
          </p:cNvSpPr>
          <p:nvPr>
            <p:ph type="sldNum" sz="quarter" idx="5"/>
          </p:nvPr>
        </p:nvSpPr>
        <p:spPr/>
        <p:txBody>
          <a:bodyPr/>
          <a:lstStyle/>
          <a:p>
            <a:fld id="{C07AB0BD-A300-48DC-A2E8-8B79E917F5C4}" type="slidenum">
              <a:rPr lang="en-US" smtClean="0"/>
              <a:t>25</a:t>
            </a:fld>
            <a:endParaRPr lang="en-US"/>
          </a:p>
        </p:txBody>
      </p:sp>
    </p:spTree>
    <p:extLst>
      <p:ext uri="{BB962C8B-B14F-4D97-AF65-F5344CB8AC3E}">
        <p14:creationId xmlns:p14="http://schemas.microsoft.com/office/powerpoint/2010/main" val="1098482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Segoe UI" panose="020B0502040204020203" pitchFamily="34" charset="0"/>
              </a:rPr>
              <a:t>The specific codes associated with the procedures and diagnoses shown on this slide are presented in the </a:t>
            </a:r>
            <a:r>
              <a:rPr lang="en-US" sz="1800" b="1" dirty="0">
                <a:effectLst/>
                <a:latin typeface="Segoe UI" panose="020B0502040204020203" pitchFamily="34" charset="0"/>
              </a:rPr>
              <a:t>MH Outpatient CR Use Surveillance Methodology</a:t>
            </a:r>
            <a:r>
              <a:rPr lang="en-US" sz="1800" dirty="0">
                <a:effectLst/>
                <a:latin typeface="Segoe UI" panose="020B0502040204020203" pitchFamily="34" charset="0"/>
              </a:rPr>
              <a:t>: https://millionhearts.hhs.gov/files/Cardiac-Rehab-Use-Surveillance-Guidance-508.pdf</a:t>
            </a:r>
            <a:endParaRPr lang="en-US" sz="1800" dirty="0">
              <a:effectLst/>
              <a:latin typeface="Arial" panose="020B0604020202020204" pitchFamily="34" charset="0"/>
            </a:endParaRPr>
          </a:p>
          <a:p>
            <a:pPr marL="457200" marR="0" lvl="1"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Segoe UI" panose="020B0502040204020203" pitchFamily="34" charset="0"/>
            </a:endParaRPr>
          </a:p>
          <a:p>
            <a:pPr marL="457200" marR="0" lvl="1" indent="0" algn="l" defTabSz="914400" rtl="0" eaLnBrk="1" fontAlgn="auto" latinLnBrk="0" hangingPunct="1">
              <a:lnSpc>
                <a:spcPct val="107000"/>
              </a:lnSpc>
              <a:spcBef>
                <a:spcPts val="0"/>
              </a:spcBef>
              <a:spcAft>
                <a:spcPts val="80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BE ADVISED</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It’s likely that you’ll find the EMR doesn’t function the way you thought it did. No matter where you are in the automatic referral design process,</a:t>
            </a:r>
            <a:r>
              <a:rPr lang="en-US" sz="1800" dirty="0">
                <a:effectLst/>
                <a:latin typeface="Segoe UI" panose="020B0502040204020203" pitchFamily="34" charset="0"/>
              </a:rPr>
              <a:t> </a:t>
            </a:r>
            <a:r>
              <a:rPr lang="en-US" sz="1800" b="0" dirty="0">
                <a:effectLst/>
                <a:latin typeface="Calibri" panose="020F0502020204030204" pitchFamily="34" charset="0"/>
                <a:ea typeface="Calibri" panose="020F0502020204030204" pitchFamily="34" charset="0"/>
                <a:cs typeface="Calibri" panose="020F0502020204030204" pitchFamily="34" charset="0"/>
              </a:rPr>
              <a:t>s</a:t>
            </a:r>
            <a:r>
              <a:rPr lang="en-US" sz="1800" b="0" dirty="0">
                <a:effectLst/>
                <a:latin typeface="Calibri" panose="020F0502020204030204" pitchFamily="34" charset="0"/>
                <a:ea typeface="Calibri" panose="020F0502020204030204" pitchFamily="34" charset="0"/>
              </a:rPr>
              <a:t>it down with your IT professionals and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find out h</a:t>
            </a:r>
            <a:r>
              <a:rPr lang="en-US" sz="1800" dirty="0">
                <a:effectLst/>
                <a:latin typeface="Segoe UI" panose="020B0502040204020203" pitchFamily="34" charset="0"/>
              </a:rPr>
              <a:t>ow the referral system currently identifies patients who should receive CR</a:t>
            </a:r>
            <a:r>
              <a:rPr lang="en-US" sz="1800" b="0" dirty="0">
                <a:effectLst/>
                <a:latin typeface="Calibri" panose="020F0502020204030204" pitchFamily="34" charset="0"/>
              </a:rPr>
              <a:t>. This is especially important i</a:t>
            </a:r>
            <a:r>
              <a:rPr lang="en-US" sz="1800" b="0" dirty="0">
                <a:effectLst/>
                <a:latin typeface="Calibri" panose="020F0502020204030204" pitchFamily="34" charset="0"/>
                <a:ea typeface="Calibri" panose="020F0502020204030204" pitchFamily="34" charset="0"/>
              </a:rPr>
              <a:t>f you did not involve IT staff in the mapping process.</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One common problem is that </a:t>
            </a:r>
            <a:r>
              <a:rPr lang="en-US" sz="1800" b="0" dirty="0">
                <a:effectLst/>
                <a:latin typeface="Calibri" panose="020F0502020204030204" pitchFamily="34" charset="0"/>
                <a:ea typeface="Calibri" panose="020F0502020204030204" pitchFamily="34" charset="0"/>
                <a:cs typeface="Calibri" panose="020F0502020204030204" pitchFamily="34" charset="0"/>
              </a:rPr>
              <a:t>electronic health record systems often store diagnosis codes in multiple places.  The visit diagnosis often indicates the ICD-10 code for a clinical encounter.  In a different location there may be a problem list contains all the ICD-10 codes associated with a patient.  Often, the problem list is not up to date.  For AR to work the way it should, you’ll need to work with your coding and documentation departments and do a walk-through of the EMR system to identify the best source for codes. </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b="0" dirty="0">
                <a:effectLst/>
                <a:latin typeface="Calibri" panose="020F0502020204030204" pitchFamily="34" charset="0"/>
                <a:ea typeface="Calibri" panose="020F0502020204030204" pitchFamily="34" charset="0"/>
                <a:cs typeface="Arial" panose="020B0604020202020204" pitchFamily="34" charset="0"/>
              </a:rPr>
              <a:t>Make sure that your IT professionals understand that you’ll need to use CPT codes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for both interventional cardiology and surgical procedures so your AR system also captures those patients.   </a:t>
            </a:r>
          </a:p>
          <a:p>
            <a:pPr marL="457200" marR="0" lvl="1">
              <a:lnSpc>
                <a:spcPct val="107000"/>
              </a:lnSpc>
              <a:spcBef>
                <a:spcPts val="0"/>
              </a:spcBef>
              <a:spcAft>
                <a:spcPts val="8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Segoe UI" panose="020B0502040204020203" pitchFamily="34" charset="0"/>
            </a:endParaRPr>
          </a:p>
          <a:p>
            <a:pPr marL="457200" marR="0" lvl="1"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Segoe UI" panose="020B0502040204020203" pitchFamily="34" charset="0"/>
            </a:endParaRPr>
          </a:p>
          <a:p>
            <a:pPr marL="457200" marR="0" lvl="1"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Segoe UI" panose="020B0502040204020203" pitchFamily="34" charset="0"/>
            </a:endParaRPr>
          </a:p>
          <a:p>
            <a:pPr marL="457200" marR="0" lvl="1"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Segoe UI" panose="020B0502040204020203" pitchFamily="34" charset="0"/>
            </a:endParaRPr>
          </a:p>
          <a:p>
            <a:pPr marL="457200" marR="0" lvl="1"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Arial" panose="020B0604020202020204" pitchFamily="34" charset="0"/>
            </a:endParaRPr>
          </a:p>
          <a:p>
            <a:pPr marL="457200" marR="0" lvl="1">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0CEF46-6BD6-4B1F-90B9-33B57A5A6B7A}" type="slidenum">
              <a:rPr lang="en-US" smtClean="0"/>
              <a:t>26</a:t>
            </a:fld>
            <a:endParaRPr lang="en-US"/>
          </a:p>
        </p:txBody>
      </p:sp>
    </p:spTree>
    <p:extLst>
      <p:ext uri="{BB962C8B-B14F-4D97-AF65-F5344CB8AC3E}">
        <p14:creationId xmlns:p14="http://schemas.microsoft.com/office/powerpoint/2010/main" val="3433372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b="0" dirty="0"/>
              <a:t>Being able to identify the “wrong” patients for CR is just as important as identifying the “right” ones. It is obvious, for example, that patients in hospice care would not be appropriate for CR referral. Likewise, patients with an existing referral don’t need another one. Consider a filter mechanism in the</a:t>
            </a:r>
            <a:r>
              <a:rPr lang="en-US" b="0" baseline="0" dirty="0"/>
              <a:t> AR design. The team, using their collective perspectives, needs to create a list of diagnoses/procedures to include and comorbidities/conditions to be filtered out/excluded. </a:t>
            </a:r>
          </a:p>
          <a:p>
            <a:pPr marL="457200" lvl="1" indent="0">
              <a:buFont typeface="Arial" panose="020B0604020202020204" pitchFamily="34" charset="0"/>
              <a:buNone/>
            </a:pPr>
            <a:endParaRPr lang="en-US" b="0" baseline="0" dirty="0"/>
          </a:p>
          <a:p>
            <a:pPr marL="457200" lvl="1" indent="0">
              <a:buFont typeface="Arial" panose="020B0604020202020204" pitchFamily="34" charset="0"/>
              <a:buNone/>
            </a:pPr>
            <a:r>
              <a:rPr lang="en-US" b="0" dirty="0"/>
              <a:t>Keep in mind that every time the system prompts a care provider to refer a patient to CR and thinks, “stupid system, this patient isn’t appropriate for cardiac rehab,” you risk that provider questioning or even ignoring the prompt in the future for patients who are appropriate for referral </a:t>
            </a:r>
          </a:p>
          <a:p>
            <a:pPr marL="457200" lvl="1" indent="0">
              <a:buFont typeface="Arial" panose="020B0604020202020204" pitchFamily="34" charset="0"/>
              <a:buNone/>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0CEF46-6BD6-4B1F-90B9-33B57A5A6B7A}" type="slidenum">
              <a:rPr lang="en-US" smtClean="0"/>
              <a:t>27</a:t>
            </a:fld>
            <a:endParaRPr lang="en-US"/>
          </a:p>
        </p:txBody>
      </p:sp>
    </p:spTree>
    <p:extLst>
      <p:ext uri="{BB962C8B-B14F-4D97-AF65-F5344CB8AC3E}">
        <p14:creationId xmlns:p14="http://schemas.microsoft.com/office/powerpoint/2010/main" val="1055406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AB0BD-A300-48DC-A2E8-8B79E917F5C4}" type="slidenum">
              <a:rPr lang="en-US" smtClean="0"/>
              <a:t>28</a:t>
            </a:fld>
            <a:endParaRPr lang="en-US"/>
          </a:p>
        </p:txBody>
      </p:sp>
    </p:spTree>
    <p:extLst>
      <p:ext uri="{BB962C8B-B14F-4D97-AF65-F5344CB8AC3E}">
        <p14:creationId xmlns:p14="http://schemas.microsoft.com/office/powerpoint/2010/main" val="2983732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0"/>
              <a:t>This chapter presents information about the design of the AR.</a:t>
            </a:r>
          </a:p>
        </p:txBody>
      </p:sp>
      <p:sp>
        <p:nvSpPr>
          <p:cNvPr id="4" name="Slide Number Placeholder 3"/>
          <p:cNvSpPr>
            <a:spLocks noGrp="1"/>
          </p:cNvSpPr>
          <p:nvPr>
            <p:ph type="sldNum" sz="quarter" idx="5"/>
          </p:nvPr>
        </p:nvSpPr>
        <p:spPr/>
        <p:txBody>
          <a:bodyPr/>
          <a:lstStyle/>
          <a:p>
            <a:fld id="{C07AB0BD-A300-48DC-A2E8-8B79E917F5C4}" type="slidenum">
              <a:rPr lang="en-US" smtClean="0"/>
              <a:t>29</a:t>
            </a:fld>
            <a:endParaRPr lang="en-US"/>
          </a:p>
        </p:txBody>
      </p:sp>
    </p:spTree>
    <p:extLst>
      <p:ext uri="{BB962C8B-B14F-4D97-AF65-F5344CB8AC3E}">
        <p14:creationId xmlns:p14="http://schemas.microsoft.com/office/powerpoint/2010/main" val="1428297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200" b="1" dirty="0">
                <a:effectLst/>
                <a:latin typeface="Avenir Next LT Pro" panose="020B0504020202020204" pitchFamily="34" charset="0"/>
                <a:ea typeface="Calibri" panose="020F0502020204030204" pitchFamily="34" charset="0"/>
                <a:cs typeface="Arial" panose="020B0604020202020204" pitchFamily="34" charset="0"/>
              </a:rPr>
              <a:t>There are three components to the </a:t>
            </a:r>
            <a:r>
              <a:rPr lang="en-US" sz="1200" b="1" i="1" dirty="0">
                <a:effectLst/>
                <a:latin typeface="Avenir Next LT Pro" panose="020B0504020202020204" pitchFamily="34" charset="0"/>
                <a:ea typeface="Calibri" panose="020F0502020204030204" pitchFamily="34" charset="0"/>
                <a:cs typeface="Arial" panose="020B0604020202020204" pitchFamily="34" charset="0"/>
              </a:rPr>
              <a:t>Consolidated Curriculum </a:t>
            </a:r>
            <a:r>
              <a:rPr lang="en-US" sz="1200" b="1" dirty="0">
                <a:effectLst/>
                <a:latin typeface="Avenir Next LT Pro" panose="020B0504020202020204" pitchFamily="34" charset="0"/>
                <a:ea typeface="Calibri" panose="020F0502020204030204" pitchFamily="34" charset="0"/>
                <a:cs typeface="Arial" panose="020B0604020202020204" pitchFamily="34" charset="0"/>
              </a:rPr>
              <a:t>for </a:t>
            </a:r>
            <a:r>
              <a:rPr lang="en-US" sz="1200" b="1" i="1" dirty="0">
                <a:effectLst/>
                <a:latin typeface="Avenir Next LT Pro" panose="020B0504020202020204" pitchFamily="34" charset="0"/>
                <a:ea typeface="Calibri" panose="020F0502020204030204" pitchFamily="34" charset="0"/>
                <a:cs typeface="Arial" panose="020B0604020202020204" pitchFamily="34" charset="0"/>
              </a:rPr>
              <a:t>Implementing AR that are </a:t>
            </a:r>
            <a:r>
              <a:rPr lang="en-US" sz="1200" b="1" i="1" u="sng" dirty="0">
                <a:effectLst/>
                <a:latin typeface="Avenir Next LT Pro" panose="020B0504020202020204" pitchFamily="34" charset="0"/>
                <a:ea typeface="Calibri" panose="020F0502020204030204" pitchFamily="34" charset="0"/>
                <a:cs typeface="Arial" panose="020B0604020202020204" pitchFamily="34" charset="0"/>
              </a:rPr>
              <a:t>designed to be used together</a:t>
            </a:r>
            <a:r>
              <a:rPr lang="en-US" sz="1200" b="1" i="1" dirty="0">
                <a:effectLst/>
                <a:latin typeface="Avenir Next LT Pro" panose="020B0504020202020204" pitchFamily="34" charset="0"/>
                <a:ea typeface="Calibri" panose="020F0502020204030204" pitchFamily="34" charset="0"/>
                <a:cs typeface="Arial" panose="020B0604020202020204" pitchFamily="34" charset="0"/>
              </a:rPr>
              <a:t>:</a:t>
            </a:r>
            <a:endParaRPr lang="en-US" sz="1200" b="1" dirty="0">
              <a:effectLst/>
              <a:latin typeface="Avenir Next LT Pro" panose="020B05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b="0" dirty="0">
                <a:effectLst/>
                <a:latin typeface="Avenir Next LT Pro" panose="020B0504020202020204" pitchFamily="34" charset="0"/>
                <a:ea typeface="Calibri" panose="020F0502020204030204" pitchFamily="34" charset="0"/>
                <a:cs typeface="Arial" panose="020B0604020202020204" pitchFamily="34" charset="0"/>
              </a:rPr>
              <a:t>1.  </a:t>
            </a:r>
            <a:r>
              <a:rPr lang="en-US" sz="1200" b="1" u="none" dirty="0">
                <a:effectLst/>
                <a:latin typeface="Avenir Next LT Pro" panose="020B0504020202020204" pitchFamily="34" charset="0"/>
                <a:ea typeface="Calibri" panose="020F0502020204030204" pitchFamily="34" charset="0"/>
                <a:cs typeface="Arial" panose="020B0604020202020204" pitchFamily="34" charset="0"/>
              </a:rPr>
              <a:t>This slide deck:</a:t>
            </a:r>
          </a:p>
          <a:p>
            <a:pPr marL="171450" marR="0" lvl="0" indent="-171450" algn="l" defTabSz="914400" rtl="0" eaLnBrk="1" fontAlgn="auto" latinLnBrk="0" hangingPunct="1">
              <a:lnSpc>
                <a:spcPct val="107000"/>
              </a:lnSpc>
              <a:spcBef>
                <a:spcPts val="0"/>
              </a:spcBef>
              <a:spcAft>
                <a:spcPts val="600"/>
              </a:spcAft>
              <a:buClrTx/>
              <a:buSzTx/>
              <a:buFont typeface="Wingdings" panose="05000000000000000000" pitchFamily="2" charset="2"/>
              <a:buChar char="Ø"/>
              <a:tabLst/>
              <a:defRPr/>
            </a:pPr>
            <a:r>
              <a:rPr lang="en-US" sz="1200" b="0" dirty="0">
                <a:effectLst/>
                <a:latin typeface="Avenir Next LT Pro" panose="020B0504020202020204" pitchFamily="34" charset="0"/>
                <a:ea typeface="Calibri" panose="020F0502020204030204" pitchFamily="34" charset="0"/>
                <a:cs typeface="Arial" panose="020B0604020202020204" pitchFamily="34" charset="0"/>
              </a:rPr>
              <a:t>The slides are focused on broadly describing the recommended activities (“</a:t>
            </a:r>
            <a:r>
              <a:rPr lang="en-US" sz="1200" b="0" u="sng" dirty="0">
                <a:effectLst/>
                <a:latin typeface="Avenir Next LT Pro" panose="020B0504020202020204" pitchFamily="34" charset="0"/>
                <a:ea typeface="Calibri" panose="020F0502020204030204" pitchFamily="34" charset="0"/>
                <a:cs typeface="Arial" panose="020B0604020202020204" pitchFamily="34" charset="0"/>
              </a:rPr>
              <a:t>WHAT</a:t>
            </a:r>
            <a:r>
              <a:rPr lang="en-US" sz="1200" b="0" dirty="0">
                <a:effectLst/>
                <a:latin typeface="Avenir Next LT Pro" panose="020B0504020202020204" pitchFamily="34" charset="0"/>
                <a:ea typeface="Calibri" panose="020F0502020204030204" pitchFamily="34" charset="0"/>
                <a:cs typeface="Arial" panose="020B0604020202020204" pitchFamily="34" charset="0"/>
              </a:rPr>
              <a:t>”) and explaining “</a:t>
            </a:r>
            <a:r>
              <a:rPr lang="en-US" sz="1200" b="0" u="sng" dirty="0">
                <a:effectLst/>
                <a:latin typeface="Avenir Next LT Pro" panose="020B0504020202020204" pitchFamily="34" charset="0"/>
                <a:ea typeface="Calibri" panose="020F0502020204030204" pitchFamily="34" charset="0"/>
                <a:cs typeface="Arial" panose="020B0604020202020204" pitchFamily="34" charset="0"/>
              </a:rPr>
              <a:t>WHY</a:t>
            </a:r>
            <a:r>
              <a:rPr lang="en-US" sz="1200" b="0" dirty="0">
                <a:effectLst/>
                <a:latin typeface="Avenir Next LT Pro" panose="020B0504020202020204" pitchFamily="34" charset="0"/>
                <a:ea typeface="Calibri" panose="020F0502020204030204" pitchFamily="34" charset="0"/>
                <a:cs typeface="Arial" panose="020B0604020202020204" pitchFamily="34" charset="0"/>
              </a:rPr>
              <a:t>” they are being recommended. </a:t>
            </a:r>
          </a:p>
          <a:p>
            <a:pPr marL="171450" marR="0" indent="-171450">
              <a:lnSpc>
                <a:spcPct val="107000"/>
              </a:lnSpc>
              <a:spcBef>
                <a:spcPts val="0"/>
              </a:spcBef>
              <a:spcAft>
                <a:spcPts val="600"/>
              </a:spcAft>
              <a:buFont typeface="Wingdings" panose="05000000000000000000" pitchFamily="2" charset="2"/>
              <a:buChar char="Ø"/>
            </a:pPr>
            <a:r>
              <a:rPr lang="en-US" sz="1200" b="0" dirty="0">
                <a:effectLst/>
                <a:latin typeface="Avenir Next LT Pro" panose="020B0504020202020204" pitchFamily="34" charset="0"/>
                <a:ea typeface="Calibri" panose="020F0502020204030204" pitchFamily="34" charset="0"/>
                <a:cs typeface="Arial" panose="020B0604020202020204" pitchFamily="34" charset="0"/>
              </a:rPr>
              <a:t>The information is presented in a PPT format so that it can easily shared with other staff whose support or involvement may be needed during implementation. </a:t>
            </a:r>
          </a:p>
          <a:p>
            <a:pPr marL="171450" marR="0" indent="-171450">
              <a:lnSpc>
                <a:spcPct val="107000"/>
              </a:lnSpc>
              <a:spcBef>
                <a:spcPts val="0"/>
              </a:spcBef>
              <a:spcAft>
                <a:spcPts val="600"/>
              </a:spcAft>
              <a:buFont typeface="Wingdings" panose="05000000000000000000" pitchFamily="2" charset="2"/>
              <a:buChar char="Ø"/>
            </a:pPr>
            <a:r>
              <a:rPr lang="en-US" sz="1200" u="sng" dirty="0">
                <a:effectLst/>
                <a:latin typeface="Avenir Next LT Pro" panose="020B0504020202020204" pitchFamily="34" charset="0"/>
                <a:ea typeface="Calibri" panose="020F0502020204030204" pitchFamily="34" charset="0"/>
                <a:cs typeface="Arial" panose="020B0604020202020204" pitchFamily="34" charset="0"/>
              </a:rPr>
              <a:t>Notes</a:t>
            </a:r>
            <a:r>
              <a:rPr lang="en-US" sz="1200" u="none" dirty="0">
                <a:effectLst/>
                <a:latin typeface="Avenir Next LT Pro" panose="020B0504020202020204" pitchFamily="34" charset="0"/>
                <a:ea typeface="Calibri" panose="020F0502020204030204" pitchFamily="34" charset="0"/>
                <a:cs typeface="Arial" panose="020B0604020202020204" pitchFamily="34" charset="0"/>
              </a:rPr>
              <a:t> are included for some of the slides  -- where the slide is not self-explanatory</a:t>
            </a:r>
            <a:r>
              <a:rPr lang="en-US" sz="1200" dirty="0">
                <a:effectLst/>
                <a:latin typeface="Avenir Next LT Pro" panose="020B0504020202020204" pitchFamily="34" charset="0"/>
                <a:ea typeface="Calibri" panose="020F0502020204030204" pitchFamily="34" charset="0"/>
                <a:cs typeface="Arial" panose="020B0604020202020204" pitchFamily="34" charset="0"/>
              </a:rPr>
              <a:t>,  or to include additional content</a:t>
            </a:r>
          </a:p>
          <a:p>
            <a:pPr marL="171450" marR="0" indent="-171450">
              <a:lnSpc>
                <a:spcPct val="107000"/>
              </a:lnSpc>
              <a:spcBef>
                <a:spcPts val="0"/>
              </a:spcBef>
              <a:spcAft>
                <a:spcPts val="600"/>
              </a:spcAft>
              <a:buFont typeface="Wingdings" panose="05000000000000000000" pitchFamily="2" charset="2"/>
              <a:buChar char="Ø"/>
            </a:pPr>
            <a:endParaRPr lang="en-US" sz="1200" b="1" dirty="0">
              <a:effectLst/>
              <a:latin typeface="Avenir Next LT Pro" panose="020B05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b="1" dirty="0">
                <a:effectLst/>
                <a:latin typeface="Avenir Next LT Pro" panose="020B0504020202020204" pitchFamily="34" charset="0"/>
                <a:ea typeface="Calibri" panose="020F0502020204030204" pitchFamily="34" charset="0"/>
                <a:cs typeface="Arial" panose="020B0604020202020204" pitchFamily="34" charset="0"/>
              </a:rPr>
              <a:t>2. IG: </a:t>
            </a:r>
            <a:r>
              <a:rPr lang="en-US" sz="1200" dirty="0">
                <a:effectLst/>
                <a:latin typeface="Avenir Next LT Pro" panose="020B0504020202020204" pitchFamily="34" charset="0"/>
                <a:ea typeface="Calibri" panose="020F0502020204030204" pitchFamily="34" charset="0"/>
                <a:cs typeface="Arial" panose="020B0604020202020204" pitchFamily="34" charset="0"/>
              </a:rPr>
              <a:t>This PPT presentation is meant to be </a:t>
            </a:r>
            <a:r>
              <a:rPr lang="en-US" sz="1200" u="sng" dirty="0">
                <a:effectLst/>
                <a:latin typeface="Avenir Next LT Pro" panose="020B0504020202020204" pitchFamily="34" charset="0"/>
                <a:ea typeface="Calibri" panose="020F0502020204030204" pitchFamily="34" charset="0"/>
                <a:cs typeface="Arial" panose="020B0604020202020204" pitchFamily="34" charset="0"/>
              </a:rPr>
              <a:t>used alongside </a:t>
            </a:r>
            <a:r>
              <a:rPr lang="en-US" sz="1200" dirty="0">
                <a:effectLst/>
                <a:latin typeface="Avenir Next LT Pro" panose="020B0504020202020204" pitchFamily="34" charset="0"/>
                <a:ea typeface="Calibri" panose="020F0502020204030204" pitchFamily="34" charset="0"/>
                <a:cs typeface="Arial" panose="020B0604020202020204" pitchFamily="34" charset="0"/>
              </a:rPr>
              <a:t>the </a:t>
            </a:r>
            <a:r>
              <a:rPr lang="en-US" sz="1200" b="1" i="1" dirty="0">
                <a:effectLst/>
                <a:latin typeface="Avenir Next LT Pro" panose="020B0504020202020204" pitchFamily="34" charset="0"/>
                <a:ea typeface="Calibri" panose="020F0502020204030204" pitchFamily="34" charset="0"/>
                <a:cs typeface="Arial" panose="020B0604020202020204" pitchFamily="34" charset="0"/>
              </a:rPr>
              <a:t>Implementing AR </a:t>
            </a:r>
            <a:r>
              <a:rPr lang="en-US" sz="1200" b="1" dirty="0">
                <a:effectLst/>
                <a:latin typeface="Avenir Next LT Pro" panose="020B0504020202020204" pitchFamily="34" charset="0"/>
                <a:ea typeface="Calibri" panose="020F0502020204030204" pitchFamily="34" charset="0"/>
                <a:cs typeface="Arial" panose="020B0604020202020204" pitchFamily="34" charset="0"/>
              </a:rPr>
              <a:t>Implementation Guide (IG</a:t>
            </a:r>
            <a:r>
              <a:rPr lang="en-US" sz="1200" dirty="0">
                <a:effectLst/>
                <a:latin typeface="Avenir Next LT Pro" panose="020B0504020202020204" pitchFamily="34" charset="0"/>
                <a:ea typeface="Calibri" panose="020F0502020204030204" pitchFamily="34" charset="0"/>
                <a:cs typeface="Arial" panose="020B0604020202020204" pitchFamily="34" charset="0"/>
              </a:rPr>
              <a:t>). </a:t>
            </a:r>
          </a:p>
          <a:p>
            <a:pPr marL="285750" marR="0" indent="-285750">
              <a:lnSpc>
                <a:spcPct val="107000"/>
              </a:lnSpc>
              <a:spcBef>
                <a:spcPts val="0"/>
              </a:spcBef>
              <a:spcAft>
                <a:spcPts val="600"/>
              </a:spcAft>
              <a:buFont typeface="Wingdings" panose="05000000000000000000" pitchFamily="2" charset="2"/>
              <a:buChar char="Ø"/>
            </a:pPr>
            <a:r>
              <a:rPr lang="en-US" sz="1200" dirty="0">
                <a:effectLst/>
                <a:latin typeface="Avenir Next LT Pro" panose="020B0504020202020204" pitchFamily="34" charset="0"/>
                <a:ea typeface="Calibri" panose="020F0502020204030204" pitchFamily="34" charset="0"/>
                <a:cs typeface="Arial" panose="020B0604020202020204" pitchFamily="34" charset="0"/>
              </a:rPr>
              <a:t>The IG provides actionable, step-by-step guidance about HOW to implement the actions recommended in the slides. </a:t>
            </a:r>
          </a:p>
          <a:p>
            <a:pPr marL="285750" marR="0" indent="-285750">
              <a:lnSpc>
                <a:spcPct val="107000"/>
              </a:lnSpc>
              <a:spcBef>
                <a:spcPts val="0"/>
              </a:spcBef>
              <a:spcAft>
                <a:spcPts val="600"/>
              </a:spcAft>
              <a:buFont typeface="Wingdings" panose="05000000000000000000" pitchFamily="2" charset="2"/>
              <a:buChar char="Ø"/>
            </a:pPr>
            <a:r>
              <a:rPr lang="en-US" sz="1200" dirty="0">
                <a:effectLst/>
                <a:latin typeface="Avenir Next LT Pro" panose="020B0504020202020204" pitchFamily="34" charset="0"/>
                <a:ea typeface="Calibri" panose="020F0502020204030204" pitchFamily="34" charset="0"/>
                <a:cs typeface="Arial" panose="020B0604020202020204" pitchFamily="34" charset="0"/>
              </a:rPr>
              <a:t> If you are just beginning to </a:t>
            </a:r>
            <a:r>
              <a:rPr lang="en-US" sz="1200" u="sng" dirty="0">
                <a:effectLst/>
                <a:latin typeface="Avenir Next LT Pro" panose="020B0504020202020204" pitchFamily="34" charset="0"/>
                <a:ea typeface="Calibri" panose="020F0502020204030204" pitchFamily="34" charset="0"/>
                <a:cs typeface="Arial" panose="020B0604020202020204" pitchFamily="34" charset="0"/>
              </a:rPr>
              <a:t>plan</a:t>
            </a:r>
            <a:r>
              <a:rPr lang="en-US" sz="1200" dirty="0">
                <a:effectLst/>
                <a:latin typeface="Avenir Next LT Pro" panose="020B0504020202020204" pitchFamily="34" charset="0"/>
                <a:ea typeface="Calibri" panose="020F0502020204030204" pitchFamily="34" charset="0"/>
                <a:cs typeface="Arial" panose="020B0604020202020204" pitchFamily="34" charset="0"/>
              </a:rPr>
              <a:t> your QI initiative, you may want to start by reviewing the slide deck alone.</a:t>
            </a:r>
          </a:p>
          <a:p>
            <a:pPr marL="285750" marR="0" indent="-285750">
              <a:lnSpc>
                <a:spcPct val="107000"/>
              </a:lnSpc>
              <a:spcBef>
                <a:spcPts val="0"/>
              </a:spcBef>
              <a:spcAft>
                <a:spcPts val="600"/>
              </a:spcAft>
              <a:buFont typeface="Wingdings" panose="05000000000000000000" pitchFamily="2" charset="2"/>
              <a:buChar char="Ø"/>
            </a:pPr>
            <a:r>
              <a:rPr lang="en-US" sz="1200" dirty="0">
                <a:effectLst/>
                <a:latin typeface="Avenir Next LT Pro" panose="020B0504020202020204" pitchFamily="34" charset="0"/>
                <a:ea typeface="Calibri" panose="020F0502020204030204" pitchFamily="34" charset="0"/>
                <a:cs typeface="Arial" panose="020B0604020202020204" pitchFamily="34" charset="0"/>
              </a:rPr>
              <a:t> Once you are ready to </a:t>
            </a:r>
            <a:r>
              <a:rPr lang="en-US" sz="1200" u="sng" dirty="0">
                <a:effectLst/>
                <a:latin typeface="Avenir Next LT Pro" panose="020B0504020202020204" pitchFamily="34" charset="0"/>
                <a:ea typeface="Calibri" panose="020F0502020204030204" pitchFamily="34" charset="0"/>
                <a:cs typeface="Arial" panose="020B0604020202020204" pitchFamily="34" charset="0"/>
              </a:rPr>
              <a:t>launch and implement</a:t>
            </a:r>
            <a:r>
              <a:rPr lang="en-US" sz="1200" dirty="0">
                <a:effectLst/>
                <a:latin typeface="Avenir Next LT Pro" panose="020B0504020202020204" pitchFamily="34" charset="0"/>
                <a:ea typeface="Calibri" panose="020F0502020204030204" pitchFamily="34" charset="0"/>
                <a:cs typeface="Arial" panose="020B0604020202020204" pitchFamily="34" charset="0"/>
              </a:rPr>
              <a:t>, you may find it helpful to use these two sets of materials side by side, one section (‘step”) at a time. (The same section titles (STEPS) are used in the PPTs and IG). </a:t>
            </a:r>
          </a:p>
          <a:p>
            <a:pPr marL="285750" marR="0" indent="-285750">
              <a:lnSpc>
                <a:spcPct val="107000"/>
              </a:lnSpc>
              <a:spcBef>
                <a:spcPts val="0"/>
              </a:spcBef>
              <a:spcAft>
                <a:spcPts val="600"/>
              </a:spcAft>
              <a:buFont typeface="Wingdings" panose="05000000000000000000" pitchFamily="2" charset="2"/>
              <a:buChar char="Ø"/>
            </a:pPr>
            <a:r>
              <a:rPr lang="en-US" sz="1200" dirty="0">
                <a:effectLst/>
                <a:latin typeface="Avenir Next LT Pro" panose="020B0504020202020204" pitchFamily="34" charset="0"/>
                <a:ea typeface="Calibri" panose="020F0502020204030204" pitchFamily="34" charset="0"/>
                <a:cs typeface="Arial" panose="020B0604020202020204" pitchFamily="34" charset="0"/>
              </a:rPr>
              <a:t>Chapter titles in slides align with chapter titles in the IG  </a:t>
            </a:r>
          </a:p>
          <a:p>
            <a:pPr marL="0" marR="0">
              <a:lnSpc>
                <a:spcPct val="107000"/>
              </a:lnSpc>
              <a:spcBef>
                <a:spcPts val="0"/>
              </a:spcBef>
              <a:spcAft>
                <a:spcPts val="600"/>
              </a:spcAft>
            </a:pPr>
            <a:endParaRPr lang="en-US" sz="1200" dirty="0">
              <a:effectLst/>
              <a:latin typeface="Avenir Next LT Pro" panose="020B05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b="1" dirty="0">
                <a:solidFill>
                  <a:schemeClr val="accent1"/>
                </a:solidFill>
                <a:effectLst/>
                <a:latin typeface="Avenir Next LT Pro" panose="020B0504020202020204" pitchFamily="34" charset="0"/>
                <a:ea typeface="Calibri" panose="020F0502020204030204" pitchFamily="34" charset="0"/>
                <a:cs typeface="Arial" panose="020B0604020202020204" pitchFamily="34" charset="0"/>
              </a:rPr>
              <a:t>3. RESOURCE GUIDE: </a:t>
            </a:r>
            <a:r>
              <a:rPr lang="en-US" sz="1200" dirty="0">
                <a:effectLst/>
                <a:latin typeface="Avenir Next LT Pro" panose="020B0504020202020204" pitchFamily="34" charset="0"/>
                <a:ea typeface="Calibri" panose="020F0502020204030204" pitchFamily="34" charset="0"/>
                <a:cs typeface="Arial" panose="020B0604020202020204" pitchFamily="34" charset="0"/>
              </a:rPr>
              <a:t>Those wishing to dig even more deeply are encouraged to review the companion </a:t>
            </a:r>
            <a:r>
              <a:rPr lang="en-US" sz="1200" b="1" i="1" dirty="0">
                <a:solidFill>
                  <a:schemeClr val="accent1"/>
                </a:solidFill>
                <a:effectLst/>
                <a:latin typeface="Avenir Next LT Pro" panose="020B0504020202020204" pitchFamily="34" charset="0"/>
                <a:ea typeface="Calibri" panose="020F0502020204030204" pitchFamily="34" charset="0"/>
                <a:cs typeface="Arial" panose="020B0604020202020204" pitchFamily="34" charset="0"/>
              </a:rPr>
              <a:t>Implementing AR </a:t>
            </a:r>
            <a:r>
              <a:rPr lang="en-US" sz="1200" b="1" dirty="0">
                <a:solidFill>
                  <a:schemeClr val="accent1"/>
                </a:solidFill>
                <a:effectLst/>
                <a:latin typeface="Avenir Next LT Pro" panose="020B0504020202020204" pitchFamily="34" charset="0"/>
                <a:ea typeface="Calibri" panose="020F0502020204030204" pitchFamily="34" charset="0"/>
                <a:cs typeface="Arial" panose="020B0604020202020204" pitchFamily="34" charset="0"/>
              </a:rPr>
              <a:t>RESOURCE GUIDE</a:t>
            </a:r>
            <a:endParaRPr lang="en-US" sz="1200" b="1" dirty="0">
              <a:effectLst/>
              <a:latin typeface="Avenir Next LT Pro" panose="020B0504020202020204" pitchFamily="34" charset="0"/>
              <a:ea typeface="Calibri" panose="020F0502020204030204" pitchFamily="34" charset="0"/>
              <a:cs typeface="Arial" panose="020B0604020202020204" pitchFamily="34" charset="0"/>
            </a:endParaRPr>
          </a:p>
          <a:p>
            <a:pPr marL="171450" marR="0" indent="-171450">
              <a:lnSpc>
                <a:spcPct val="107000"/>
              </a:lnSpc>
              <a:spcBef>
                <a:spcPts val="0"/>
              </a:spcBef>
              <a:spcAft>
                <a:spcPts val="600"/>
              </a:spcAft>
              <a:buFont typeface="Wingdings" panose="05000000000000000000" pitchFamily="2" charset="2"/>
              <a:buChar char="Ø"/>
            </a:pPr>
            <a:r>
              <a:rPr lang="en-US" sz="1200" dirty="0">
                <a:effectLst/>
                <a:latin typeface="Avenir Next LT Pro" panose="020B0504020202020204" pitchFamily="34" charset="0"/>
                <a:ea typeface="Calibri" panose="020F0502020204030204" pitchFamily="34" charset="0"/>
                <a:cs typeface="Arial" panose="020B0604020202020204" pitchFamily="34" charset="0"/>
              </a:rPr>
              <a:t>This Guide includes  </a:t>
            </a:r>
            <a:r>
              <a:rPr lang="en-US" sz="1200" dirty="0">
                <a:effectLst/>
                <a:latin typeface="Calibri" panose="020F0502020204030204" pitchFamily="34" charset="0"/>
                <a:ea typeface="Calibri" panose="020F0502020204030204" pitchFamily="34" charset="0"/>
                <a:cs typeface="Arial" panose="020B0604020202020204" pitchFamily="34" charset="0"/>
              </a:rPr>
              <a:t>additional information and guidance -- </a:t>
            </a:r>
            <a:r>
              <a:rPr lang="en-US" sz="1200" u="sng" dirty="0">
                <a:effectLst/>
                <a:latin typeface="Calibri" panose="020F0502020204030204" pitchFamily="34" charset="0"/>
                <a:ea typeface="Calibri" panose="020F0502020204030204" pitchFamily="34" charset="0"/>
                <a:cs typeface="Arial" panose="020B0604020202020204" pitchFamily="34" charset="0"/>
              </a:rPr>
              <a:t>in the form of tools, templates. articles, case studies, videos, slide decks, and more </a:t>
            </a:r>
            <a:r>
              <a:rPr lang="en-US" sz="1200" dirty="0">
                <a:effectLst/>
                <a:latin typeface="Calibri" panose="020F0502020204030204" pitchFamily="34" charset="0"/>
                <a:ea typeface="Calibri" panose="020F0502020204030204" pitchFamily="34" charset="0"/>
                <a:cs typeface="Arial" panose="020B0604020202020204" pitchFamily="34" charset="0"/>
              </a:rPr>
              <a:t>-- for anyone wishing to dig even more deeply into the core topics covered in this presentation.</a:t>
            </a:r>
          </a:p>
          <a:p>
            <a:pPr marL="171450" marR="0" indent="-171450">
              <a:lnSpc>
                <a:spcPct val="107000"/>
              </a:lnSpc>
              <a:spcBef>
                <a:spcPts val="0"/>
              </a:spcBef>
              <a:spcAft>
                <a:spcPts val="600"/>
              </a:spcAft>
              <a:buFont typeface="Wingdings" panose="05000000000000000000" pitchFamily="2" charset="2"/>
              <a:buChar char="Ø"/>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gn="l"/>
            <a:r>
              <a:rPr lang="en-US" b="1" i="0" dirty="0">
                <a:solidFill>
                  <a:srgbClr val="1B1B1B"/>
                </a:solidFill>
                <a:effectLst/>
                <a:latin typeface="Source Sans Pro" panose="020B0503030403020204" pitchFamily="34" charset="0"/>
              </a:rPr>
              <a:t>ORIGINAL TRAINING MODULES:  </a:t>
            </a:r>
            <a:r>
              <a:rPr lang="en-US" b="0" i="0" dirty="0">
                <a:solidFill>
                  <a:srgbClr val="1B1B1B"/>
                </a:solidFill>
                <a:effectLst/>
                <a:latin typeface="Source Sans Pro" panose="020B0503030403020204" pitchFamily="34" charset="0"/>
              </a:rPr>
              <a:t>The original training modules are </a:t>
            </a:r>
            <a:r>
              <a:rPr lang="en-US" b="0" i="0" u="sng" dirty="0">
                <a:solidFill>
                  <a:srgbClr val="1B1B1B"/>
                </a:solidFill>
                <a:effectLst/>
                <a:latin typeface="Source Sans Pro" panose="020B0503030403020204" pitchFamily="34" charset="0"/>
              </a:rPr>
              <a:t>one hour-long </a:t>
            </a:r>
            <a:r>
              <a:rPr lang="en-US" b="0" i="0" dirty="0">
                <a:solidFill>
                  <a:srgbClr val="1B1B1B"/>
                </a:solidFill>
                <a:effectLst/>
                <a:latin typeface="Source Sans Pro" panose="020B0503030403020204" pitchFamily="34" charset="0"/>
              </a:rPr>
              <a:t>training sessions originally presented live to a group of hospitals working in real time in 2020-2021 to implement AR. </a:t>
            </a:r>
            <a:r>
              <a:rPr lang="en-US" b="0" i="1" dirty="0">
                <a:solidFill>
                  <a:srgbClr val="1B1B1B"/>
                </a:solidFill>
                <a:effectLst/>
                <a:latin typeface="Source Sans Pro" panose="020B0503030403020204" pitchFamily="34" charset="0"/>
              </a:rPr>
              <a:t>The Consolidated Curriculum for Implementing AR </a:t>
            </a:r>
            <a:r>
              <a:rPr lang="en-US" b="0" i="0" dirty="0">
                <a:solidFill>
                  <a:srgbClr val="1B1B1B"/>
                </a:solidFill>
                <a:effectLst/>
                <a:latin typeface="Source Sans Pro" panose="020B0503030403020204" pitchFamily="34" charset="0"/>
              </a:rPr>
              <a:t>is a streamlined, restructured synthesis of the information presented during these original trainings. (Links to these sessions and brief descriptions of their contents - are </a:t>
            </a:r>
            <a:r>
              <a:rPr lang="en-US" b="0" i="0" u="sng" dirty="0">
                <a:solidFill>
                  <a:srgbClr val="1B1B1B"/>
                </a:solidFill>
                <a:effectLst/>
                <a:latin typeface="Source Sans Pro" panose="020B0503030403020204" pitchFamily="34" charset="0"/>
              </a:rPr>
              <a:t>also</a:t>
            </a:r>
            <a:r>
              <a:rPr lang="en-US" b="0" i="0" dirty="0">
                <a:solidFill>
                  <a:srgbClr val="1B1B1B"/>
                </a:solidFill>
                <a:effectLst/>
                <a:latin typeface="Source Sans Pro" panose="020B0503030403020204" pitchFamily="34" charset="0"/>
              </a:rPr>
              <a:t> included in the “ To Learn More” slides in this slide deck for those wishing to hear directly from experts and peers about their own experiences with implementing AR in their hospitals or health systems.</a:t>
            </a:r>
          </a:p>
          <a:p>
            <a:pPr algn="l"/>
            <a:endParaRPr lang="en-US" b="0" i="0" dirty="0">
              <a:solidFill>
                <a:srgbClr val="1B1B1B"/>
              </a:solidFill>
              <a:effectLst/>
              <a:latin typeface="Source Sans Pro" panose="020B0503030403020204" pitchFamily="34" charset="0"/>
            </a:endParaRPr>
          </a:p>
          <a:p>
            <a:pPr algn="l"/>
            <a:endParaRPr lang="en-US" b="0" i="0" dirty="0">
              <a:solidFill>
                <a:srgbClr val="1B1B1B"/>
              </a:solidFill>
              <a:effectLst/>
              <a:latin typeface="Source Sans Pro" panose="020B0503030403020204" pitchFamily="34" charset="0"/>
            </a:endParaRPr>
          </a:p>
          <a:p>
            <a:pPr algn="l"/>
            <a:r>
              <a:rPr lang="en-US" b="1" i="0" dirty="0">
                <a:solidFill>
                  <a:srgbClr val="1B1B1B"/>
                </a:solidFill>
                <a:effectLst/>
                <a:latin typeface="Source Sans Pro" panose="020B0503030403020204" pitchFamily="34" charset="0"/>
              </a:rPr>
              <a:t>The TAKEheart WEBINARS,</a:t>
            </a:r>
            <a:r>
              <a:rPr lang="en-US" b="0" i="0" dirty="0">
                <a:solidFill>
                  <a:srgbClr val="1B1B1B"/>
                </a:solidFill>
                <a:effectLst/>
                <a:latin typeface="Source Sans Pro" panose="020B0503030403020204" pitchFamily="34" charset="0"/>
              </a:rPr>
              <a:t> hyperlinked from this slide, are one-hours sessions held between 2020–2022, featuring discussions among CR experts and CR champions from diverse hospitals.  </a:t>
            </a:r>
          </a:p>
          <a:p>
            <a:pPr marL="171450" indent="-171450" algn="l">
              <a:buFont typeface="Arial" panose="020B0604020202020204" pitchFamily="34" charset="0"/>
              <a:buChar char="•"/>
            </a:pPr>
            <a:r>
              <a:rPr lang="en-US" b="0" i="0" dirty="0">
                <a:solidFill>
                  <a:srgbClr val="1B1B1B"/>
                </a:solidFill>
                <a:effectLst/>
                <a:latin typeface="Source Sans Pro" panose="020B0503030403020204" pitchFamily="34" charset="0"/>
              </a:rPr>
              <a:t>The Cerner and EPIC Q and A webinar were led by a teams of Cerner and EPIC experts respectively, and provide answers to common implementation issues from both the clinical and IT perspectives.</a:t>
            </a:r>
          </a:p>
          <a:p>
            <a:pPr marL="171450" indent="-171450" algn="l">
              <a:buFont typeface="Arial" panose="020B0604020202020204" pitchFamily="34" charset="0"/>
              <a:buChar char="•"/>
            </a:pPr>
            <a:endParaRPr lang="en-US" b="1" i="0" dirty="0">
              <a:solidFill>
                <a:srgbClr val="1B1B1B"/>
              </a:solidFill>
              <a:effectLst/>
              <a:latin typeface="Source Sans Pro" panose="020B0503030403020204" pitchFamily="34" charset="0"/>
            </a:endParaRPr>
          </a:p>
          <a:p>
            <a:pPr marL="171450" marR="0" indent="-171450">
              <a:lnSpc>
                <a:spcPct val="107000"/>
              </a:lnSpc>
              <a:spcBef>
                <a:spcPts val="0"/>
              </a:spcBef>
              <a:spcAft>
                <a:spcPts val="600"/>
              </a:spcAft>
              <a:buFont typeface="Wingdings" panose="05000000000000000000" pitchFamily="2" charset="2"/>
              <a:buChar char="Ø"/>
            </a:pPr>
            <a:endParaRPr lang="en-US" sz="1200" dirty="0">
              <a:effectLst/>
              <a:latin typeface="Avenir Next LT Pro" panose="020B05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dirty="0">
                <a:effectLst/>
                <a:latin typeface="Calibri" panose="020F0502020204030204" pitchFamily="34" charset="0"/>
                <a:ea typeface="Calibri" panose="020F0502020204030204" pitchFamily="34" charset="0"/>
                <a:cs typeface="Arial" panose="020B0604020202020204" pitchFamily="34" charset="0"/>
              </a:rPr>
              <a:t>.</a:t>
            </a:r>
          </a:p>
          <a:p>
            <a:pPr marL="628650" lvl="1" indent="-171450" algn="l">
              <a:buFont typeface="Arial" panose="020B0604020202020204" pitchFamily="34" charset="0"/>
              <a:buChar char="•"/>
            </a:pPr>
            <a:endParaRPr lang="en-US" b="0" i="0" dirty="0">
              <a:solidFill>
                <a:srgbClr val="1B1B1B"/>
              </a:solidFill>
              <a:effectLst/>
              <a:latin typeface="Source Sans Pro" panose="020B0503030403020204" pitchFamily="34" charset="0"/>
            </a:endParaRPr>
          </a:p>
          <a:p>
            <a:pPr algn="l"/>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3</a:t>
            </a:fld>
            <a:endParaRPr lang="en-US"/>
          </a:p>
        </p:txBody>
      </p:sp>
    </p:spTree>
    <p:extLst>
      <p:ext uri="{BB962C8B-B14F-4D97-AF65-F5344CB8AC3E}">
        <p14:creationId xmlns:p14="http://schemas.microsoft.com/office/powerpoint/2010/main" val="2108196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dirty="0"/>
              <a:t>To start the discussion of designing the AR system, we want to establish a common understanding of order sets.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pPr lvl="1"/>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0CEF46-6BD6-4B1F-90B9-33B57A5A6B7A}" type="slidenum">
              <a:rPr lang="en-US" smtClean="0"/>
              <a:t>30</a:t>
            </a:fld>
            <a:endParaRPr lang="en-US"/>
          </a:p>
        </p:txBody>
      </p:sp>
    </p:spTree>
    <p:extLst>
      <p:ext uri="{BB962C8B-B14F-4D97-AF65-F5344CB8AC3E}">
        <p14:creationId xmlns:p14="http://schemas.microsoft.com/office/powerpoint/2010/main" val="2814210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marL="457200" marR="0" lvl="1">
              <a:spcBef>
                <a:spcPts val="0"/>
              </a:spcBef>
              <a:spcAft>
                <a:spcPts val="0"/>
              </a:spcAft>
            </a:pPr>
            <a:r>
              <a:rPr lang="en-US" sz="18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Determining WHO is and isn’t eligible for CR is the first of four factors that must be addressed in designing successful automated referral system. This was discussed in the previous chapter. </a:t>
            </a:r>
          </a:p>
          <a:p>
            <a:pPr marL="457200" marR="0" lvl="1">
              <a:spcBef>
                <a:spcPts val="0"/>
              </a:spcBef>
              <a:spcAft>
                <a:spcPts val="0"/>
              </a:spcAft>
            </a:pPr>
            <a:endParaRPr lang="en-US" sz="18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lvl="1">
              <a:spcBef>
                <a:spcPts val="0"/>
              </a:spcBef>
              <a:spcAft>
                <a:spcPts val="0"/>
              </a:spcAft>
            </a:pPr>
            <a:r>
              <a:rPr lang="en-US" sz="1800" b="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other three factors are WHEN, HOW and WHERE</a:t>
            </a:r>
            <a:endParaRPr lang="en-US" sz="1800" b="0" dirty="0">
              <a:effectLst/>
              <a:latin typeface="Times New Roman" panose="02020603050405020304" pitchFamily="18" charset="0"/>
              <a:ea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pPr lvl="1"/>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0CEF46-6BD6-4B1F-90B9-33B57A5A6B7A}" type="slidenum">
              <a:rPr lang="en-US" smtClean="0"/>
              <a:t>31</a:t>
            </a:fld>
            <a:endParaRPr lang="en-US"/>
          </a:p>
        </p:txBody>
      </p:sp>
    </p:spTree>
    <p:extLst>
      <p:ext uri="{BB962C8B-B14F-4D97-AF65-F5344CB8AC3E}">
        <p14:creationId xmlns:p14="http://schemas.microsoft.com/office/powerpoint/2010/main" val="2136810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Embedding the referral mechanism into an actual “encounter of care” provides the opportunity for a care provider to discuss it with the patient and family.  Whether at discharge or during a care encounter, these are points in the care process the patient is receptive to receiving information and advice.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Studies show including AR in </a:t>
            </a:r>
            <a:r>
              <a:rPr lang="en-US" sz="1200" b="0" u="sng" kern="1200" baseline="0" dirty="0">
                <a:solidFill>
                  <a:schemeClr val="tx1"/>
                </a:solidFill>
                <a:effectLst/>
                <a:latin typeface="+mn-lt"/>
                <a:ea typeface="+mn-ea"/>
                <a:cs typeface="+mn-cs"/>
              </a:rPr>
              <a:t>the discharge order set </a:t>
            </a:r>
            <a:r>
              <a:rPr lang="en-US" sz="1200" b="0" kern="1200" baseline="0" dirty="0">
                <a:solidFill>
                  <a:schemeClr val="tx1"/>
                </a:solidFill>
                <a:effectLst/>
                <a:latin typeface="+mn-lt"/>
                <a:ea typeface="+mn-ea"/>
                <a:cs typeface="+mn-cs"/>
              </a:rPr>
              <a:t>is the best way to boost utilization</a:t>
            </a:r>
            <a:r>
              <a:rPr lang="en-US" sz="1200" b="0" kern="1200" dirty="0">
                <a:solidFill>
                  <a:schemeClr val="tx1"/>
                </a:solidFill>
                <a:effectLst/>
                <a:latin typeface="+mn-lt"/>
                <a:ea typeface="+mn-ea"/>
                <a:cs typeface="+mn-cs"/>
              </a:rPr>
              <a:t>. While </a:t>
            </a:r>
            <a:r>
              <a:rPr lang="en-US" sz="1200" b="0" kern="1200" dirty="0">
                <a:solidFill>
                  <a:schemeClr val="tx1"/>
                </a:solidFill>
                <a:effectLst/>
                <a:latin typeface="Calibri" panose="020F0502020204030204" pitchFamily="34" charset="0"/>
                <a:ea typeface="+mn-ea"/>
                <a:cs typeface="Calibri" panose="020F0502020204030204" pitchFamily="34" charset="0"/>
              </a:rPr>
              <a:t>th</a:t>
            </a:r>
            <a:r>
              <a:rPr lang="en-US" sz="1200" b="0" dirty="0">
                <a:effectLst/>
                <a:latin typeface="Calibri" panose="020F0502020204030204" pitchFamily="34" charset="0"/>
                <a:ea typeface="Calibri" panose="020F0502020204030204" pitchFamily="34" charset="0"/>
                <a:cs typeface="Calibri" panose="020F0502020204030204" pitchFamily="34" charset="0"/>
              </a:rPr>
              <a:t>is should be the goal, EMR systems vary. S</a:t>
            </a:r>
            <a:r>
              <a:rPr lang="en-US" sz="1200" b="0" kern="1200" dirty="0">
                <a:solidFill>
                  <a:schemeClr val="tx1"/>
                </a:solidFill>
                <a:effectLst/>
                <a:latin typeface="+mn-lt"/>
                <a:ea typeface="+mn-ea"/>
                <a:cs typeface="+mn-cs"/>
              </a:rPr>
              <a:t>ome EMR systems are set up to identify patients at admission. </a:t>
            </a:r>
            <a:r>
              <a:rPr lang="en-US" sz="1200" b="0" dirty="0">
                <a:effectLst/>
                <a:latin typeface="Calibri" panose="020F0502020204030204" pitchFamily="34" charset="0"/>
                <a:ea typeface="Calibri" panose="020F0502020204030204" pitchFamily="34" charset="0"/>
                <a:cs typeface="Calibri" panose="020F0502020204030204" pitchFamily="34" charset="0"/>
              </a:rPr>
              <a:t>Work closely with your IT team to understand your system’s abilities and limitations. </a:t>
            </a:r>
            <a:r>
              <a:rPr lang="en-US" sz="1200" b="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0CEF46-6BD6-4B1F-90B9-33B57A5A6B7A}" type="slidenum">
              <a:rPr lang="en-US" smtClean="0"/>
              <a:t>32</a:t>
            </a:fld>
            <a:endParaRPr lang="en-US"/>
          </a:p>
        </p:txBody>
      </p:sp>
    </p:spTree>
    <p:extLst>
      <p:ext uri="{BB962C8B-B14F-4D97-AF65-F5344CB8AC3E}">
        <p14:creationId xmlns:p14="http://schemas.microsoft.com/office/powerpoint/2010/main" val="23908195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a:spcBef>
                <a:spcPts val="0"/>
              </a:spcBef>
              <a:spcAft>
                <a:spcPts val="0"/>
              </a:spcAft>
            </a:pPr>
            <a:r>
              <a:rPr lang="en-US" b="0" dirty="0"/>
              <a:t>For AR to function properly, it must be designed with particular EMR specifications in mind. This slide lists steps for approaching this part of the implementation process for an inpatient setting. Successful completion of the workflow mapping process, described in the </a:t>
            </a:r>
            <a:r>
              <a:rPr lang="en-US" b="1" dirty="0"/>
              <a:t>Getting Started slides </a:t>
            </a:r>
            <a:r>
              <a:rPr lang="en-US" sz="1100" u="none" strike="noStrike" dirty="0">
                <a:solidFill>
                  <a:srgbClr val="0000FF"/>
                </a:solidFill>
                <a:effectLst/>
                <a:latin typeface="Calibri" panose="020F0502020204030204" pitchFamily="34" charset="0"/>
                <a:ea typeface="Times New Roman" panose="02020603050405020304" pitchFamily="18" charset="0"/>
                <a:hlinkClick r:id="rId3"/>
              </a:rPr>
              <a:t>https://www.ahrq.gov/sites/default/files/wysiwyg/takeheart/training/getting-started-slides.pptx</a:t>
            </a:r>
            <a:r>
              <a:rPr lang="en-US" sz="1100" dirty="0">
                <a:effectLst/>
                <a:latin typeface="Calibri" panose="020F0502020204030204" pitchFamily="34" charset="0"/>
                <a:ea typeface="Times New Roman" panose="02020603050405020304" pitchFamily="18" charset="0"/>
              </a:rPr>
              <a:t> </a:t>
            </a:r>
            <a:r>
              <a:rPr lang="en-US" b="1" dirty="0"/>
              <a:t> and Implementation Guide</a:t>
            </a:r>
            <a:r>
              <a:rPr lang="en-US" b="0" dirty="0"/>
              <a:t>,</a:t>
            </a:r>
            <a:r>
              <a:rPr lang="en-US" sz="1200" b="0" u="none" strike="noStrike" dirty="0">
                <a:solidFill>
                  <a:schemeClr val="tx1"/>
                </a:solidFill>
                <a:effectLst/>
                <a:latin typeface="+mn-lt"/>
                <a:ea typeface="+mn-ea"/>
              </a:rPr>
              <a:t> </a:t>
            </a:r>
            <a:r>
              <a:rPr lang="en-US" sz="1100" u="none" strike="noStrike" dirty="0">
                <a:solidFill>
                  <a:srgbClr val="0000FF"/>
                </a:solidFill>
                <a:effectLst/>
                <a:latin typeface="Calibri" panose="020F0502020204030204" pitchFamily="34" charset="0"/>
                <a:ea typeface="Times New Roman" panose="02020603050405020304" pitchFamily="18" charset="0"/>
                <a:hlinkClick r:id="rId3"/>
              </a:rPr>
              <a:t>https://www.ahrq.gov/sites/default/files/wysiwyg/takeheart/training/getting-started-slides.pptx</a:t>
            </a:r>
            <a:r>
              <a:rPr lang="en-US" sz="1100" dirty="0">
                <a:effectLst/>
                <a:latin typeface="Calibri" panose="020F0502020204030204" pitchFamily="34" charset="0"/>
                <a:ea typeface="Times New Roman" panose="02020603050405020304" pitchFamily="18" charset="0"/>
              </a:rPr>
              <a:t> </a:t>
            </a:r>
            <a:r>
              <a:rPr lang="en-US" b="0" dirty="0"/>
              <a:t>is critical first step for ensuring that your AR process will align with existing workflows.</a:t>
            </a:r>
          </a:p>
          <a:p>
            <a:pPr>
              <a:spcBef>
                <a:spcPts val="0"/>
              </a:spcBef>
              <a:spcAft>
                <a:spcPts val="0"/>
              </a:spcAft>
            </a:pPr>
            <a:endParaRPr lang="en-US" b="0" dirty="0"/>
          </a:p>
          <a:p>
            <a:pPr>
              <a:spcBef>
                <a:spcPts val="0"/>
              </a:spcBef>
              <a:spcAft>
                <a:spcPts val="0"/>
              </a:spcAft>
            </a:pPr>
            <a:r>
              <a:rPr lang="en-US" b="0" dirty="0"/>
              <a:t>Here are a few additional tips: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Gather information about the reasons providers are opting not to refer specific patients. Work with IT to build reason codes into the EMR system or survey a sample of physicians who override to uncover reasons. This data may help to inform future refinements of your AR.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Use rules behind the scenes so that things get incorporated into tools that people already use…for example, if you have a discharge order set that’s used for all your patients, and if the patient has certain characteristics (e.g., MI or CABG), you can add in an additional section to that order set.</a:t>
            </a:r>
          </a:p>
          <a:p>
            <a:pPr marL="171450" indent="-171450">
              <a:spcBef>
                <a:spcPts val="0"/>
              </a:spcBef>
              <a:spcAft>
                <a:spcPts val="0"/>
              </a:spcAft>
              <a:buFont typeface="Arial" panose="020B0604020202020204" pitchFamily="34" charset="0"/>
              <a:buChar char="•"/>
            </a:pPr>
            <a:endParaRPr lang="en-US" b="0" dirty="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b="1" dirty="0"/>
          </a:p>
        </p:txBody>
      </p:sp>
      <p:sp>
        <p:nvSpPr>
          <p:cNvPr id="4" name="Slide Number Placeholder 3"/>
          <p:cNvSpPr>
            <a:spLocks noGrp="1"/>
          </p:cNvSpPr>
          <p:nvPr>
            <p:ph type="sldNum" sz="quarter" idx="10"/>
          </p:nvPr>
        </p:nvSpPr>
        <p:spPr/>
        <p:txBody>
          <a:bodyPr/>
          <a:lstStyle/>
          <a:p>
            <a:fld id="{C20CEF46-6BD6-4B1F-90B9-33B57A5A6B7A}" type="slidenum">
              <a:rPr lang="en-US" smtClean="0"/>
              <a:t>33</a:t>
            </a:fld>
            <a:endParaRPr lang="en-US"/>
          </a:p>
        </p:txBody>
      </p:sp>
    </p:spTree>
    <p:extLst>
      <p:ext uri="{BB962C8B-B14F-4D97-AF65-F5344CB8AC3E}">
        <p14:creationId xmlns:p14="http://schemas.microsoft.com/office/powerpoint/2010/main" val="1703918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lvl="1"/>
            <a:r>
              <a:rPr lang="en-US" sz="1200" b="0" kern="1200" dirty="0">
                <a:solidFill>
                  <a:schemeClr val="tx1"/>
                </a:solidFill>
                <a:effectLst/>
                <a:latin typeface="+mn-lt"/>
                <a:ea typeface="+mn-ea"/>
                <a:cs typeface="+mn-cs"/>
              </a:rPr>
              <a:t>When AR is being implemented in an outpatient setting, we recommend creating a “hard stop” during the care encounter. A hard stop will require the provider to make a selection in order to move on to the next field or page. The CR order section should be designed to appear for  all patients with qualifying diagnoses, for example heart failure. The recommendation is to make the section mandatory, so that the provider must select something, requiring them to act. </a:t>
            </a:r>
          </a:p>
          <a:p>
            <a:pPr lvl="1"/>
            <a:endParaRPr lang="en-US" sz="1200" b="0" kern="1200" dirty="0">
              <a:solidFill>
                <a:schemeClr val="tx1"/>
              </a:solidFill>
              <a:effectLst/>
              <a:latin typeface="+mn-lt"/>
              <a:ea typeface="+mn-ea"/>
              <a:cs typeface="+mn-cs"/>
            </a:endParaRPr>
          </a:p>
          <a:p>
            <a:pPr lvl="1"/>
            <a:r>
              <a:rPr lang="en-US" sz="1200" b="0" kern="1200" dirty="0">
                <a:solidFill>
                  <a:schemeClr val="tx1"/>
                </a:solidFill>
                <a:effectLst/>
                <a:latin typeface="+mn-lt"/>
                <a:ea typeface="+mn-ea"/>
                <a:cs typeface="+mn-cs"/>
              </a:rPr>
              <a:t>From a design perspective on the outpatient side, make sure alerts reach community providers who need to see them, and equally, that they do not reach providers that do not need them, as it will just be a nuisance for them. You don’t, for example, want to prompt a dermatologist to refer a patient to CR when the patient comes in to have a mole checked. </a:t>
            </a:r>
          </a:p>
          <a:p>
            <a:pPr lvl="1"/>
            <a:endParaRPr lang="en-US" sz="1200" b="0" kern="1200" dirty="0">
              <a:solidFill>
                <a:schemeClr val="tx1"/>
              </a:solidFill>
              <a:effectLst/>
              <a:latin typeface="+mn-lt"/>
              <a:ea typeface="+mn-ea"/>
              <a:cs typeface="+mn-cs"/>
            </a:endParaRPr>
          </a:p>
          <a:p>
            <a:pPr lvl="1"/>
            <a:r>
              <a:rPr lang="en-US" sz="1200" b="0" kern="1200" dirty="0">
                <a:solidFill>
                  <a:schemeClr val="tx1"/>
                </a:solidFill>
                <a:effectLst/>
                <a:latin typeface="+mn-lt"/>
                <a:ea typeface="+mn-ea"/>
                <a:cs typeface="+mn-cs"/>
              </a:rPr>
              <a:t>The recommended approach is to </a:t>
            </a:r>
            <a:r>
              <a:rPr lang="en-US" sz="1200" b="0" u="none" kern="1200" dirty="0">
                <a:solidFill>
                  <a:schemeClr val="tx1"/>
                </a:solidFill>
                <a:effectLst/>
                <a:latin typeface="+mn-lt"/>
                <a:ea typeface="+mn-ea"/>
                <a:cs typeface="+mn-cs"/>
              </a:rPr>
              <a:t>target </a:t>
            </a:r>
            <a:r>
              <a:rPr lang="en-US" sz="1200" b="0" kern="1200" dirty="0">
                <a:solidFill>
                  <a:schemeClr val="tx1"/>
                </a:solidFill>
                <a:effectLst/>
                <a:latin typeface="+mn-lt"/>
                <a:ea typeface="+mn-ea"/>
                <a:cs typeface="+mn-cs"/>
              </a:rPr>
              <a:t>those departments and specialties that make the most sense: internal medicine, family practice, and cardiology, not urology and dermatology.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0CEF46-6BD6-4B1F-90B9-33B57A5A6B7A}" type="slidenum">
              <a:rPr lang="en-US" smtClean="0"/>
              <a:t>34</a:t>
            </a:fld>
            <a:endParaRPr lang="en-US"/>
          </a:p>
        </p:txBody>
      </p:sp>
    </p:spTree>
    <p:extLst>
      <p:ext uri="{BB962C8B-B14F-4D97-AF65-F5344CB8AC3E}">
        <p14:creationId xmlns:p14="http://schemas.microsoft.com/office/powerpoint/2010/main" val="20980411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marL="457200" marR="0" lvl="1">
              <a:lnSpc>
                <a:spcPct val="107000"/>
              </a:lnSpc>
              <a:spcBef>
                <a:spcPts val="0"/>
              </a:spcBef>
              <a:spcAft>
                <a:spcPts val="800"/>
              </a:spcAft>
            </a:pPr>
            <a:r>
              <a:rPr lang="en-US" sz="1800" b="0" u="none"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The location of the CR program to which patients are referred will be a key factor in determining the likelihood of their participation and completion of the program.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Sometimes patients live far from the referring hospital and have a closer option available to them, or an option with more convenient hours.</a:t>
            </a:r>
          </a:p>
          <a:p>
            <a:pPr marL="457200" marR="0" lvl="1">
              <a:lnSpc>
                <a:spcPct val="107000"/>
              </a:lnSpc>
              <a:spcBef>
                <a:spcPts val="0"/>
              </a:spcBef>
              <a:spcAft>
                <a:spcPts val="8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While some hospitals may rely on CC staff to discuss CR program options with patients, </a:t>
            </a:r>
            <a:r>
              <a:rPr lang="en-US" sz="1800" b="0" u="none"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may design their AR systems to refer to any CR programs in which their patients might wish to enroll. If this is the case at your hospital, you will need to provide the names of other CR programs available locally or in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surrounding </a:t>
            </a:r>
            <a:r>
              <a:rPr lang="en-US" sz="1800" b="0" u="none" dirty="0">
                <a:effectLst/>
                <a:latin typeface="Calibri" panose="020F0502020204030204" pitchFamily="34" charset="0"/>
                <a:ea typeface="Calibri" panose="020F0502020204030204" pitchFamily="34" charset="0"/>
                <a:cs typeface="Times New Roman" panose="02020603050405020304" pitchFamily="18" charset="0"/>
              </a:rPr>
              <a:t>communitie</a:t>
            </a:r>
            <a:r>
              <a:rPr lang="en-US" sz="1800" b="0" u="none"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s to your IT staff.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a:lnSpc>
                <a:spcPct val="107000"/>
              </a:lnSpc>
              <a:spcBef>
                <a:spcPts val="0"/>
              </a:spcBef>
              <a:spcAft>
                <a:spcPts val="8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a:lnSpc>
                <a:spcPct val="107000"/>
              </a:lnSpc>
              <a:spcBef>
                <a:spcPts val="0"/>
              </a:spcBef>
              <a:spcAft>
                <a:spcPts val="800"/>
              </a:spcAft>
            </a:pPr>
            <a:r>
              <a:rPr lang="en-US" sz="1800" b="0" u="none"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BE ADVISED: CR champions may need to advocate with leadership on behalf of their patients for the option to make external referrals.</a:t>
            </a:r>
            <a:endParaRPr lang="en-US" sz="1200" b="1"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0CEF46-6BD6-4B1F-90B9-33B57A5A6B7A}" type="slidenum">
              <a:rPr lang="en-US" smtClean="0"/>
              <a:t>35</a:t>
            </a:fld>
            <a:endParaRPr lang="en-US"/>
          </a:p>
        </p:txBody>
      </p:sp>
    </p:spTree>
    <p:extLst>
      <p:ext uri="{BB962C8B-B14F-4D97-AF65-F5344CB8AC3E}">
        <p14:creationId xmlns:p14="http://schemas.microsoft.com/office/powerpoint/2010/main" val="30992918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7AB0BD-A300-48DC-A2E8-8B79E917F5C4}" type="slidenum">
              <a:rPr lang="en-US" smtClean="0"/>
              <a:t>36</a:t>
            </a:fld>
            <a:endParaRPr lang="en-US"/>
          </a:p>
        </p:txBody>
      </p:sp>
    </p:spTree>
    <p:extLst>
      <p:ext uri="{BB962C8B-B14F-4D97-AF65-F5344CB8AC3E}">
        <p14:creationId xmlns:p14="http://schemas.microsoft.com/office/powerpoint/2010/main" val="37245683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0"/>
              <a:t>This chapter outlines considerations for testing and fine-tuning the design of your AR.</a:t>
            </a:r>
          </a:p>
        </p:txBody>
      </p:sp>
      <p:sp>
        <p:nvSpPr>
          <p:cNvPr id="4" name="Slide Number Placeholder 3"/>
          <p:cNvSpPr>
            <a:spLocks noGrp="1"/>
          </p:cNvSpPr>
          <p:nvPr>
            <p:ph type="sldNum" sz="quarter" idx="5"/>
          </p:nvPr>
        </p:nvSpPr>
        <p:spPr/>
        <p:txBody>
          <a:bodyPr/>
          <a:lstStyle/>
          <a:p>
            <a:fld id="{C07AB0BD-A300-48DC-A2E8-8B79E917F5C4}" type="slidenum">
              <a:rPr lang="en-US" smtClean="0"/>
              <a:t>37</a:t>
            </a:fld>
            <a:endParaRPr lang="en-US"/>
          </a:p>
        </p:txBody>
      </p:sp>
    </p:spTree>
    <p:extLst>
      <p:ext uri="{BB962C8B-B14F-4D97-AF65-F5344CB8AC3E}">
        <p14:creationId xmlns:p14="http://schemas.microsoft.com/office/powerpoint/2010/main" val="1110994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There can be several different phases of testing depending on the size of the institution and its experience making system wide changes.  However, no matter the size and experience, there should be a plan in place to test the designed AR mechanism before it is implemented.</a:t>
            </a:r>
          </a:p>
        </p:txBody>
      </p:sp>
      <p:sp>
        <p:nvSpPr>
          <p:cNvPr id="4" name="Slide Number Placeholder 3"/>
          <p:cNvSpPr>
            <a:spLocks noGrp="1"/>
          </p:cNvSpPr>
          <p:nvPr>
            <p:ph type="sldNum" sz="quarter" idx="10"/>
          </p:nvPr>
        </p:nvSpPr>
        <p:spPr/>
        <p:txBody>
          <a:bodyPr/>
          <a:lstStyle/>
          <a:p>
            <a:fld id="{C20CEF46-6BD6-4B1F-90B9-33B57A5A6B7A}" type="slidenum">
              <a:rPr lang="en-US" smtClean="0"/>
              <a:t>38</a:t>
            </a:fld>
            <a:endParaRPr lang="en-US"/>
          </a:p>
        </p:txBody>
      </p:sp>
    </p:spTree>
    <p:extLst>
      <p:ext uri="{BB962C8B-B14F-4D97-AF65-F5344CB8AC3E}">
        <p14:creationId xmlns:p14="http://schemas.microsoft.com/office/powerpoint/2010/main" val="7131567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kern="1200" baseline="0">
                <a:solidFill>
                  <a:schemeClr val="tx1"/>
                </a:solidFill>
                <a:effectLst/>
                <a:latin typeface="+mn-lt"/>
                <a:ea typeface="+mn-ea"/>
                <a:cs typeface="+mn-cs"/>
              </a:rPr>
              <a:t>You will need to develop a testing plan for each phase of testing that you wish to conduct.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b="0" kern="1200" baseline="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kern="1200" baseline="0">
                <a:solidFill>
                  <a:schemeClr val="tx1"/>
                </a:solidFill>
                <a:effectLst/>
                <a:latin typeface="+mn-lt"/>
                <a:ea typeface="+mn-ea"/>
                <a:cs typeface="+mn-cs"/>
              </a:rPr>
              <a:t>This slide describes the questions that you and your team will need to answer in  developing plans for each phase of testing.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0CEF46-6BD6-4B1F-90B9-33B57A5A6B7A}" type="slidenum">
              <a:rPr lang="en-US" smtClean="0"/>
              <a:t>39</a:t>
            </a:fld>
            <a:endParaRPr lang="en-US"/>
          </a:p>
        </p:txBody>
      </p:sp>
    </p:spTree>
    <p:extLst>
      <p:ext uri="{BB962C8B-B14F-4D97-AF65-F5344CB8AC3E}">
        <p14:creationId xmlns:p14="http://schemas.microsoft.com/office/powerpoint/2010/main" val="2675450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a:t>The flow chart above provides an overview of the entire process described in the TAKEheart materials for Implementing AR.</a:t>
            </a:r>
          </a:p>
          <a:p>
            <a:pPr lvl="1"/>
            <a:endParaRPr lang="en-US" dirty="0"/>
          </a:p>
          <a:p>
            <a:pPr lvl="1"/>
            <a:r>
              <a:rPr lang="en-US" b="1" dirty="0"/>
              <a:t>The first box -- laying the groundwork for QI – is  the subject of the entire </a:t>
            </a:r>
            <a:r>
              <a:rPr lang="en-US" b="1" u="sng" dirty="0"/>
              <a:t>Getting Started Curriculum</a:t>
            </a:r>
            <a:r>
              <a:rPr lang="en-US" u="sng"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will briefly </a:t>
            </a:r>
            <a:r>
              <a:rPr lang="en-US" u="sng" dirty="0"/>
              <a:t>review</a:t>
            </a:r>
            <a:r>
              <a:rPr lang="en-US" dirty="0"/>
              <a:t> the key steps for laying the groundwork for QI in the next set of slides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However,  recommend beginning with the Getting Started Curriculum, especially if you have not implemented a QI initiative in the past.</a:t>
            </a:r>
          </a:p>
          <a:p>
            <a:pPr marL="457200" lvl="1" indent="0">
              <a:buFont typeface="Arial" panose="020B0604020202020204" pitchFamily="34" charset="0"/>
              <a:buNone/>
            </a:pPr>
            <a:r>
              <a:rPr lang="en-US" b="1" dirty="0"/>
              <a:t>NOTE: If you </a:t>
            </a:r>
            <a:r>
              <a:rPr lang="en-US" b="1" u="sng" dirty="0"/>
              <a:t>recently</a:t>
            </a:r>
            <a:r>
              <a:rPr lang="en-US" b="1" dirty="0"/>
              <a:t> reviewed the Getting Started materials, you may wish to go skip the review and go directly to Chapter 1</a:t>
            </a:r>
            <a:endParaRPr lang="en-US" b="1" u="sng" dirty="0">
              <a:highlight>
                <a:srgbClr val="FFFF00"/>
              </a:highlight>
            </a:endParaRPr>
          </a:p>
          <a:p>
            <a:endParaRPr lang="en-US" dirty="0"/>
          </a:p>
        </p:txBody>
      </p:sp>
      <p:sp>
        <p:nvSpPr>
          <p:cNvPr id="4" name="Slide Number Placeholder 3"/>
          <p:cNvSpPr>
            <a:spLocks noGrp="1"/>
          </p:cNvSpPr>
          <p:nvPr>
            <p:ph type="sldNum" sz="quarter" idx="5"/>
          </p:nvPr>
        </p:nvSpPr>
        <p:spPr/>
        <p:txBody>
          <a:bodyPr/>
          <a:lstStyle/>
          <a:p>
            <a:fld id="{C07AB0BD-A300-48DC-A2E8-8B79E917F5C4}" type="slidenum">
              <a:rPr lang="en-US" smtClean="0"/>
              <a:t>4</a:t>
            </a:fld>
            <a:endParaRPr lang="en-US"/>
          </a:p>
        </p:txBody>
      </p:sp>
    </p:spTree>
    <p:extLst>
      <p:ext uri="{BB962C8B-B14F-4D97-AF65-F5344CB8AC3E}">
        <p14:creationId xmlns:p14="http://schemas.microsoft.com/office/powerpoint/2010/main" val="40146656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Bench testing is a process used to assess the accuracy, completeness, and quality of the newly programmed EMR in identifying eligible patients for CR.  It involves manually executing test cases without using automation tools to find bugs in the system.  The goal is to ensure the application is error-free and is working to the specified functional requirements.</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7AB0BD-A300-48DC-A2E8-8B79E917F5C4}" type="slidenum">
              <a:rPr lang="en-US" smtClean="0"/>
              <a:t>40</a:t>
            </a:fld>
            <a:endParaRPr lang="en-US"/>
          </a:p>
        </p:txBody>
      </p:sp>
    </p:spTree>
    <p:extLst>
      <p:ext uri="{BB962C8B-B14F-4D97-AF65-F5344CB8AC3E}">
        <p14:creationId xmlns:p14="http://schemas.microsoft.com/office/powerpoint/2010/main" val="23561403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Pilot testing requires selection of an appropriate hospital unit for testing use cases and then some live patients. It’s important to select a unit that has both bought into the idea of an AR order set in the EMR and has the capacity. Pick a unit with patients who have been assigned the relevant ICD-10 codes and relevant providers who’ll need to sign for CR orders to get the volume of orders necessary to test the order set. Find out if you have the ability to work with pre-selected physicians. Don’t forget the evening and night shifts. Run a quick pre-in-service about what to expect and a quick post-in-service with survey to collect feedback. This is your chance to work out any glitches before Go-Live.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At the conclusion of pilot testing, huddle with your implementation team to debrief about what worked, anything that didn’t work, and the plan and timeline to fix before Go-Live. If there are problems, repeat pilot testing before moving to hospital implementation.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Once the team is satisfied that the testing success criteria have been met, it’s time to move onto hospital-wide implementation, also known as Go Live.</a:t>
            </a:r>
          </a:p>
        </p:txBody>
      </p:sp>
      <p:sp>
        <p:nvSpPr>
          <p:cNvPr id="4" name="Slide Number Placeholder 3"/>
          <p:cNvSpPr>
            <a:spLocks noGrp="1"/>
          </p:cNvSpPr>
          <p:nvPr>
            <p:ph type="sldNum" sz="quarter" idx="10"/>
          </p:nvPr>
        </p:nvSpPr>
        <p:spPr/>
        <p:txBody>
          <a:bodyPr/>
          <a:lstStyle/>
          <a:p>
            <a:fld id="{C20CEF46-6BD6-4B1F-90B9-33B57A5A6B7A}" type="slidenum">
              <a:rPr lang="en-US" smtClean="0"/>
              <a:t>41</a:t>
            </a:fld>
            <a:endParaRPr lang="en-US"/>
          </a:p>
        </p:txBody>
      </p:sp>
    </p:spTree>
    <p:extLst>
      <p:ext uri="{BB962C8B-B14F-4D97-AF65-F5344CB8AC3E}">
        <p14:creationId xmlns:p14="http://schemas.microsoft.com/office/powerpoint/2010/main" val="11516441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sng" dirty="0">
                <a:solidFill>
                  <a:srgbClr val="1B1B1B"/>
                </a:solidFill>
                <a:effectLst/>
                <a:latin typeface="Source Sans Pro" panose="020B0503030403020204" pitchFamily="34" charset="0"/>
              </a:rPr>
              <a:t>Training Module 5 -- Building and Implementing a Successful Automatic Referral System == </a:t>
            </a:r>
            <a:r>
              <a:rPr lang="en-US" b="0" i="0" dirty="0">
                <a:solidFill>
                  <a:srgbClr val="1B1B1B"/>
                </a:solidFill>
                <a:effectLst/>
                <a:latin typeface="Source Sans Pro" panose="020B0503030403020204" pitchFamily="34" charset="0"/>
              </a:rPr>
              <a:t>explores the important relationship between automatic referral and care coordination and discusses the necessary factors for designing an effective automatic referral system. The training session concludes with steps hospitals need to take to test a new automatic referral system before implementing.</a:t>
            </a:r>
          </a:p>
          <a:p>
            <a:pPr algn="l"/>
            <a:r>
              <a:rPr lang="en-US" b="0" i="0" dirty="0">
                <a:solidFill>
                  <a:srgbClr val="1B1B1B"/>
                </a:solidFill>
                <a:effectLst/>
                <a:latin typeface="Source Sans Pro" panose="020B0503030403020204" pitchFamily="34" charset="0"/>
              </a:rPr>
              <a:t>Topics covered in this module include:</a:t>
            </a:r>
          </a:p>
          <a:p>
            <a:pPr algn="l">
              <a:buFont typeface="Arial" panose="020B0604020202020204" pitchFamily="34" charset="0"/>
              <a:buChar char="•"/>
            </a:pPr>
            <a:r>
              <a:rPr lang="en-US" b="0" i="0" dirty="0">
                <a:solidFill>
                  <a:srgbClr val="1B1B1B"/>
                </a:solidFill>
                <a:effectLst/>
                <a:latin typeface="Source Sans Pro" panose="020B0503030403020204" pitchFamily="34" charset="0"/>
              </a:rPr>
              <a:t>Reviewing the important relationship between automatic referral and care coordination.</a:t>
            </a:r>
          </a:p>
          <a:p>
            <a:pPr algn="l">
              <a:buFont typeface="Arial" panose="020B0604020202020204" pitchFamily="34" charset="0"/>
              <a:buChar char="•"/>
            </a:pPr>
            <a:r>
              <a:rPr lang="en-US" b="0" i="0" dirty="0">
                <a:solidFill>
                  <a:srgbClr val="1B1B1B"/>
                </a:solidFill>
                <a:effectLst/>
                <a:latin typeface="Source Sans Pro" panose="020B0503030403020204" pitchFamily="34" charset="0"/>
              </a:rPr>
              <a:t>Exploring the important factors to think through when designing the EMR specifications for automatic referral to cardiac rehabilitation.</a:t>
            </a:r>
          </a:p>
          <a:p>
            <a:pPr algn="l">
              <a:buFont typeface="Arial" panose="020B0604020202020204" pitchFamily="34" charset="0"/>
              <a:buChar char="•"/>
            </a:pPr>
            <a:r>
              <a:rPr lang="en-US" b="0" i="0" dirty="0">
                <a:solidFill>
                  <a:srgbClr val="1B1B1B"/>
                </a:solidFill>
                <a:effectLst/>
                <a:latin typeface="Source Sans Pro" panose="020B0503030403020204" pitchFamily="34" charset="0"/>
              </a:rPr>
              <a:t>Creating a testing plan for the newly designed automatic referral system:</a:t>
            </a:r>
          </a:p>
          <a:p>
            <a:pPr marL="742950" lvl="1" indent="-285750" algn="l">
              <a:buFont typeface="Arial" panose="020B0604020202020204" pitchFamily="34" charset="0"/>
              <a:buChar char="•"/>
            </a:pPr>
            <a:r>
              <a:rPr lang="en-US" b="0" i="0" dirty="0">
                <a:solidFill>
                  <a:srgbClr val="1B1B1B"/>
                </a:solidFill>
                <a:effectLst/>
                <a:latin typeface="Source Sans Pro" panose="020B0503030403020204" pitchFamily="34" charset="0"/>
              </a:rPr>
              <a:t>Defining the testing process</a:t>
            </a:r>
          </a:p>
          <a:p>
            <a:pPr marL="742950" lvl="1" indent="-285750" algn="l">
              <a:buFont typeface="Arial" panose="020B0604020202020204" pitchFamily="34" charset="0"/>
              <a:buChar char="•"/>
            </a:pPr>
            <a:r>
              <a:rPr lang="en-US" b="0" i="0" dirty="0">
                <a:solidFill>
                  <a:srgbClr val="1B1B1B"/>
                </a:solidFill>
                <a:effectLst/>
                <a:latin typeface="Source Sans Pro" panose="020B0503030403020204" pitchFamily="34" charset="0"/>
              </a:rPr>
              <a:t>Creating success criteria</a:t>
            </a:r>
          </a:p>
          <a:p>
            <a:pPr marL="742950" lvl="1" indent="-285750" algn="l">
              <a:buFont typeface="Arial" panose="020B0604020202020204" pitchFamily="34" charset="0"/>
              <a:buChar char="•"/>
            </a:pPr>
            <a:r>
              <a:rPr lang="en-US" b="0" i="0" dirty="0">
                <a:solidFill>
                  <a:srgbClr val="1B1B1B"/>
                </a:solidFill>
                <a:effectLst/>
                <a:latin typeface="Source Sans Pro" panose="020B0503030403020204" pitchFamily="34" charset="0"/>
              </a:rPr>
              <a:t>Allowing for adjustments and refinements</a:t>
            </a:r>
          </a:p>
          <a:p>
            <a:pPr marL="742950" lvl="1" indent="-285750" algn="l">
              <a:buFont typeface="Arial" panose="020B0604020202020204" pitchFamily="34" charset="0"/>
              <a:buChar char="•"/>
            </a:pPr>
            <a:r>
              <a:rPr lang="en-US" b="0" i="0" dirty="0">
                <a:solidFill>
                  <a:srgbClr val="1B1B1B"/>
                </a:solidFill>
                <a:effectLst/>
                <a:latin typeface="Source Sans Pro" panose="020B0503030403020204" pitchFamily="34" charset="0"/>
              </a:rPr>
              <a:t>Preparing for implementation</a:t>
            </a:r>
          </a:p>
          <a:p>
            <a:endParaRPr lang="en-US" dirty="0"/>
          </a:p>
        </p:txBody>
      </p:sp>
      <p:sp>
        <p:nvSpPr>
          <p:cNvPr id="4" name="Slide Number Placeholder 3"/>
          <p:cNvSpPr>
            <a:spLocks noGrp="1"/>
          </p:cNvSpPr>
          <p:nvPr>
            <p:ph type="sldNum" sz="quarter" idx="5"/>
          </p:nvPr>
        </p:nvSpPr>
        <p:spPr/>
        <p:txBody>
          <a:bodyPr/>
          <a:lstStyle/>
          <a:p>
            <a:fld id="{C07AB0BD-A300-48DC-A2E8-8B79E917F5C4}" type="slidenum">
              <a:rPr lang="en-US" smtClean="0"/>
              <a:t>42</a:t>
            </a:fld>
            <a:endParaRPr lang="en-US"/>
          </a:p>
        </p:txBody>
      </p:sp>
    </p:spTree>
    <p:extLst>
      <p:ext uri="{BB962C8B-B14F-4D97-AF65-F5344CB8AC3E}">
        <p14:creationId xmlns:p14="http://schemas.microsoft.com/office/powerpoint/2010/main" val="35320426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0"/>
              <a:t>This chapter covers the preparation needed for activation of the AR.</a:t>
            </a:r>
          </a:p>
        </p:txBody>
      </p:sp>
      <p:sp>
        <p:nvSpPr>
          <p:cNvPr id="4" name="Slide Number Placeholder 3"/>
          <p:cNvSpPr>
            <a:spLocks noGrp="1"/>
          </p:cNvSpPr>
          <p:nvPr>
            <p:ph type="sldNum" sz="quarter" idx="5"/>
          </p:nvPr>
        </p:nvSpPr>
        <p:spPr/>
        <p:txBody>
          <a:bodyPr/>
          <a:lstStyle/>
          <a:p>
            <a:fld id="{C07AB0BD-A300-48DC-A2E8-8B79E917F5C4}" type="slidenum">
              <a:rPr lang="en-US" smtClean="0"/>
              <a:t>43</a:t>
            </a:fld>
            <a:endParaRPr lang="en-US"/>
          </a:p>
        </p:txBody>
      </p:sp>
    </p:spTree>
    <p:extLst>
      <p:ext uri="{BB962C8B-B14F-4D97-AF65-F5344CB8AC3E}">
        <p14:creationId xmlns:p14="http://schemas.microsoft.com/office/powerpoint/2010/main" val="18065289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1" dirty="0"/>
          </a:p>
        </p:txBody>
      </p:sp>
      <p:sp>
        <p:nvSpPr>
          <p:cNvPr id="4" name="Slide Number Placeholder 3"/>
          <p:cNvSpPr>
            <a:spLocks noGrp="1"/>
          </p:cNvSpPr>
          <p:nvPr>
            <p:ph type="sldNum" sz="quarter" idx="10"/>
          </p:nvPr>
        </p:nvSpPr>
        <p:spPr/>
        <p:txBody>
          <a:bodyPr/>
          <a:lstStyle/>
          <a:p>
            <a:fld id="{C20CEF46-6BD6-4B1F-90B9-33B57A5A6B7A}" type="slidenum">
              <a:rPr lang="en-US" smtClean="0"/>
              <a:t>44</a:t>
            </a:fld>
            <a:endParaRPr lang="en-US"/>
          </a:p>
        </p:txBody>
      </p:sp>
    </p:spTree>
    <p:extLst>
      <p:ext uri="{BB962C8B-B14F-4D97-AF65-F5344CB8AC3E}">
        <p14:creationId xmlns:p14="http://schemas.microsoft.com/office/powerpoint/2010/main" val="36282904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marL="457200" marR="0" lvl="1">
              <a:lnSpc>
                <a:spcPct val="107000"/>
              </a:lnSpc>
              <a:spcBef>
                <a:spcPts val="0"/>
              </a:spcBef>
              <a:spcAft>
                <a:spcPts val="800"/>
              </a:spcAft>
            </a:pPr>
            <a:r>
              <a:rPr lang="en-US" sz="1800" b="0">
                <a:effectLst/>
                <a:latin typeface="Calibri" panose="020F0502020204030204" pitchFamily="34" charset="0"/>
                <a:ea typeface="Calibri" panose="020F0502020204030204" pitchFamily="34" charset="0"/>
                <a:cs typeface="Times New Roman" panose="02020603050405020304" pitchFamily="18" charset="0"/>
              </a:rPr>
              <a:t>During the Go Live phase you will need the continuing support of the team members who have supported you to this point. As shown here, everyone has a critical role.</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1"/>
          </a:p>
        </p:txBody>
      </p:sp>
      <p:sp>
        <p:nvSpPr>
          <p:cNvPr id="4" name="Slide Number Placeholder 3"/>
          <p:cNvSpPr>
            <a:spLocks noGrp="1"/>
          </p:cNvSpPr>
          <p:nvPr>
            <p:ph type="sldNum" sz="quarter" idx="10"/>
          </p:nvPr>
        </p:nvSpPr>
        <p:spPr/>
        <p:txBody>
          <a:bodyPr/>
          <a:lstStyle/>
          <a:p>
            <a:fld id="{C20CEF46-6BD6-4B1F-90B9-33B57A5A6B7A}" type="slidenum">
              <a:rPr lang="en-US" smtClean="0"/>
              <a:t>45</a:t>
            </a:fld>
            <a:endParaRPr lang="en-US"/>
          </a:p>
        </p:txBody>
      </p:sp>
    </p:spTree>
    <p:extLst>
      <p:ext uri="{BB962C8B-B14F-4D97-AF65-F5344CB8AC3E}">
        <p14:creationId xmlns:p14="http://schemas.microsoft.com/office/powerpoint/2010/main" val="31968175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endParaRPr lang="en-US" sz="1200" b="0"/>
          </a:p>
        </p:txBody>
      </p:sp>
      <p:sp>
        <p:nvSpPr>
          <p:cNvPr id="4" name="Slide Number Placeholder 3"/>
          <p:cNvSpPr>
            <a:spLocks noGrp="1"/>
          </p:cNvSpPr>
          <p:nvPr>
            <p:ph type="sldNum" sz="quarter" idx="10"/>
          </p:nvPr>
        </p:nvSpPr>
        <p:spPr/>
        <p:txBody>
          <a:bodyPr/>
          <a:lstStyle/>
          <a:p>
            <a:fld id="{C20CEF46-6BD6-4B1F-90B9-33B57A5A6B7A}" type="slidenum">
              <a:rPr lang="en-US" smtClean="0"/>
              <a:t>46</a:t>
            </a:fld>
            <a:endParaRPr lang="en-US"/>
          </a:p>
        </p:txBody>
      </p:sp>
    </p:spTree>
    <p:extLst>
      <p:ext uri="{BB962C8B-B14F-4D97-AF65-F5344CB8AC3E}">
        <p14:creationId xmlns:p14="http://schemas.microsoft.com/office/powerpoint/2010/main" val="39187328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Preparation, communication, and planned support are the keys to Go-Live success. Even providing snacks and meals is important for minimizing the time personnel need to leave their posts.</a:t>
            </a:r>
            <a:endParaRPr lang="en-US" sz="1200" b="1" dirty="0"/>
          </a:p>
          <a:p>
            <a:pPr marL="0" indent="0">
              <a:buFont typeface="Arial" panose="020B0604020202020204" pitchFamily="34" charset="0"/>
              <a:buNone/>
            </a:pPr>
            <a:endParaRPr lang="en-US" sz="1200" b="1" dirty="0"/>
          </a:p>
        </p:txBody>
      </p:sp>
      <p:sp>
        <p:nvSpPr>
          <p:cNvPr id="4" name="Slide Number Placeholder 3"/>
          <p:cNvSpPr>
            <a:spLocks noGrp="1"/>
          </p:cNvSpPr>
          <p:nvPr>
            <p:ph type="sldNum" sz="quarter" idx="10"/>
          </p:nvPr>
        </p:nvSpPr>
        <p:spPr/>
        <p:txBody>
          <a:bodyPr/>
          <a:lstStyle/>
          <a:p>
            <a:fld id="{C20CEF46-6BD6-4B1F-90B9-33B57A5A6B7A}" type="slidenum">
              <a:rPr lang="en-US" smtClean="0"/>
              <a:t>47</a:t>
            </a:fld>
            <a:endParaRPr lang="en-US"/>
          </a:p>
        </p:txBody>
      </p:sp>
    </p:spTree>
    <p:extLst>
      <p:ext uri="{BB962C8B-B14F-4D97-AF65-F5344CB8AC3E}">
        <p14:creationId xmlns:p14="http://schemas.microsoft.com/office/powerpoint/2010/main" val="13554740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lvl="1"/>
            <a:r>
              <a:rPr lang="en-US" sz="1200" b="0" dirty="0"/>
              <a:t>The CR Champion leads the oversight of the communication and education plan and decides what will be done to prepare the hospital for Go-Live. The one-pager the CR Champion develops with input from the team should include everything involved staff need to know in order to complete their part of the AR order set. It should also include your hotline telephone number, email, and names of onsite support staff. Use plain language, minimize text, and use graphics. You will want to illustrate what AR is, how it works, and how to get support. If you have a marketing and/or communication’s department, see if they’ll review your one-pager for effectiveness. A one pager can be used for all communication, for posting, and for emailing. Standardization of the message assures ease of communication as well minimal degradation of the actual education. See Table 4 in the IG for a template.</a:t>
            </a:r>
            <a:endParaRPr lang="en-US" sz="1200" b="1" dirty="0"/>
          </a:p>
          <a:p>
            <a:endParaRPr lang="en-US" sz="1200" b="1" dirty="0"/>
          </a:p>
        </p:txBody>
      </p:sp>
      <p:sp>
        <p:nvSpPr>
          <p:cNvPr id="4" name="Slide Number Placeholder 3"/>
          <p:cNvSpPr>
            <a:spLocks noGrp="1"/>
          </p:cNvSpPr>
          <p:nvPr>
            <p:ph type="sldNum" sz="quarter" idx="10"/>
          </p:nvPr>
        </p:nvSpPr>
        <p:spPr/>
        <p:txBody>
          <a:bodyPr/>
          <a:lstStyle/>
          <a:p>
            <a:fld id="{C20CEF46-6BD6-4B1F-90B9-33B57A5A6B7A}" type="slidenum">
              <a:rPr lang="en-US" smtClean="0"/>
              <a:t>48</a:t>
            </a:fld>
            <a:endParaRPr lang="en-US"/>
          </a:p>
        </p:txBody>
      </p:sp>
    </p:spTree>
    <p:extLst>
      <p:ext uri="{BB962C8B-B14F-4D97-AF65-F5344CB8AC3E}">
        <p14:creationId xmlns:p14="http://schemas.microsoft.com/office/powerpoint/2010/main" val="6309571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7AB0BD-A300-48DC-A2E8-8B79E917F5C4}" type="slidenum">
              <a:rPr lang="en-US" smtClean="0"/>
              <a:t>49</a:t>
            </a:fld>
            <a:endParaRPr lang="en-US"/>
          </a:p>
        </p:txBody>
      </p:sp>
    </p:spTree>
    <p:extLst>
      <p:ext uri="{BB962C8B-B14F-4D97-AF65-F5344CB8AC3E}">
        <p14:creationId xmlns:p14="http://schemas.microsoft.com/office/powerpoint/2010/main" val="135342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Light" panose="020F0302020204030204" pitchFamily="34" charset="0"/>
                <a:ea typeface="Calibri" panose="020F0502020204030204" pitchFamily="34" charset="0"/>
              </a:rPr>
              <a:t>There will be wide variation across hospitals in the length of time needed to work through the steps described here. Since successfully implementing AR is NOT a simple reprogramming of an EMR,  for most hospitals the process is likely to take several months</a:t>
            </a:r>
            <a:endParaRPr lang="en-US" dirty="0"/>
          </a:p>
        </p:txBody>
      </p:sp>
      <p:sp>
        <p:nvSpPr>
          <p:cNvPr id="4" name="Slide Number Placeholder 3"/>
          <p:cNvSpPr>
            <a:spLocks noGrp="1"/>
          </p:cNvSpPr>
          <p:nvPr>
            <p:ph type="sldNum" sz="quarter" idx="5"/>
          </p:nvPr>
        </p:nvSpPr>
        <p:spPr/>
        <p:txBody>
          <a:bodyPr/>
          <a:lstStyle/>
          <a:p>
            <a:fld id="{C07AB0BD-A300-48DC-A2E8-8B79E917F5C4}" type="slidenum">
              <a:rPr lang="en-US" smtClean="0"/>
              <a:t>5</a:t>
            </a:fld>
            <a:endParaRPr lang="en-US"/>
          </a:p>
        </p:txBody>
      </p:sp>
    </p:spTree>
    <p:extLst>
      <p:ext uri="{BB962C8B-B14F-4D97-AF65-F5344CB8AC3E}">
        <p14:creationId xmlns:p14="http://schemas.microsoft.com/office/powerpoint/2010/main" val="38388724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AB0BD-A300-48DC-A2E8-8B79E917F5C4}" type="slidenum">
              <a:rPr lang="en-US" smtClean="0"/>
              <a:t>50</a:t>
            </a:fld>
            <a:endParaRPr lang="en-US"/>
          </a:p>
        </p:txBody>
      </p:sp>
    </p:spTree>
    <p:extLst>
      <p:ext uri="{BB962C8B-B14F-4D97-AF65-F5344CB8AC3E}">
        <p14:creationId xmlns:p14="http://schemas.microsoft.com/office/powerpoint/2010/main" val="18261983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b="0" dirty="0"/>
              <a:t>Once your AR system is live, you will want to know whether it is having the desired effect.  </a:t>
            </a:r>
            <a:r>
              <a:rPr lang="en-US" b="1" dirty="0"/>
              <a:t>For this reason one final</a:t>
            </a:r>
            <a:r>
              <a:rPr lang="en-US" sz="1200" b="1" dirty="0">
                <a:solidFill>
                  <a:srgbClr val="C00000"/>
                </a:solidFill>
                <a:effectLst/>
                <a:latin typeface="Calibri" panose="020F0502020204030204" pitchFamily="34" charset="0"/>
                <a:ea typeface="Calibri" panose="020F0502020204030204" pitchFamily="34" charset="0"/>
              </a:rPr>
              <a:t> essential task in </a:t>
            </a:r>
            <a:r>
              <a:rPr lang="en-US" sz="1200" b="1" i="1" u="sng" dirty="0">
                <a:solidFill>
                  <a:srgbClr val="C00000"/>
                </a:solidFill>
                <a:effectLst/>
                <a:latin typeface="Calibri" panose="020F0502020204030204" pitchFamily="34" charset="0"/>
                <a:ea typeface="Calibri" panose="020F0502020204030204" pitchFamily="34" charset="0"/>
              </a:rPr>
              <a:t>preparing for launch </a:t>
            </a:r>
            <a:r>
              <a:rPr lang="en-US" sz="1200" b="1" dirty="0">
                <a:solidFill>
                  <a:srgbClr val="C00000"/>
                </a:solidFill>
                <a:effectLst/>
                <a:latin typeface="Calibri" panose="020F0502020204030204" pitchFamily="34" charset="0"/>
                <a:ea typeface="Calibri" panose="020F0502020204030204" pitchFamily="34" charset="0"/>
              </a:rPr>
              <a:t>is putting in place a plan for using data to track your progress!</a:t>
            </a:r>
            <a:endParaRPr lang="en-US" sz="1200" b="1" dirty="0">
              <a:effectLst/>
              <a:latin typeface="Calibri" panose="020F0502020204030204" pitchFamily="34" charset="0"/>
              <a:ea typeface="Calibri" panose="020F0502020204030204" pitchFamily="34" charset="0"/>
            </a:endParaRPr>
          </a:p>
          <a:p>
            <a:pPr lvl="1"/>
            <a:endParaRPr lang="en-US" b="0" dirty="0"/>
          </a:p>
          <a:p>
            <a:pPr lvl="1"/>
            <a:r>
              <a:rPr lang="en-US" b="0" dirty="0"/>
              <a:t>For starters, you will want to know whether more eligible patients being enrolled in CR than was the case before you automated your referral system. Answering this question will require that you develop systems for collecting baseline data and then continuing to collect data after your system goes live.</a:t>
            </a:r>
          </a:p>
          <a:p>
            <a:pPr lvl="1"/>
            <a:endParaRPr lang="en-US" b="0" dirty="0"/>
          </a:p>
          <a:p>
            <a:pPr lvl="1"/>
            <a:r>
              <a:rPr lang="en-US" b="0" dirty="0"/>
              <a:t>In order to support continuous improvement of your AR system, you will also want to develop systems for generating feedback from system users about what is and is not working.</a:t>
            </a:r>
          </a:p>
        </p:txBody>
      </p:sp>
      <p:sp>
        <p:nvSpPr>
          <p:cNvPr id="4" name="Slide Number Placeholder 3"/>
          <p:cNvSpPr>
            <a:spLocks noGrp="1"/>
          </p:cNvSpPr>
          <p:nvPr>
            <p:ph type="sldNum" sz="quarter" idx="5"/>
          </p:nvPr>
        </p:nvSpPr>
        <p:spPr/>
        <p:txBody>
          <a:bodyPr/>
          <a:lstStyle/>
          <a:p>
            <a:fld id="{C07AB0BD-A300-48DC-A2E8-8B79E917F5C4}" type="slidenum">
              <a:rPr lang="en-US" smtClean="0"/>
              <a:t>51</a:t>
            </a:fld>
            <a:endParaRPr lang="en-US"/>
          </a:p>
        </p:txBody>
      </p:sp>
    </p:spTree>
    <p:extLst>
      <p:ext uri="{BB962C8B-B14F-4D97-AF65-F5344CB8AC3E}">
        <p14:creationId xmlns:p14="http://schemas.microsoft.com/office/powerpoint/2010/main" val="521212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Creating your data and feedback monitoring plan requires acting on the key steps listed above. </a:t>
            </a:r>
          </a:p>
        </p:txBody>
      </p:sp>
      <p:sp>
        <p:nvSpPr>
          <p:cNvPr id="4" name="Slide Number Placeholder 3"/>
          <p:cNvSpPr>
            <a:spLocks noGrp="1"/>
          </p:cNvSpPr>
          <p:nvPr>
            <p:ph type="sldNum" sz="quarter" idx="5"/>
          </p:nvPr>
        </p:nvSpPr>
        <p:spPr/>
        <p:txBody>
          <a:bodyPr/>
          <a:lstStyle/>
          <a:p>
            <a:fld id="{C07AB0BD-A300-48DC-A2E8-8B79E917F5C4}" type="slidenum">
              <a:rPr lang="en-US" smtClean="0"/>
              <a:t>52</a:t>
            </a:fld>
            <a:endParaRPr lang="en-US"/>
          </a:p>
        </p:txBody>
      </p:sp>
    </p:spTree>
    <p:extLst>
      <p:ext uri="{BB962C8B-B14F-4D97-AF65-F5344CB8AC3E}">
        <p14:creationId xmlns:p14="http://schemas.microsoft.com/office/powerpoint/2010/main" val="520678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marL="76835" marR="0" lvl="0" indent="0" algn="l" defTabSz="914400" rtl="0" eaLnBrk="1" fontAlgn="auto" latinLnBrk="0" hangingPunct="1">
              <a:lnSpc>
                <a:spcPct val="107000"/>
              </a:lnSpc>
              <a:spcBef>
                <a:spcPts val="770"/>
              </a:spcBef>
              <a:spcAft>
                <a:spcPts val="0"/>
              </a:spcAft>
              <a:buClrTx/>
              <a:buSzTx/>
              <a:buFontTx/>
              <a:buNone/>
              <a:tabLst/>
              <a:defRPr/>
            </a:pPr>
            <a:r>
              <a:rPr lang="en-US" sz="1100" b="0" spc="-10" dirty="0">
                <a:solidFill>
                  <a:srgbClr val="C10230"/>
                </a:solidFill>
                <a:effectLst/>
                <a:latin typeface="Calibri" panose="020F0502020204030204" pitchFamily="34" charset="0"/>
                <a:ea typeface="Calibri" panose="020F0502020204030204" pitchFamily="34" charset="0"/>
              </a:rPr>
              <a:t>You will need to begin by determining what data you can access to </a:t>
            </a:r>
            <a:r>
              <a:rPr lang="en-US" sz="1400" dirty="0">
                <a:effectLst/>
                <a:latin typeface="Calibri" panose="020F0502020204030204" pitchFamily="34" charset="0"/>
                <a:ea typeface="Symbol" panose="05050102010706020507" pitchFamily="18" charset="2"/>
                <a:cs typeface="Symbol" panose="05050102010706020507" pitchFamily="18" charset="2"/>
              </a:rPr>
              <a:t>ensure</a:t>
            </a:r>
            <a:r>
              <a:rPr lang="en-US" sz="1400" spc="200"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you can track key processes</a:t>
            </a:r>
            <a:r>
              <a:rPr lang="en-US" sz="1400" spc="200"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for the</a:t>
            </a:r>
            <a:r>
              <a:rPr lang="en-US" sz="1400" spc="200"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full completion</a:t>
            </a:r>
            <a:r>
              <a:rPr lang="en-US" sz="1400" spc="-20"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of the AR order set (from the patient being ordered</a:t>
            </a:r>
            <a:r>
              <a:rPr lang="en-US" sz="1400" spc="-5"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CR all the</a:t>
            </a:r>
            <a:r>
              <a:rPr lang="en-US" sz="1400" spc="-5"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way through the</a:t>
            </a:r>
            <a:r>
              <a:rPr lang="en-US" sz="1400" spc="200"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patient</a:t>
            </a:r>
            <a:r>
              <a:rPr lang="en-US" sz="1400" spc="200"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arriving</a:t>
            </a:r>
            <a:r>
              <a:rPr lang="en-US" sz="1400" spc="200"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and</a:t>
            </a:r>
            <a:r>
              <a:rPr lang="en-US" sz="1400" spc="200"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completing</a:t>
            </a:r>
            <a:r>
              <a:rPr lang="en-US" sz="1400" spc="200"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the</a:t>
            </a:r>
            <a:r>
              <a:rPr lang="en-US" sz="1400" spc="200"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first</a:t>
            </a:r>
            <a:r>
              <a:rPr lang="en-US" sz="1400" spc="200"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CR</a:t>
            </a:r>
            <a:r>
              <a:rPr lang="en-US" sz="1400" spc="200" dirty="0">
                <a:effectLst/>
                <a:latin typeface="Calibri" panose="020F0502020204030204" pitchFamily="34" charset="0"/>
                <a:ea typeface="Symbol" panose="05050102010706020507" pitchFamily="18" charset="2"/>
                <a:cs typeface="Symbol" panose="05050102010706020507" pitchFamily="18" charset="2"/>
              </a:rPr>
              <a:t> </a:t>
            </a:r>
            <a:r>
              <a:rPr lang="en-US" sz="1400" dirty="0">
                <a:effectLst/>
                <a:latin typeface="Calibri" panose="020F0502020204030204" pitchFamily="34" charset="0"/>
                <a:ea typeface="Symbol" panose="05050102010706020507" pitchFamily="18" charset="2"/>
                <a:cs typeface="Symbol" panose="05050102010706020507" pitchFamily="18" charset="2"/>
              </a:rPr>
              <a:t>appointment). </a:t>
            </a:r>
          </a:p>
          <a:p>
            <a:pPr marL="362585" marR="0" lvl="0" indent="-285750" algn="l" defTabSz="914400" rtl="0" eaLnBrk="1" fontAlgn="auto" latinLnBrk="0" hangingPunct="1">
              <a:lnSpc>
                <a:spcPct val="107000"/>
              </a:lnSpc>
              <a:spcBef>
                <a:spcPts val="770"/>
              </a:spcBef>
              <a:spcAft>
                <a:spcPts val="0"/>
              </a:spcAft>
              <a:buClrTx/>
              <a:buSzTx/>
              <a:buFont typeface="Arial" panose="020B0604020202020204" pitchFamily="34" charset="0"/>
              <a:buChar char="•"/>
              <a:tabLst/>
              <a:defRPr/>
            </a:pPr>
            <a:r>
              <a:rPr lang="en-US" sz="1400" dirty="0">
                <a:effectLst/>
                <a:latin typeface="Calibri" panose="020F0502020204030204" pitchFamily="34" charset="0"/>
                <a:ea typeface="Symbol" panose="05050102010706020507" pitchFamily="18" charset="2"/>
                <a:cs typeface="Symbol" panose="05050102010706020507" pitchFamily="18" charset="2"/>
              </a:rPr>
              <a:t>For suggestions, </a:t>
            </a:r>
            <a:r>
              <a:rPr lang="en-US" sz="1400" dirty="0">
                <a:effectLst/>
                <a:latin typeface="Calibri" panose="020F0502020204030204" pitchFamily="34" charset="0"/>
                <a:ea typeface="Calibri" panose="020F0502020204030204" pitchFamily="34" charset="0"/>
              </a:rPr>
              <a:t>see </a:t>
            </a:r>
            <a:r>
              <a:rPr lang="en-US" sz="1400" b="1" u="sng" dirty="0">
                <a:solidFill>
                  <a:srgbClr val="0563C1"/>
                </a:solidFill>
                <a:effectLst/>
                <a:latin typeface="Calibri" panose="020F0502020204030204" pitchFamily="34" charset="0"/>
                <a:ea typeface="Calibri" panose="020F0502020204030204" pitchFamily="34" charset="0"/>
                <a:hlinkClick r:id="rId3"/>
              </a:rPr>
              <a:t>Using Cardiac Rehabilitation Referral Performance Measures in a Quality Improvement System</a:t>
            </a:r>
            <a:r>
              <a:rPr lang="en-US" sz="1400" b="1" dirty="0">
                <a:effectLst/>
                <a:latin typeface="Calibri" panose="020F0502020204030204" pitchFamily="34" charset="0"/>
                <a:ea typeface="Calibri" panose="020F0502020204030204" pitchFamily="34" charset="0"/>
              </a:rPr>
              <a:t>.</a:t>
            </a:r>
          </a:p>
          <a:p>
            <a:pPr marL="362585" marR="0" lvl="0" indent="-285750" algn="l" defTabSz="914400" rtl="0" eaLnBrk="1" fontAlgn="auto" latinLnBrk="0" hangingPunct="1">
              <a:lnSpc>
                <a:spcPct val="107000"/>
              </a:lnSpc>
              <a:spcBef>
                <a:spcPts val="770"/>
              </a:spcBef>
              <a:spcAft>
                <a:spcPts val="0"/>
              </a:spcAft>
              <a:buClrTx/>
              <a:buSzTx/>
              <a:buFont typeface="Arial" panose="020B0604020202020204" pitchFamily="34" charset="0"/>
              <a:buChar char="•"/>
              <a:tabLst/>
              <a:defRPr/>
            </a:pPr>
            <a:r>
              <a:rPr lang="en-US" sz="1400" b="0" dirty="0">
                <a:effectLst/>
                <a:latin typeface="Calibri" panose="020F0502020204030204" pitchFamily="34" charset="0"/>
                <a:ea typeface="Calibri" panose="020F0502020204030204" pitchFamily="34" charset="0"/>
              </a:rPr>
              <a:t>You may wish to begin by seeing what </a:t>
            </a:r>
            <a:r>
              <a:rPr lang="en-US" sz="1400" b="0" dirty="0">
                <a:effectLst/>
                <a:latin typeface="Calibri" panose="020F0502020204030204" pitchFamily="34" charset="0"/>
                <a:ea typeface="Symbol" panose="05050102010706020507" pitchFamily="18" charset="2"/>
                <a:cs typeface="Symbol" panose="05050102010706020507" pitchFamily="18" charset="2"/>
              </a:rPr>
              <a:t>CR referral </a:t>
            </a:r>
            <a:r>
              <a:rPr lang="en-US" sz="1400" dirty="0">
                <a:effectLst/>
                <a:latin typeface="Calibri" panose="020F0502020204030204" pitchFamily="34" charset="0"/>
                <a:ea typeface="Symbol" panose="05050102010706020507" pitchFamily="18" charset="2"/>
                <a:cs typeface="Symbol" panose="05050102010706020507" pitchFamily="18" charset="2"/>
              </a:rPr>
              <a:t>data you already have within a clinical data registry </a:t>
            </a:r>
            <a:r>
              <a:rPr lang="en-US" sz="1400" b="0" dirty="0">
                <a:effectLst/>
                <a:latin typeface="Calibri" panose="020F0502020204030204" pitchFamily="34" charset="0"/>
                <a:ea typeface="Calibri" panose="020F0502020204030204" pitchFamily="34" charset="0"/>
              </a:rPr>
              <a:t>can also use AACVPR’s </a:t>
            </a:r>
            <a:r>
              <a:rPr lang="en-US" sz="1400" b="1" u="sng" dirty="0">
                <a:solidFill>
                  <a:srgbClr val="0563C1"/>
                </a:solidFill>
                <a:effectLst/>
                <a:latin typeface="Calibri" panose="020F0502020204030204" pitchFamily="34" charset="0"/>
                <a:ea typeface="Calibri" panose="020F0502020204030204" pitchFamily="34" charset="0"/>
                <a:hlinkClick r:id="rId4"/>
              </a:rPr>
              <a:t>Using Clinical Data Registries to Access Cardiac Rehabilitation Referral Data</a:t>
            </a:r>
            <a:endParaRPr lang="en-US" sz="1400" b="1" u="sng" dirty="0">
              <a:solidFill>
                <a:srgbClr val="0563C1"/>
              </a:solidFill>
              <a:effectLst/>
              <a:latin typeface="Calibri" panose="020F0502020204030204" pitchFamily="34" charset="0"/>
              <a:ea typeface="Calibri" panose="020F0502020204030204" pitchFamily="34" charset="0"/>
            </a:endParaRPr>
          </a:p>
          <a:p>
            <a:pPr marL="76835" marR="0" lvl="0" indent="0" algn="l" defTabSz="914400" rtl="0" eaLnBrk="1" fontAlgn="auto" latinLnBrk="0" hangingPunct="1">
              <a:lnSpc>
                <a:spcPct val="107000"/>
              </a:lnSpc>
              <a:spcBef>
                <a:spcPts val="770"/>
              </a:spcBef>
              <a:spcAft>
                <a:spcPts val="0"/>
              </a:spcAft>
              <a:buClrTx/>
              <a:buSzTx/>
              <a:buFont typeface="Arial" panose="020B0604020202020204" pitchFamily="34" charset="0"/>
              <a:buNone/>
              <a:tabLst/>
              <a:defRPr/>
            </a:pPr>
            <a:endParaRPr lang="en-US" sz="1400" b="1" u="sng" dirty="0">
              <a:solidFill>
                <a:srgbClr val="0563C1"/>
              </a:solidFill>
              <a:effectLst/>
              <a:latin typeface="Calibri" panose="020F0502020204030204" pitchFamily="34" charset="0"/>
              <a:ea typeface="Calibri" panose="020F0502020204030204" pitchFamily="34" charset="0"/>
            </a:endParaRPr>
          </a:p>
          <a:p>
            <a:pPr marL="0" marR="0" algn="l">
              <a:spcBef>
                <a:spcPts val="0"/>
              </a:spcBef>
              <a:spcAft>
                <a:spcPts val="0"/>
              </a:spcAft>
            </a:pPr>
            <a:r>
              <a:rPr lang="en-US" sz="1400" b="0" kern="0" dirty="0">
                <a:solidFill>
                  <a:srgbClr val="691F74"/>
                </a:solidFill>
                <a:effectLst/>
                <a:latin typeface="Calibri" panose="020F0502020204030204" pitchFamily="34" charset="0"/>
                <a:ea typeface="Calibri" panose="020F0502020204030204" pitchFamily="34" charset="0"/>
              </a:rPr>
              <a:t>See the </a:t>
            </a:r>
            <a:r>
              <a:rPr lang="en-US" sz="1400" b="0" i="1" kern="0" dirty="0">
                <a:solidFill>
                  <a:srgbClr val="691F74"/>
                </a:solidFill>
                <a:effectLst/>
                <a:latin typeface="Calibri" panose="020F0502020204030204" pitchFamily="34" charset="0"/>
                <a:ea typeface="Calibri" panose="020F0502020204030204" pitchFamily="34" charset="0"/>
              </a:rPr>
              <a:t>change concept</a:t>
            </a:r>
            <a:r>
              <a:rPr lang="en-US" sz="1400" b="0" kern="0" dirty="0">
                <a:solidFill>
                  <a:srgbClr val="691F74"/>
                </a:solidFill>
                <a:effectLst/>
                <a:latin typeface="Calibri" panose="020F0502020204030204" pitchFamily="34" charset="0"/>
                <a:ea typeface="Calibri" panose="020F0502020204030204" pitchFamily="34" charset="0"/>
              </a:rPr>
              <a:t> titled “</a:t>
            </a:r>
            <a:r>
              <a:rPr lang="en-US" sz="1400" b="0" i="1" kern="0" dirty="0">
                <a:solidFill>
                  <a:srgbClr val="691F74"/>
                </a:solidFill>
                <a:effectLst/>
                <a:latin typeface="Calibri" panose="020F0502020204030204" pitchFamily="34" charset="0"/>
                <a:ea typeface="Calibri" panose="020F0502020204030204" pitchFamily="34" charset="0"/>
              </a:rPr>
              <a:t>Use Data to Drive Improvement in Referrals to CR”</a:t>
            </a:r>
            <a:r>
              <a:rPr lang="en-US" sz="1400" b="0" kern="0" dirty="0">
                <a:solidFill>
                  <a:srgbClr val="691F74"/>
                </a:solidFill>
                <a:effectLst/>
                <a:latin typeface="Calibri" panose="020F0502020204030204" pitchFamily="34" charset="0"/>
                <a:ea typeface="Calibri" panose="020F0502020204030204" pitchFamily="34" charset="0"/>
              </a:rPr>
              <a:t> in the</a:t>
            </a:r>
          </a:p>
          <a:p>
            <a:pPr marL="0" marR="0" algn="l">
              <a:spcBef>
                <a:spcPts val="0"/>
              </a:spcBef>
              <a:spcAft>
                <a:spcPts val="0"/>
              </a:spcAft>
            </a:pPr>
            <a:r>
              <a:rPr lang="en-US" sz="1800" b="0" dirty="0">
                <a:solidFill>
                  <a:srgbClr val="112E51"/>
                </a:solidFill>
                <a:effectLst/>
                <a:latin typeface="Calibri" panose="020F0502020204030204" pitchFamily="34" charset="0"/>
                <a:ea typeface="Calibri" panose="020F0502020204030204" pitchFamily="34" charset="0"/>
                <a:cs typeface="Calibri" panose="020F0502020204030204" pitchFamily="34" charset="0"/>
                <a:hlinkClick r:id="rId5"/>
              </a:rPr>
              <a:t>Million Hearts</a:t>
            </a:r>
            <a:r>
              <a:rPr lang="en-US" sz="1800" b="0" baseline="30000" dirty="0">
                <a:solidFill>
                  <a:srgbClr val="112E51"/>
                </a:solidFill>
                <a:effectLst/>
                <a:latin typeface="Calibri" panose="020F0502020204030204" pitchFamily="34" charset="0"/>
                <a:ea typeface="Calibri" panose="020F0502020204030204" pitchFamily="34" charset="0"/>
                <a:cs typeface="Calibri" panose="020F0502020204030204" pitchFamily="34" charset="0"/>
                <a:hlinkClick r:id="rId5"/>
              </a:rPr>
              <a:t>®</a:t>
            </a:r>
            <a:r>
              <a:rPr lang="en-US" sz="1800" b="0" dirty="0">
                <a:solidFill>
                  <a:srgbClr val="112E51"/>
                </a:solidFill>
                <a:effectLst/>
                <a:latin typeface="Calibri" panose="020F0502020204030204" pitchFamily="34" charset="0"/>
                <a:ea typeface="Calibri" panose="020F0502020204030204" pitchFamily="34" charset="0"/>
                <a:cs typeface="Calibri" panose="020F0502020204030204" pitchFamily="34" charset="0"/>
                <a:hlinkClick r:id="rId5"/>
              </a:rPr>
              <a:t>/AACVPR Cardiac Rehabilitation Change Package (CRCP)</a:t>
            </a:r>
            <a:r>
              <a:rPr lang="en-US" sz="1400" b="0" kern="0" dirty="0">
                <a:solidFill>
                  <a:srgbClr val="691F74"/>
                </a:solidFill>
                <a:effectLst/>
                <a:latin typeface="Calibri" panose="020F0502020204030204" pitchFamily="34" charset="0"/>
                <a:ea typeface="Calibri" panose="020F0502020204030204" pitchFamily="34" charset="0"/>
                <a:cs typeface="Calibri" panose="020F0502020204030204" pitchFamily="34" charset="0"/>
              </a:rPr>
              <a:t> </a:t>
            </a:r>
            <a:r>
              <a:rPr lang="en-US" sz="1400" b="0" dirty="0">
                <a:solidFill>
                  <a:srgbClr val="691F74"/>
                </a:solidFill>
                <a:effectLst/>
                <a:latin typeface="Calibri" panose="020F0502020204030204" pitchFamily="34" charset="0"/>
                <a:ea typeface="Calibri" panose="020F0502020204030204" pitchFamily="34" charset="0"/>
              </a:rPr>
              <a:t>for additional strategies and resources to support </a:t>
            </a:r>
            <a:r>
              <a:rPr lang="en-US" sz="1400" dirty="0">
                <a:solidFill>
                  <a:srgbClr val="691F74"/>
                </a:solidFill>
                <a:effectLst/>
                <a:latin typeface="Calibri" panose="020F0502020204030204" pitchFamily="34" charset="0"/>
                <a:ea typeface="Calibri" panose="020F0502020204030204" pitchFamily="34" charset="0"/>
              </a:rPr>
              <a:t>your efforts! </a:t>
            </a:r>
            <a:endParaRPr lang="en-US" sz="1400" b="1" dirty="0">
              <a:effectLst/>
              <a:latin typeface="Calibri" panose="020F0502020204030204" pitchFamily="34" charset="0"/>
              <a:ea typeface="Calibri" panose="020F0502020204030204" pitchFamily="34" charset="0"/>
            </a:endParaRPr>
          </a:p>
          <a:p>
            <a:pPr marL="76835" marR="0">
              <a:lnSpc>
                <a:spcPct val="107000"/>
              </a:lnSpc>
              <a:spcBef>
                <a:spcPts val="770"/>
              </a:spcBef>
              <a:spcAft>
                <a:spcPts val="0"/>
              </a:spcAft>
            </a:pPr>
            <a:endParaRPr lang="en-US" sz="1250" b="1" spc="-10" dirty="0">
              <a:solidFill>
                <a:srgbClr val="C10230"/>
              </a:solidFill>
              <a:effectLst/>
              <a:latin typeface="Calibri" panose="020F0502020204030204" pitchFamily="34" charset="0"/>
              <a:ea typeface="Calibri" panose="020F0502020204030204" pitchFamily="34" charset="0"/>
            </a:endParaRPr>
          </a:p>
          <a:p>
            <a:pPr marL="248285" marR="0" indent="-171450">
              <a:lnSpc>
                <a:spcPct val="107000"/>
              </a:lnSpc>
              <a:spcBef>
                <a:spcPts val="770"/>
              </a:spcBef>
              <a:spcAft>
                <a:spcPts val="0"/>
              </a:spcAft>
              <a:buFont typeface="Arial" panose="020B0604020202020204" pitchFamily="34" charset="0"/>
              <a:buChar char="•"/>
            </a:pPr>
            <a:endParaRPr lang="en-US" sz="1100" b="1"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20CEF46-6BD6-4B1F-90B9-33B57A5A6B7A}" type="slidenum">
              <a:rPr lang="en-US" smtClean="0"/>
              <a:t>53</a:t>
            </a:fld>
            <a:endParaRPr lang="en-US"/>
          </a:p>
        </p:txBody>
      </p:sp>
    </p:spTree>
    <p:extLst>
      <p:ext uri="{BB962C8B-B14F-4D97-AF65-F5344CB8AC3E}">
        <p14:creationId xmlns:p14="http://schemas.microsoft.com/office/powerpoint/2010/main" val="398825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AB0BD-A300-48DC-A2E8-8B79E917F5C4}" type="slidenum">
              <a:rPr lang="en-US" smtClean="0"/>
              <a:t>54</a:t>
            </a:fld>
            <a:endParaRPr lang="en-US"/>
          </a:p>
        </p:txBody>
      </p:sp>
    </p:spTree>
    <p:extLst>
      <p:ext uri="{BB962C8B-B14F-4D97-AF65-F5344CB8AC3E}">
        <p14:creationId xmlns:p14="http://schemas.microsoft.com/office/powerpoint/2010/main" val="11437100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0" dirty="0"/>
              <a:t>. The next slides will help you anticipate challenges and prepare to address them.</a:t>
            </a:r>
          </a:p>
        </p:txBody>
      </p:sp>
      <p:sp>
        <p:nvSpPr>
          <p:cNvPr id="4" name="Slide Number Placeholder 3"/>
          <p:cNvSpPr>
            <a:spLocks noGrp="1"/>
          </p:cNvSpPr>
          <p:nvPr>
            <p:ph type="sldNum" sz="quarter" idx="5"/>
          </p:nvPr>
        </p:nvSpPr>
        <p:spPr/>
        <p:txBody>
          <a:bodyPr/>
          <a:lstStyle/>
          <a:p>
            <a:fld id="{C07AB0BD-A300-48DC-A2E8-8B79E917F5C4}" type="slidenum">
              <a:rPr lang="en-US" smtClean="0"/>
              <a:t>55</a:t>
            </a:fld>
            <a:endParaRPr lang="en-US"/>
          </a:p>
        </p:txBody>
      </p:sp>
    </p:spTree>
    <p:extLst>
      <p:ext uri="{BB962C8B-B14F-4D97-AF65-F5344CB8AC3E}">
        <p14:creationId xmlns:p14="http://schemas.microsoft.com/office/powerpoint/2010/main" val="2861608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Let’s say your AR isn’t working like you thought it would in the EMR.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Here are some questions to consider: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Have you accurately captured your workflow processes?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If you’re confident workflow processes are accurate, has the order set been correctly programed into EMR?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There are usually multiple ways to build an order set in an EMR so you will need to work with your IT team to determine the best order set type for your hospital providers.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Here are some issues to check for:</a:t>
            </a: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kern="1200" dirty="0">
                <a:solidFill>
                  <a:schemeClr val="tx1"/>
                </a:solidFill>
                <a:effectLst/>
                <a:latin typeface="+mn-lt"/>
                <a:ea typeface="+mn-ea"/>
                <a:cs typeface="+mn-cs"/>
              </a:rPr>
              <a:t>Are the ICD-10 codes accurate?</a:t>
            </a: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kern="1200" dirty="0">
                <a:solidFill>
                  <a:schemeClr val="tx1"/>
                </a:solidFill>
                <a:effectLst/>
                <a:latin typeface="+mn-lt"/>
                <a:ea typeface="+mn-ea"/>
                <a:cs typeface="+mn-cs"/>
              </a:rPr>
              <a:t>Are pop-ups appearing and leading to pop-up fatigue?</a:t>
            </a: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kern="1200" dirty="0">
                <a:solidFill>
                  <a:schemeClr val="tx1"/>
                </a:solidFill>
                <a:effectLst/>
                <a:latin typeface="+mn-lt"/>
                <a:ea typeface="+mn-ea"/>
                <a:cs typeface="+mn-cs"/>
              </a:rPr>
              <a:t>If using a default order set or discharge smart set, are providers able to work around these orders? Are providers able to skip or opt-out of these orders?</a:t>
            </a: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kern="1200" dirty="0">
                <a:solidFill>
                  <a:schemeClr val="tx1"/>
                </a:solidFill>
                <a:effectLst/>
                <a:latin typeface="+mn-lt"/>
                <a:ea typeface="+mn-ea"/>
                <a:cs typeface="+mn-cs"/>
              </a:rPr>
              <a:t>Note that some systems may use a reflex or cascading order that is suggested by the EMR based on other comparable medical orders (e.g. an EKG was ordered triggering a suggestion of CR).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C20CEF46-6BD6-4B1F-90B9-33B57A5A6B7A}" type="slidenum">
              <a:rPr lang="en-US" smtClean="0"/>
              <a:t>56</a:t>
            </a:fld>
            <a:endParaRPr lang="en-US"/>
          </a:p>
        </p:txBody>
      </p:sp>
    </p:spTree>
    <p:extLst>
      <p:ext uri="{BB962C8B-B14F-4D97-AF65-F5344CB8AC3E}">
        <p14:creationId xmlns:p14="http://schemas.microsoft.com/office/powerpoint/2010/main" val="10554067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In order to know whether automating referrals is having the desired effect, you will need to continue to collect data in accordance with the data and monitoring plan that you developed before you went live. And then you will need to compare the baseline data you collected with referral data collected after going live. Reaching out to your informatics team and asking them to develop tracking reports can be very helpful during this early stage.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0CEF46-6BD6-4B1F-90B9-33B57A5A6B7A}" type="slidenum">
              <a:rPr lang="en-US" smtClean="0"/>
              <a:t>57</a:t>
            </a:fld>
            <a:endParaRPr lang="en-US"/>
          </a:p>
        </p:txBody>
      </p:sp>
    </p:spTree>
    <p:extLst>
      <p:ext uri="{BB962C8B-B14F-4D97-AF65-F5344CB8AC3E}">
        <p14:creationId xmlns:p14="http://schemas.microsoft.com/office/powerpoint/2010/main" val="34514554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Let’s say that you’ve determined your AR order set is working, but your referral numbers are not increasing.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Here are some things you can do: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a:solidFill>
                  <a:schemeClr val="tx1"/>
                </a:solidFill>
                <a:effectLst/>
                <a:latin typeface="+mn-lt"/>
                <a:ea typeface="+mn-ea"/>
                <a:cs typeface="+mn-cs"/>
              </a:rPr>
              <a:t>Conduct or re-examine your baseline</a:t>
            </a:r>
            <a:r>
              <a:rPr lang="en-US" sz="1200" b="0" kern="1200" baseline="0">
                <a:solidFill>
                  <a:schemeClr val="tx1"/>
                </a:solidFill>
                <a:effectLst/>
                <a:latin typeface="+mn-lt"/>
                <a:ea typeface="+mn-ea"/>
                <a:cs typeface="+mn-cs"/>
              </a:rPr>
              <a:t> workflow analysis. You want to align the new workflow to match the process that is already in place to help increase adoption.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a:solidFill>
                  <a:schemeClr val="tx1"/>
                </a:solidFill>
                <a:effectLst/>
                <a:latin typeface="+mn-lt"/>
                <a:ea typeface="+mn-ea"/>
                <a:cs typeface="+mn-cs"/>
              </a:rPr>
              <a:t>Rethink your design based on workflow. Are you utilizing best options available from your EMR?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a:solidFill>
                  <a:schemeClr val="tx1"/>
                </a:solidFill>
                <a:effectLst/>
                <a:latin typeface="+mn-lt"/>
                <a:ea typeface="+mn-ea"/>
                <a:cs typeface="+mn-cs"/>
              </a:rPr>
              <a:t>Consider whether you need to deploy additional technology.</a:t>
            </a:r>
            <a:endParaRPr lang="en-US" sz="1200" b="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0CEF46-6BD6-4B1F-90B9-33B57A5A6B7A}" type="slidenum">
              <a:rPr lang="en-US" smtClean="0"/>
              <a:t>58</a:t>
            </a:fld>
            <a:endParaRPr lang="en-US"/>
          </a:p>
        </p:txBody>
      </p:sp>
    </p:spTree>
    <p:extLst>
      <p:ext uri="{BB962C8B-B14F-4D97-AF65-F5344CB8AC3E}">
        <p14:creationId xmlns:p14="http://schemas.microsoft.com/office/powerpoint/2010/main" val="6143995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B1B1B"/>
                </a:solidFill>
                <a:effectLst/>
                <a:latin typeface="Source Sans Pro" panose="020B0503030403020204" pitchFamily="34" charset="0"/>
              </a:rPr>
              <a:t>In </a:t>
            </a:r>
            <a:r>
              <a:rPr lang="en-US" b="0" i="0" u="sng" dirty="0">
                <a:solidFill>
                  <a:srgbClr val="1B1B1B"/>
                </a:solidFill>
                <a:effectLst/>
                <a:latin typeface="Source Sans Pro" panose="020B0503030403020204" pitchFamily="34" charset="0"/>
              </a:rPr>
              <a:t>Training Module 7 -- </a:t>
            </a:r>
            <a:r>
              <a:rPr lang="en-US" sz="1200" u="sng" dirty="0">
                <a:solidFill>
                  <a:srgbClr val="005B94"/>
                </a:solidFill>
                <a:latin typeface="+mn-lt"/>
                <a:hlinkClick r:id="rId3"/>
              </a:rPr>
              <a:t>Troubleshooting Your Automatic Referral System</a:t>
            </a:r>
            <a:r>
              <a:rPr lang="en-US" sz="1200" u="sng" dirty="0">
                <a:solidFill>
                  <a:srgbClr val="005B94"/>
                </a:solidFill>
                <a:latin typeface="+mn-lt"/>
              </a:rPr>
              <a:t> </a:t>
            </a:r>
            <a:r>
              <a:rPr lang="en-US" b="0" i="0" dirty="0">
                <a:solidFill>
                  <a:srgbClr val="1B1B1B"/>
                </a:solidFill>
                <a:effectLst/>
                <a:latin typeface="Source Sans Pro" panose="020B0503030403020204" pitchFamily="34" charset="0"/>
              </a:rPr>
              <a:t> -- expert speakers discuss the following topics:</a:t>
            </a:r>
          </a:p>
          <a:p>
            <a:pPr lvl="1" algn="l">
              <a:buFont typeface="Arial" panose="020B0604020202020204" pitchFamily="34" charset="0"/>
              <a:buChar char="•"/>
            </a:pPr>
            <a:endParaRPr lang="en-US" b="0" i="0" dirty="0">
              <a:solidFill>
                <a:srgbClr val="1B1B1B"/>
              </a:solidFill>
              <a:effectLst/>
              <a:latin typeface="Source Sans Pro" panose="020B0503030403020204" pitchFamily="34" charset="0"/>
            </a:endParaRPr>
          </a:p>
          <a:p>
            <a:pPr lvl="1" algn="l">
              <a:buFont typeface="Arial" panose="020B0604020202020204" pitchFamily="34" charset="0"/>
              <a:buChar char="•"/>
            </a:pPr>
            <a:r>
              <a:rPr lang="en-US" b="0" i="0" dirty="0">
                <a:solidFill>
                  <a:srgbClr val="1B1B1B"/>
                </a:solidFill>
                <a:effectLst/>
                <a:latin typeface="Source Sans Pro" panose="020B0503030403020204" pitchFamily="34" charset="0"/>
              </a:rPr>
              <a:t>Developing a data and monitoring plan</a:t>
            </a:r>
          </a:p>
          <a:p>
            <a:pPr lvl="1" algn="l">
              <a:buFont typeface="Arial" panose="020B0604020202020204" pitchFamily="34" charset="0"/>
              <a:buChar char="•"/>
            </a:pPr>
            <a:r>
              <a:rPr lang="en-US" b="0" i="0" dirty="0">
                <a:solidFill>
                  <a:srgbClr val="1B1B1B"/>
                </a:solidFill>
                <a:effectLst/>
                <a:latin typeface="Source Sans Pro" panose="020B0503030403020204" pitchFamily="34" charset="0"/>
              </a:rPr>
              <a:t>Automatic referral testing.</a:t>
            </a:r>
          </a:p>
          <a:p>
            <a:pPr lvl="1" algn="l">
              <a:buFont typeface="Arial" panose="020B0604020202020204" pitchFamily="34" charset="0"/>
              <a:buChar char="•"/>
            </a:pPr>
            <a:r>
              <a:rPr lang="en-US" b="0" i="0" dirty="0">
                <a:solidFill>
                  <a:srgbClr val="1B1B1B"/>
                </a:solidFill>
                <a:effectLst/>
                <a:latin typeface="Source Sans Pro" panose="020B0503030403020204" pitchFamily="34" charset="0"/>
              </a:rPr>
              <a:t>Staff training.</a:t>
            </a:r>
          </a:p>
          <a:p>
            <a:pPr lvl="1" algn="l">
              <a:buFont typeface="Arial" panose="020B0604020202020204" pitchFamily="34" charset="0"/>
              <a:buChar char="•"/>
            </a:pPr>
            <a:r>
              <a:rPr lang="en-US" b="0" i="0" dirty="0">
                <a:solidFill>
                  <a:srgbClr val="1B1B1B"/>
                </a:solidFill>
                <a:effectLst/>
                <a:latin typeface="Source Sans Pro" panose="020B0503030403020204" pitchFamily="34" charset="0"/>
              </a:rPr>
              <a:t>Preparing for roll-out and reinforcement of automatic referral.</a:t>
            </a:r>
          </a:p>
          <a:p>
            <a:pPr lvl="1" algn="l">
              <a:buFont typeface="Arial" panose="020B0604020202020204" pitchFamily="34" charset="0"/>
              <a:buChar char="•"/>
            </a:pPr>
            <a:r>
              <a:rPr lang="en-US" b="0" i="0" dirty="0">
                <a:solidFill>
                  <a:srgbClr val="1B1B1B"/>
                </a:solidFill>
                <a:effectLst/>
                <a:latin typeface="Source Sans Pro" panose="020B0503030403020204" pitchFamily="34" charset="0"/>
              </a:rPr>
              <a:t>Evaluation and improvement of automatic referral.</a:t>
            </a:r>
          </a:p>
          <a:p>
            <a:pPr lvl="1" algn="l">
              <a:buFont typeface="Arial" panose="020B0604020202020204" pitchFamily="34" charset="0"/>
              <a:buChar char="•"/>
            </a:pPr>
            <a:r>
              <a:rPr lang="en-US" b="0" i="0" dirty="0">
                <a:solidFill>
                  <a:srgbClr val="1B1B1B"/>
                </a:solidFill>
                <a:effectLst/>
                <a:latin typeface="Source Sans Pro" panose="020B0503030403020204" pitchFamily="34" charset="0"/>
              </a:rPr>
              <a:t>Extending and spreading automatic referral use.</a:t>
            </a:r>
          </a:p>
          <a:p>
            <a:endParaRPr lang="en-US" dirty="0"/>
          </a:p>
        </p:txBody>
      </p:sp>
      <p:sp>
        <p:nvSpPr>
          <p:cNvPr id="4" name="Slide Number Placeholder 3"/>
          <p:cNvSpPr>
            <a:spLocks noGrp="1"/>
          </p:cNvSpPr>
          <p:nvPr>
            <p:ph type="sldNum" sz="quarter" idx="5"/>
          </p:nvPr>
        </p:nvSpPr>
        <p:spPr/>
        <p:txBody>
          <a:bodyPr/>
          <a:lstStyle/>
          <a:p>
            <a:fld id="{C07AB0BD-A300-48DC-A2E8-8B79E917F5C4}" type="slidenum">
              <a:rPr lang="en-US" smtClean="0"/>
              <a:t>59</a:t>
            </a:fld>
            <a:endParaRPr lang="en-US"/>
          </a:p>
        </p:txBody>
      </p:sp>
    </p:spTree>
    <p:extLst>
      <p:ext uri="{BB962C8B-B14F-4D97-AF65-F5344CB8AC3E}">
        <p14:creationId xmlns:p14="http://schemas.microsoft.com/office/powerpoint/2010/main" val="4247222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0" dirty="0"/>
              <a:t>The titles above are hyperlinks, to enable you to skip ahead to any Chapter in the presentation. You can also return to the table of contents using the hyperlink embedded in title slide for each section.</a:t>
            </a:r>
          </a:p>
          <a:p>
            <a:pPr lvl="1"/>
            <a:endParaRPr lang="en-US" sz="1200" b="0" dirty="0"/>
          </a:p>
          <a:p>
            <a:pPr lvl="1"/>
            <a:r>
              <a:rPr lang="en-US" sz="1200" b="0" dirty="0"/>
              <a:t>The Chapter titles </a:t>
            </a:r>
            <a:r>
              <a:rPr lang="en-US" sz="1200" b="0"/>
              <a:t>in this </a:t>
            </a:r>
            <a:r>
              <a:rPr lang="en-US" sz="1200" b="0" dirty="0"/>
              <a:t>PPT presentation match the titles used in the Implementation Guide.</a:t>
            </a:r>
            <a:endParaRPr lang="en-US" b="0" dirty="0"/>
          </a:p>
          <a:p>
            <a:endParaRPr lang="en-US" dirty="0"/>
          </a:p>
        </p:txBody>
      </p:sp>
      <p:sp>
        <p:nvSpPr>
          <p:cNvPr id="4" name="Slide Number Placeholder 3"/>
          <p:cNvSpPr>
            <a:spLocks noGrp="1"/>
          </p:cNvSpPr>
          <p:nvPr>
            <p:ph type="sldNum" sz="quarter" idx="5"/>
          </p:nvPr>
        </p:nvSpPr>
        <p:spPr/>
        <p:txBody>
          <a:bodyPr/>
          <a:lstStyle/>
          <a:p>
            <a:fld id="{C07AB0BD-A300-48DC-A2E8-8B79E917F5C4}" type="slidenum">
              <a:rPr lang="en-US" smtClean="0"/>
              <a:t>6</a:t>
            </a:fld>
            <a:endParaRPr lang="en-US"/>
          </a:p>
        </p:txBody>
      </p:sp>
    </p:spTree>
    <p:extLst>
      <p:ext uri="{BB962C8B-B14F-4D97-AF65-F5344CB8AC3E}">
        <p14:creationId xmlns:p14="http://schemas.microsoft.com/office/powerpoint/2010/main" val="35646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C07AB0BD-A300-48DC-A2E8-8B79E917F5C4}" type="slidenum">
              <a:rPr lang="en-US" smtClean="0"/>
              <a:t>7</a:t>
            </a:fld>
            <a:endParaRPr lang="en-US"/>
          </a:p>
        </p:txBody>
      </p:sp>
    </p:spTree>
    <p:extLst>
      <p:ext uri="{BB962C8B-B14F-4D97-AF65-F5344CB8AC3E}">
        <p14:creationId xmlns:p14="http://schemas.microsoft.com/office/powerpoint/2010/main" val="3469929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Every QI project starts by creating a strong foundation. YOU WILL NOT SUCCEED IN IMPLEMENTING AR if you have not done so.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0CEF46-6BD6-4B1F-90B9-33B57A5A6B7A}" type="slidenum">
              <a:rPr lang="en-US" smtClean="0"/>
              <a:t>8</a:t>
            </a:fld>
            <a:endParaRPr lang="en-US"/>
          </a:p>
        </p:txBody>
      </p:sp>
    </p:spTree>
    <p:extLst>
      <p:ext uri="{BB962C8B-B14F-4D97-AF65-F5344CB8AC3E}">
        <p14:creationId xmlns:p14="http://schemas.microsoft.com/office/powerpoint/2010/main" val="3124404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dirty="0"/>
              <a:t>Getting the perspectives and insights of the people who will be impacted by your intervention is essential. For example, if the physician assistants and/or residents write the orders, have conversations with them</a:t>
            </a:r>
            <a:r>
              <a:rPr lang="en-US" sz="1200" b="0" baseline="0" dirty="0"/>
              <a:t>.  Speaking only with</a:t>
            </a:r>
            <a:r>
              <a:rPr lang="en-US" sz="1200" b="0" dirty="0"/>
              <a:t> attendings will likely result in critical mis-steps that decrease the efficacy of your program and increase end-user frustration.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dirty="0"/>
              <a:t>An important way to engage key people is by involving them in a workflow mapping process, described in the Getting Started materials. MAPPING WORKFLOW PROCESSES before starting the process of implementing AR will be critical for its success!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dirty="0"/>
              <a:t> You will also want to measure performance rather than assuming success. So, it is crucial to have someone analyze the data to check improvement or identify unusual patterns that need investigation.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dirty="0"/>
              <a:t>B</a:t>
            </a:r>
            <a:r>
              <a:rPr lang="en-US" sz="1200" b="0" u="none"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oth IT and clinical staff share important roles in the design of your</a:t>
            </a:r>
            <a:r>
              <a:rPr lang="en-US" sz="1200" b="0" u="sng"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AR </a:t>
            </a:r>
            <a:r>
              <a:rPr lang="en-US" sz="1200" b="0" u="none"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process. Your CR champion plays a particularly critical role in this project. </a:t>
            </a:r>
            <a:r>
              <a:rPr lang="en-US" sz="1200" b="0" u="none" dirty="0">
                <a:effectLst/>
                <a:latin typeface="Calibri" panose="020F0502020204030204" pitchFamily="34" charset="0"/>
                <a:ea typeface="Calibri" panose="020F0502020204030204" pitchFamily="34" charset="0"/>
                <a:cs typeface="Times New Roman" panose="02020603050405020304" pitchFamily="18" charset="0"/>
              </a:rPr>
              <a:t>Referring to external programs, for example,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might be a sticking point for some institutional leaders. The skills of your CR champion can be useful in navigating these kinds of issues. (If </a:t>
            </a:r>
            <a:r>
              <a:rPr lang="en-US" sz="1200" b="0" dirty="0"/>
              <a:t>you are trying to improve</a:t>
            </a:r>
            <a:r>
              <a:rPr lang="en-US" sz="1200" b="0" baseline="0" dirty="0"/>
              <a:t> referrals to an external systems and programs, consider including the insights of representatives of those programs on the referral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endParaRPr lang="en-US" sz="1200" b="0" baseline="0" dirty="0"/>
          </a:p>
          <a:p>
            <a:endParaRPr lang="en-US" sz="1200" dirty="0"/>
          </a:p>
        </p:txBody>
      </p:sp>
      <p:sp>
        <p:nvSpPr>
          <p:cNvPr id="4" name="Slide Number Placeholder 3"/>
          <p:cNvSpPr>
            <a:spLocks noGrp="1"/>
          </p:cNvSpPr>
          <p:nvPr>
            <p:ph type="sldNum" sz="quarter" idx="10"/>
          </p:nvPr>
        </p:nvSpPr>
        <p:spPr/>
        <p:txBody>
          <a:bodyPr/>
          <a:lstStyle/>
          <a:p>
            <a:fld id="{C20CEF46-6BD6-4B1F-90B9-33B57A5A6B7A}" type="slidenum">
              <a:rPr lang="en-US" smtClean="0"/>
              <a:t>9</a:t>
            </a:fld>
            <a:endParaRPr lang="en-US"/>
          </a:p>
        </p:txBody>
      </p:sp>
    </p:spTree>
    <p:extLst>
      <p:ext uri="{BB962C8B-B14F-4D97-AF65-F5344CB8AC3E}">
        <p14:creationId xmlns:p14="http://schemas.microsoft.com/office/powerpoint/2010/main" val="138080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8944F-AFFF-52A6-348E-8622A4A2D92E}"/>
              </a:ext>
            </a:extLst>
          </p:cNvPr>
          <p:cNvSpPr>
            <a:spLocks noGrp="1"/>
          </p:cNvSpPr>
          <p:nvPr>
            <p:ph type="ctrTitle"/>
          </p:nvPr>
        </p:nvSpPr>
        <p:spPr>
          <a:xfrm>
            <a:off x="1524000" y="1122363"/>
            <a:ext cx="9144000" cy="2387600"/>
          </a:xfrm>
          <a:solidFill>
            <a:srgbClr val="C10230"/>
          </a:solidFill>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C0098B-BA72-D549-9DBE-B1FFA46F6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2E970E-03D9-8A38-5BDA-215136637DAE}"/>
              </a:ext>
            </a:extLst>
          </p:cNvPr>
          <p:cNvSpPr>
            <a:spLocks noGrp="1"/>
          </p:cNvSpPr>
          <p:nvPr>
            <p:ph type="dt" sz="half" idx="10"/>
          </p:nvPr>
        </p:nvSpPr>
        <p:spPr/>
        <p:txBody>
          <a:bodyPr/>
          <a:lstStyle/>
          <a:p>
            <a:fld id="{677BB140-F5E5-41B9-858B-26F6EFA25396}" type="datetime1">
              <a:rPr lang="en-US" smtClean="0"/>
              <a:t>4/12/2023</a:t>
            </a:fld>
            <a:endParaRPr lang="en-US"/>
          </a:p>
        </p:txBody>
      </p:sp>
      <p:sp>
        <p:nvSpPr>
          <p:cNvPr id="5" name="Footer Placeholder 4">
            <a:extLst>
              <a:ext uri="{FF2B5EF4-FFF2-40B4-BE49-F238E27FC236}">
                <a16:creationId xmlns:a16="http://schemas.microsoft.com/office/drawing/2014/main" id="{CD49A606-D322-8152-2139-713507BC6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F5D2FB-37B8-40CC-7E5E-2D797A21D5F0}"/>
              </a:ext>
            </a:extLst>
          </p:cNvPr>
          <p:cNvSpPr>
            <a:spLocks noGrp="1"/>
          </p:cNvSpPr>
          <p:nvPr>
            <p:ph type="sldNum" sz="quarter" idx="12"/>
          </p:nvPr>
        </p:nvSpPr>
        <p:spPr/>
        <p:txBody>
          <a:bodyPr/>
          <a:lstStyle/>
          <a:p>
            <a:fld id="{56FAB8D9-EC93-452B-B8CD-B076CB1D95D6}" type="slidenum">
              <a:rPr lang="en-US" smtClean="0"/>
              <a:t>‹#›</a:t>
            </a:fld>
            <a:endParaRPr lang="en-US"/>
          </a:p>
        </p:txBody>
      </p:sp>
    </p:spTree>
    <p:extLst>
      <p:ext uri="{BB962C8B-B14F-4D97-AF65-F5344CB8AC3E}">
        <p14:creationId xmlns:p14="http://schemas.microsoft.com/office/powerpoint/2010/main" val="3777174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slide16">
    <p:spTree>
      <p:nvGrpSpPr>
        <p:cNvPr id="1" name=""/>
        <p:cNvGrpSpPr/>
        <p:nvPr/>
      </p:nvGrpSpPr>
      <p:grpSpPr>
        <a:xfrm>
          <a:off x="0" y="0"/>
          <a:ext cx="0" cy="0"/>
          <a:chOff x="0" y="0"/>
          <a:chExt cx="0" cy="0"/>
        </a:xfrm>
      </p:grpSpPr>
      <p:pic>
        <p:nvPicPr>
          <p:cNvPr id="16" name="Picture 15" descr="&quot;&quot;">
            <a:extLst>
              <a:ext uri="{FF2B5EF4-FFF2-40B4-BE49-F238E27FC236}">
                <a16:creationId xmlns:a16="http://schemas.microsoft.com/office/drawing/2014/main" id="{42113482-C0D2-6018-2A7E-F924800ADCD8}"/>
              </a:ext>
            </a:extLst>
          </p:cNvPr>
          <p:cNvPicPr>
            <a:picLocks noChangeAspect="1"/>
          </p:cNvPicPr>
          <p:nvPr userDrawn="1"/>
        </p:nvPicPr>
        <p:blipFill>
          <a:blip r:embed="rId2"/>
          <a:stretch>
            <a:fillRect/>
          </a:stretch>
        </p:blipFill>
        <p:spPr>
          <a:xfrm>
            <a:off x="838200" y="1273229"/>
            <a:ext cx="10364098" cy="1682642"/>
          </a:xfrm>
          <a:prstGeom prst="rect">
            <a:avLst/>
          </a:prstGeom>
        </p:spPr>
      </p:pic>
      <p:sp>
        <p:nvSpPr>
          <p:cNvPr id="2" name="Title 1">
            <a:extLst>
              <a:ext uri="{FF2B5EF4-FFF2-40B4-BE49-F238E27FC236}">
                <a16:creationId xmlns:a16="http://schemas.microsoft.com/office/drawing/2014/main" id="{4C2C970C-50CB-D63F-83D2-042D13DD131B}"/>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7C3965CD-A453-41EF-2ABB-EC122B34EFEB}"/>
              </a:ext>
            </a:extLst>
          </p:cNvPr>
          <p:cNvSpPr>
            <a:spLocks noGrp="1"/>
          </p:cNvSpPr>
          <p:nvPr>
            <p:ph type="dt" sz="half" idx="10"/>
          </p:nvPr>
        </p:nvSpPr>
        <p:spPr/>
        <p:txBody>
          <a:bodyPr/>
          <a:lstStyle/>
          <a:p>
            <a:fld id="{2172CE13-8FE4-44E0-966F-5C12E8EF7099}" type="datetime1">
              <a:rPr lang="en-US" smtClean="0"/>
              <a:t>4/12/2023</a:t>
            </a:fld>
            <a:endParaRPr lang="en-US"/>
          </a:p>
        </p:txBody>
      </p:sp>
      <p:sp>
        <p:nvSpPr>
          <p:cNvPr id="5" name="Footer Placeholder 4">
            <a:extLst>
              <a:ext uri="{FF2B5EF4-FFF2-40B4-BE49-F238E27FC236}">
                <a16:creationId xmlns:a16="http://schemas.microsoft.com/office/drawing/2014/main" id="{68831B29-0D00-6948-7225-233CCE706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E3579-C1F7-0757-C716-9D60B7BFE857}"/>
              </a:ext>
            </a:extLst>
          </p:cNvPr>
          <p:cNvSpPr>
            <a:spLocks noGrp="1"/>
          </p:cNvSpPr>
          <p:nvPr>
            <p:ph type="sldNum" sz="quarter" idx="12"/>
          </p:nvPr>
        </p:nvSpPr>
        <p:spPr/>
        <p:txBody>
          <a:bodyPr/>
          <a:lstStyle/>
          <a:p>
            <a:fld id="{56FAB8D9-EC93-452B-B8CD-B076CB1D95D6}" type="slidenum">
              <a:rPr lang="en-US" smtClean="0"/>
              <a:t>‹#›</a:t>
            </a:fld>
            <a:endParaRPr lang="en-US"/>
          </a:p>
        </p:txBody>
      </p:sp>
      <p:sp>
        <p:nvSpPr>
          <p:cNvPr id="26" name="Content Placeholder 25">
            <a:extLst>
              <a:ext uri="{FF2B5EF4-FFF2-40B4-BE49-F238E27FC236}">
                <a16:creationId xmlns:a16="http://schemas.microsoft.com/office/drawing/2014/main" id="{C77DCC09-F5DD-EDB6-E1FF-24C3B26D929A}"/>
              </a:ext>
            </a:extLst>
          </p:cNvPr>
          <p:cNvSpPr>
            <a:spLocks noGrp="1"/>
          </p:cNvSpPr>
          <p:nvPr>
            <p:ph sz="quarter" idx="13" hasCustomPrompt="1"/>
          </p:nvPr>
        </p:nvSpPr>
        <p:spPr>
          <a:xfrm>
            <a:off x="1630643" y="1478686"/>
            <a:ext cx="2008910" cy="973138"/>
          </a:xfrm>
        </p:spPr>
        <p:txBody>
          <a:bodyPr anchor="ctr"/>
          <a:lstStyle>
            <a:lvl1pPr marL="0" indent="0" algn="ctr">
              <a:buNone/>
              <a:defRPr b="1">
                <a:solidFill>
                  <a:schemeClr val="bg1"/>
                </a:solidFill>
              </a:defRPr>
            </a:lvl1pPr>
          </a:lstStyle>
          <a:p>
            <a:pPr lvl="0"/>
            <a:r>
              <a:rPr lang="en-US" dirty="0"/>
              <a:t>Plan</a:t>
            </a:r>
          </a:p>
        </p:txBody>
      </p:sp>
      <p:sp>
        <p:nvSpPr>
          <p:cNvPr id="29" name="Content Placeholder 28">
            <a:extLst>
              <a:ext uri="{FF2B5EF4-FFF2-40B4-BE49-F238E27FC236}">
                <a16:creationId xmlns:a16="http://schemas.microsoft.com/office/drawing/2014/main" id="{4BE01BC1-8379-DA8A-AEC7-2BBF879292BD}"/>
              </a:ext>
            </a:extLst>
          </p:cNvPr>
          <p:cNvSpPr>
            <a:spLocks noGrp="1"/>
          </p:cNvSpPr>
          <p:nvPr>
            <p:ph sz="quarter" idx="14" hasCustomPrompt="1"/>
          </p:nvPr>
        </p:nvSpPr>
        <p:spPr>
          <a:xfrm>
            <a:off x="4914900" y="1469633"/>
            <a:ext cx="2271712" cy="998538"/>
          </a:xfrm>
        </p:spPr>
        <p:txBody>
          <a:bodyPr anchor="ctr"/>
          <a:lstStyle>
            <a:lvl1pPr marL="0" indent="0" algn="ctr">
              <a:buNone/>
              <a:defRPr b="1">
                <a:solidFill>
                  <a:schemeClr val="bg1"/>
                </a:solidFill>
              </a:defRPr>
            </a:lvl1pPr>
          </a:lstStyle>
          <a:p>
            <a:pPr lvl="0"/>
            <a:r>
              <a:rPr lang="en-US" dirty="0"/>
              <a:t>Plan</a:t>
            </a:r>
          </a:p>
        </p:txBody>
      </p:sp>
      <p:sp>
        <p:nvSpPr>
          <p:cNvPr id="31" name="Content Placeholder 30">
            <a:extLst>
              <a:ext uri="{FF2B5EF4-FFF2-40B4-BE49-F238E27FC236}">
                <a16:creationId xmlns:a16="http://schemas.microsoft.com/office/drawing/2014/main" id="{6B3A9D48-9C51-7E5A-3BB2-234998C3BC6B}"/>
              </a:ext>
            </a:extLst>
          </p:cNvPr>
          <p:cNvSpPr>
            <a:spLocks noGrp="1"/>
          </p:cNvSpPr>
          <p:nvPr>
            <p:ph sz="quarter" idx="15" hasCustomPrompt="1"/>
          </p:nvPr>
        </p:nvSpPr>
        <p:spPr>
          <a:xfrm>
            <a:off x="8384746" y="1469633"/>
            <a:ext cx="2127250" cy="982663"/>
          </a:xfrm>
        </p:spPr>
        <p:txBody>
          <a:bodyPr anchor="ctr"/>
          <a:lstStyle>
            <a:lvl1pPr marL="0" indent="0" algn="ctr">
              <a:buNone/>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Plan</a:t>
            </a:r>
          </a:p>
        </p:txBody>
      </p:sp>
      <p:sp>
        <p:nvSpPr>
          <p:cNvPr id="33" name="Content Placeholder 32">
            <a:extLst>
              <a:ext uri="{FF2B5EF4-FFF2-40B4-BE49-F238E27FC236}">
                <a16:creationId xmlns:a16="http://schemas.microsoft.com/office/drawing/2014/main" id="{2F0DCA5F-3411-3F1A-4FD6-2DA450F349E2}"/>
              </a:ext>
            </a:extLst>
          </p:cNvPr>
          <p:cNvSpPr>
            <a:spLocks noGrp="1"/>
          </p:cNvSpPr>
          <p:nvPr>
            <p:ph sz="quarter" idx="16" hasCustomPrompt="1"/>
          </p:nvPr>
        </p:nvSpPr>
        <p:spPr>
          <a:xfrm>
            <a:off x="903792" y="3098514"/>
            <a:ext cx="2735761" cy="973137"/>
          </a:xfrm>
        </p:spPr>
        <p:txBody>
          <a:bodyPr anchor="ctr"/>
          <a:lstStyle>
            <a:lvl1pPr marL="0" indent="0" algn="ctr">
              <a:buNone/>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Plan</a:t>
            </a:r>
          </a:p>
        </p:txBody>
      </p:sp>
      <p:sp>
        <p:nvSpPr>
          <p:cNvPr id="35" name="Content Placeholder 34">
            <a:extLst>
              <a:ext uri="{FF2B5EF4-FFF2-40B4-BE49-F238E27FC236}">
                <a16:creationId xmlns:a16="http://schemas.microsoft.com/office/drawing/2014/main" id="{6C978732-FB4B-5F56-1974-2DB4E248DEB8}"/>
              </a:ext>
            </a:extLst>
          </p:cNvPr>
          <p:cNvSpPr>
            <a:spLocks noGrp="1"/>
          </p:cNvSpPr>
          <p:nvPr>
            <p:ph sz="quarter" idx="17" hasCustomPrompt="1"/>
          </p:nvPr>
        </p:nvSpPr>
        <p:spPr>
          <a:xfrm>
            <a:off x="4281270" y="3098513"/>
            <a:ext cx="2905341" cy="973137"/>
          </a:xfrm>
        </p:spPr>
        <p:txBody>
          <a:bodyPr anchor="ctr"/>
          <a:lstStyle>
            <a:lvl1pPr marL="0" indent="0" algn="ctr">
              <a:buNone/>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Plan </a:t>
            </a:r>
          </a:p>
        </p:txBody>
      </p:sp>
      <p:sp>
        <p:nvSpPr>
          <p:cNvPr id="37" name="Content Placeholder 36">
            <a:extLst>
              <a:ext uri="{FF2B5EF4-FFF2-40B4-BE49-F238E27FC236}">
                <a16:creationId xmlns:a16="http://schemas.microsoft.com/office/drawing/2014/main" id="{A00EAE32-3BB8-64B2-6657-92132B164884}"/>
              </a:ext>
            </a:extLst>
          </p:cNvPr>
          <p:cNvSpPr>
            <a:spLocks noGrp="1"/>
          </p:cNvSpPr>
          <p:nvPr>
            <p:ph sz="quarter" idx="18" hasCustomPrompt="1"/>
          </p:nvPr>
        </p:nvSpPr>
        <p:spPr>
          <a:xfrm>
            <a:off x="7710487" y="3098513"/>
            <a:ext cx="2801509" cy="973137"/>
          </a:xfrm>
        </p:spPr>
        <p:txBody>
          <a:bodyPr anchor="ctr"/>
          <a:lstStyle>
            <a:lvl1pPr marL="0" indent="0" algn="ctr">
              <a:buNone/>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Plan</a:t>
            </a:r>
          </a:p>
        </p:txBody>
      </p:sp>
      <p:sp>
        <p:nvSpPr>
          <p:cNvPr id="39" name="Content Placeholder 38">
            <a:extLst>
              <a:ext uri="{FF2B5EF4-FFF2-40B4-BE49-F238E27FC236}">
                <a16:creationId xmlns:a16="http://schemas.microsoft.com/office/drawing/2014/main" id="{2C3D056C-E990-E69C-5F3A-0FE44FE467F0}"/>
              </a:ext>
            </a:extLst>
          </p:cNvPr>
          <p:cNvSpPr>
            <a:spLocks noGrp="1"/>
          </p:cNvSpPr>
          <p:nvPr>
            <p:ph sz="quarter" idx="19" hasCustomPrompt="1"/>
          </p:nvPr>
        </p:nvSpPr>
        <p:spPr>
          <a:xfrm>
            <a:off x="541807" y="5070332"/>
            <a:ext cx="5621986" cy="1115252"/>
          </a:xfrm>
        </p:spPr>
        <p:txBody>
          <a:bodyPr anchor="ctr"/>
          <a:lstStyle>
            <a:lvl1pPr marL="0" indent="0" algn="ctr">
              <a:buNone/>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Plan</a:t>
            </a:r>
          </a:p>
        </p:txBody>
      </p:sp>
      <p:sp>
        <p:nvSpPr>
          <p:cNvPr id="41" name="Content Placeholder 40">
            <a:extLst>
              <a:ext uri="{FF2B5EF4-FFF2-40B4-BE49-F238E27FC236}">
                <a16:creationId xmlns:a16="http://schemas.microsoft.com/office/drawing/2014/main" id="{3DBA7023-4254-6D44-390D-80D484E53D07}"/>
              </a:ext>
            </a:extLst>
          </p:cNvPr>
          <p:cNvSpPr>
            <a:spLocks noGrp="1"/>
          </p:cNvSpPr>
          <p:nvPr>
            <p:ph sz="quarter" idx="20" hasCustomPrompt="1"/>
          </p:nvPr>
        </p:nvSpPr>
        <p:spPr>
          <a:xfrm>
            <a:off x="4629001" y="2581880"/>
            <a:ext cx="2557609" cy="373991"/>
          </a:xfrm>
        </p:spPr>
        <p:txBody>
          <a:bodyPr anchor="ctr"/>
          <a:lstStyle>
            <a:lvl1pPr marL="0" indent="0" algn="ctr">
              <a:buNone/>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Plan</a:t>
            </a:r>
          </a:p>
        </p:txBody>
      </p:sp>
    </p:spTree>
    <p:extLst>
      <p:ext uri="{BB962C8B-B14F-4D97-AF65-F5344CB8AC3E}">
        <p14:creationId xmlns:p14="http://schemas.microsoft.com/office/powerpoint/2010/main" val="32923751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35921-F8DC-5824-8F01-8435FB11BD8C}"/>
              </a:ext>
            </a:extLst>
          </p:cNvPr>
          <p:cNvSpPr>
            <a:spLocks noGrp="1"/>
          </p:cNvSpPr>
          <p:nvPr>
            <p:ph type="title"/>
          </p:nvPr>
        </p:nvSpPr>
        <p:spPr>
          <a:xfrm>
            <a:off x="831850" y="1709738"/>
            <a:ext cx="10515600" cy="2852737"/>
          </a:xfrm>
          <a:solidFill>
            <a:srgbClr val="C10230"/>
          </a:solidFill>
        </p:spPr>
        <p:txBody>
          <a:bodyPr anchor="ctr" anchorCtr="0"/>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B9E813-80ED-7EF5-CA96-A5CC87345C48}"/>
              </a:ext>
            </a:extLst>
          </p:cNvPr>
          <p:cNvSpPr>
            <a:spLocks noGrp="1"/>
          </p:cNvSpPr>
          <p:nvPr>
            <p:ph type="body" idx="1"/>
          </p:nvPr>
        </p:nvSpPr>
        <p:spPr>
          <a:xfrm>
            <a:off x="831850" y="4589463"/>
            <a:ext cx="10515600" cy="1500187"/>
          </a:xfrm>
        </p:spPr>
        <p:txBody>
          <a:bodyPr>
            <a:normAutofit/>
          </a:bodyPr>
          <a:lstStyle>
            <a:lvl1pPr marL="0" indent="0">
              <a:buNone/>
              <a:defRPr sz="36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2E1CB8-390A-0CE3-C0CF-02C1FA344AD0}"/>
              </a:ext>
            </a:extLst>
          </p:cNvPr>
          <p:cNvSpPr>
            <a:spLocks noGrp="1"/>
          </p:cNvSpPr>
          <p:nvPr>
            <p:ph type="dt" sz="half" idx="10"/>
          </p:nvPr>
        </p:nvSpPr>
        <p:spPr/>
        <p:txBody>
          <a:bodyPr/>
          <a:lstStyle/>
          <a:p>
            <a:fld id="{2075271E-DABD-4426-BCD2-437944D1246C}" type="datetime1">
              <a:rPr lang="en-US" smtClean="0"/>
              <a:t>4/12/2023</a:t>
            </a:fld>
            <a:endParaRPr lang="en-US"/>
          </a:p>
        </p:txBody>
      </p:sp>
      <p:sp>
        <p:nvSpPr>
          <p:cNvPr id="5" name="Footer Placeholder 4">
            <a:extLst>
              <a:ext uri="{FF2B5EF4-FFF2-40B4-BE49-F238E27FC236}">
                <a16:creationId xmlns:a16="http://schemas.microsoft.com/office/drawing/2014/main" id="{96071383-0EE5-09A0-8881-41885B190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F9856-0156-DF7F-C375-2BAE9191ECCA}"/>
              </a:ext>
            </a:extLst>
          </p:cNvPr>
          <p:cNvSpPr>
            <a:spLocks noGrp="1"/>
          </p:cNvSpPr>
          <p:nvPr>
            <p:ph type="sldNum" sz="quarter" idx="12"/>
          </p:nvPr>
        </p:nvSpPr>
        <p:spPr/>
        <p:txBody>
          <a:bodyPr/>
          <a:lstStyle/>
          <a:p>
            <a:fld id="{56FAB8D9-EC93-452B-B8CD-B076CB1D95D6}" type="slidenum">
              <a:rPr lang="en-US" smtClean="0"/>
              <a:t>‹#›</a:t>
            </a:fld>
            <a:endParaRPr lang="en-US"/>
          </a:p>
        </p:txBody>
      </p:sp>
    </p:spTree>
    <p:extLst>
      <p:ext uri="{BB962C8B-B14F-4D97-AF65-F5344CB8AC3E}">
        <p14:creationId xmlns:p14="http://schemas.microsoft.com/office/powerpoint/2010/main" val="332618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DABAF-D257-32A0-F34A-213D2F950C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4BF07-DDCB-752E-33BF-CA9C1456E9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826A2F-5761-C1BC-686E-0DF574E7AE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78A6A2-A622-22A5-CA1D-EE6F0A7DAF11}"/>
              </a:ext>
            </a:extLst>
          </p:cNvPr>
          <p:cNvSpPr>
            <a:spLocks noGrp="1"/>
          </p:cNvSpPr>
          <p:nvPr>
            <p:ph type="dt" sz="half" idx="10"/>
          </p:nvPr>
        </p:nvSpPr>
        <p:spPr/>
        <p:txBody>
          <a:bodyPr/>
          <a:lstStyle/>
          <a:p>
            <a:fld id="{32C0F51D-9984-46A3-93E3-E93CA9BBDF4D}" type="datetime1">
              <a:rPr lang="en-US" smtClean="0"/>
              <a:t>4/12/2023</a:t>
            </a:fld>
            <a:endParaRPr lang="en-US"/>
          </a:p>
        </p:txBody>
      </p:sp>
      <p:sp>
        <p:nvSpPr>
          <p:cNvPr id="6" name="Footer Placeholder 5">
            <a:extLst>
              <a:ext uri="{FF2B5EF4-FFF2-40B4-BE49-F238E27FC236}">
                <a16:creationId xmlns:a16="http://schemas.microsoft.com/office/drawing/2014/main" id="{0E80D315-3685-628F-EB86-93D355ABE7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05CDD2-9521-E894-8AC0-9D3704F7F7FB}"/>
              </a:ext>
            </a:extLst>
          </p:cNvPr>
          <p:cNvSpPr>
            <a:spLocks noGrp="1"/>
          </p:cNvSpPr>
          <p:nvPr>
            <p:ph type="sldNum" sz="quarter" idx="12"/>
          </p:nvPr>
        </p:nvSpPr>
        <p:spPr/>
        <p:txBody>
          <a:bodyPr/>
          <a:lstStyle/>
          <a:p>
            <a:fld id="{56FAB8D9-EC93-452B-B8CD-B076CB1D95D6}" type="slidenum">
              <a:rPr lang="en-US" smtClean="0"/>
              <a:t>‹#›</a:t>
            </a:fld>
            <a:endParaRPr lang="en-US"/>
          </a:p>
        </p:txBody>
      </p:sp>
    </p:spTree>
    <p:extLst>
      <p:ext uri="{BB962C8B-B14F-4D97-AF65-F5344CB8AC3E}">
        <p14:creationId xmlns:p14="http://schemas.microsoft.com/office/powerpoint/2010/main" val="794432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E23F7-391B-8FDB-B0DE-80F939E633E4}"/>
              </a:ext>
            </a:extLst>
          </p:cNvPr>
          <p:cNvSpPr>
            <a:spLocks noGrp="1"/>
          </p:cNvSpPr>
          <p:nvPr>
            <p:ph type="title"/>
          </p:nvPr>
        </p:nvSpPr>
        <p:spPr>
          <a:xfrm>
            <a:off x="0" y="0"/>
            <a:ext cx="12192000" cy="82391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E798B-4972-B50E-25C4-6F196245A8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3AC1D8-69F5-DAAD-67F9-0FFA74E5CC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111AC1-2235-0536-4EC8-804CAAC054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4A7737-45BA-8B89-8187-B794D4C5F4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3F9654-5986-B43A-D533-5EEBF7BE8467}"/>
              </a:ext>
            </a:extLst>
          </p:cNvPr>
          <p:cNvSpPr>
            <a:spLocks noGrp="1"/>
          </p:cNvSpPr>
          <p:nvPr>
            <p:ph type="dt" sz="half" idx="10"/>
          </p:nvPr>
        </p:nvSpPr>
        <p:spPr/>
        <p:txBody>
          <a:bodyPr/>
          <a:lstStyle/>
          <a:p>
            <a:fld id="{D0B11EA5-F2D5-44DD-B002-59DBCD0FB8A2}" type="datetime1">
              <a:rPr lang="en-US" smtClean="0"/>
              <a:t>4/12/2023</a:t>
            </a:fld>
            <a:endParaRPr lang="en-US"/>
          </a:p>
        </p:txBody>
      </p:sp>
      <p:sp>
        <p:nvSpPr>
          <p:cNvPr id="8" name="Footer Placeholder 7">
            <a:extLst>
              <a:ext uri="{FF2B5EF4-FFF2-40B4-BE49-F238E27FC236}">
                <a16:creationId xmlns:a16="http://schemas.microsoft.com/office/drawing/2014/main" id="{D73F311C-56E1-1D3B-6AD9-11CD4FDFCA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B9B4E0-E79D-AD66-4952-AF8C9C971065}"/>
              </a:ext>
            </a:extLst>
          </p:cNvPr>
          <p:cNvSpPr>
            <a:spLocks noGrp="1"/>
          </p:cNvSpPr>
          <p:nvPr>
            <p:ph type="sldNum" sz="quarter" idx="12"/>
          </p:nvPr>
        </p:nvSpPr>
        <p:spPr/>
        <p:txBody>
          <a:bodyPr/>
          <a:lstStyle/>
          <a:p>
            <a:fld id="{56FAB8D9-EC93-452B-B8CD-B076CB1D95D6}" type="slidenum">
              <a:rPr lang="en-US" smtClean="0"/>
              <a:t>‹#›</a:t>
            </a:fld>
            <a:endParaRPr lang="en-US"/>
          </a:p>
        </p:txBody>
      </p:sp>
    </p:spTree>
    <p:extLst>
      <p:ext uri="{BB962C8B-B14F-4D97-AF65-F5344CB8AC3E}">
        <p14:creationId xmlns:p14="http://schemas.microsoft.com/office/powerpoint/2010/main" val="1047755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719AA-DA50-CD19-16B5-15294257B0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8B400A-6329-1807-5249-ADFB72D5729F}"/>
              </a:ext>
            </a:extLst>
          </p:cNvPr>
          <p:cNvSpPr>
            <a:spLocks noGrp="1"/>
          </p:cNvSpPr>
          <p:nvPr>
            <p:ph type="dt" sz="half" idx="10"/>
          </p:nvPr>
        </p:nvSpPr>
        <p:spPr/>
        <p:txBody>
          <a:bodyPr/>
          <a:lstStyle/>
          <a:p>
            <a:fld id="{5669583B-16C0-45A6-A6FE-C93A838B8441}" type="datetime1">
              <a:rPr lang="en-US" smtClean="0"/>
              <a:t>4/12/2023</a:t>
            </a:fld>
            <a:endParaRPr lang="en-US"/>
          </a:p>
        </p:txBody>
      </p:sp>
      <p:sp>
        <p:nvSpPr>
          <p:cNvPr id="4" name="Footer Placeholder 3">
            <a:extLst>
              <a:ext uri="{FF2B5EF4-FFF2-40B4-BE49-F238E27FC236}">
                <a16:creationId xmlns:a16="http://schemas.microsoft.com/office/drawing/2014/main" id="{E8C40F5F-1489-0ACE-43C9-E57DA198BB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30F310-D1F8-8E69-D7CC-C749EED9B9C3}"/>
              </a:ext>
            </a:extLst>
          </p:cNvPr>
          <p:cNvSpPr>
            <a:spLocks noGrp="1"/>
          </p:cNvSpPr>
          <p:nvPr>
            <p:ph type="sldNum" sz="quarter" idx="12"/>
          </p:nvPr>
        </p:nvSpPr>
        <p:spPr/>
        <p:txBody>
          <a:bodyPr/>
          <a:lstStyle/>
          <a:p>
            <a:fld id="{56FAB8D9-EC93-452B-B8CD-B076CB1D95D6}" type="slidenum">
              <a:rPr lang="en-US" smtClean="0"/>
              <a:t>‹#›</a:t>
            </a:fld>
            <a:endParaRPr lang="en-US"/>
          </a:p>
        </p:txBody>
      </p:sp>
    </p:spTree>
    <p:extLst>
      <p:ext uri="{BB962C8B-B14F-4D97-AF65-F5344CB8AC3E}">
        <p14:creationId xmlns:p14="http://schemas.microsoft.com/office/powerpoint/2010/main" val="3988402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ABCB7A-2D82-4551-A69B-6AD521D1C7A4}"/>
              </a:ext>
            </a:extLst>
          </p:cNvPr>
          <p:cNvSpPr>
            <a:spLocks noGrp="1"/>
          </p:cNvSpPr>
          <p:nvPr>
            <p:ph type="dt" sz="half" idx="10"/>
          </p:nvPr>
        </p:nvSpPr>
        <p:spPr/>
        <p:txBody>
          <a:bodyPr/>
          <a:lstStyle/>
          <a:p>
            <a:fld id="{63A5B380-3C2E-4B00-AF9E-465A06A13E97}" type="datetime1">
              <a:rPr lang="en-US" smtClean="0"/>
              <a:t>4/12/2023</a:t>
            </a:fld>
            <a:endParaRPr lang="en-US"/>
          </a:p>
        </p:txBody>
      </p:sp>
      <p:sp>
        <p:nvSpPr>
          <p:cNvPr id="3" name="Footer Placeholder 2">
            <a:extLst>
              <a:ext uri="{FF2B5EF4-FFF2-40B4-BE49-F238E27FC236}">
                <a16:creationId xmlns:a16="http://schemas.microsoft.com/office/drawing/2014/main" id="{AB2D2C0C-FED4-751C-8AA9-5A903152F7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A6AC49-37DA-65DB-A257-AAFDC7A6D80F}"/>
              </a:ext>
            </a:extLst>
          </p:cNvPr>
          <p:cNvSpPr>
            <a:spLocks noGrp="1"/>
          </p:cNvSpPr>
          <p:nvPr>
            <p:ph type="sldNum" sz="quarter" idx="12"/>
          </p:nvPr>
        </p:nvSpPr>
        <p:spPr/>
        <p:txBody>
          <a:bodyPr/>
          <a:lstStyle/>
          <a:p>
            <a:fld id="{56FAB8D9-EC93-452B-B8CD-B076CB1D95D6}" type="slidenum">
              <a:rPr lang="en-US" smtClean="0"/>
              <a:t>‹#›</a:t>
            </a:fld>
            <a:endParaRPr lang="en-US"/>
          </a:p>
        </p:txBody>
      </p:sp>
      <p:sp>
        <p:nvSpPr>
          <p:cNvPr id="5" name="Title 6">
            <a:extLst>
              <a:ext uri="{FF2B5EF4-FFF2-40B4-BE49-F238E27FC236}">
                <a16:creationId xmlns:a16="http://schemas.microsoft.com/office/drawing/2014/main" id="{65E8D702-3AC5-AC64-0836-FAF3CBD1E2D0}"/>
              </a:ext>
            </a:extLst>
          </p:cNvPr>
          <p:cNvSpPr>
            <a:spLocks noGrp="1"/>
          </p:cNvSpPr>
          <p:nvPr>
            <p:ph type="title"/>
          </p:nvPr>
        </p:nvSpPr>
        <p:spPr>
          <a:xfrm>
            <a:off x="0" y="1"/>
            <a:ext cx="12192000" cy="813816"/>
          </a:xfrm>
          <a:solidFill>
            <a:srgbClr val="C42033"/>
          </a:solidFill>
        </p:spPr>
        <p:txBody>
          <a:bodyPr>
            <a:normAutofit/>
          </a:bodyPr>
          <a:lstStyle/>
          <a:p>
            <a:pPr algn="ctr"/>
            <a:endParaRPr lang="en-US" sz="34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5169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BCE26-3552-166C-5656-C293DED83E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04387F-7A10-CF98-FB0E-3BC6F836D2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BC96EC-8703-B4EF-3633-73C474430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275D71-1B59-FDC7-C36E-253AC0B65B39}"/>
              </a:ext>
            </a:extLst>
          </p:cNvPr>
          <p:cNvSpPr>
            <a:spLocks noGrp="1"/>
          </p:cNvSpPr>
          <p:nvPr>
            <p:ph type="dt" sz="half" idx="10"/>
          </p:nvPr>
        </p:nvSpPr>
        <p:spPr/>
        <p:txBody>
          <a:bodyPr/>
          <a:lstStyle/>
          <a:p>
            <a:fld id="{9CD4B37A-573F-4B60-ADDA-9CE8A9EFCAD6}" type="datetime1">
              <a:rPr lang="en-US" smtClean="0"/>
              <a:t>4/12/2023</a:t>
            </a:fld>
            <a:endParaRPr lang="en-US"/>
          </a:p>
        </p:txBody>
      </p:sp>
      <p:sp>
        <p:nvSpPr>
          <p:cNvPr id="6" name="Footer Placeholder 5">
            <a:extLst>
              <a:ext uri="{FF2B5EF4-FFF2-40B4-BE49-F238E27FC236}">
                <a16:creationId xmlns:a16="http://schemas.microsoft.com/office/drawing/2014/main" id="{6A36C742-4F50-1503-3839-2B818C5D41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2D8C71-F5DA-C11E-325A-41B502E08C28}"/>
              </a:ext>
            </a:extLst>
          </p:cNvPr>
          <p:cNvSpPr>
            <a:spLocks noGrp="1"/>
          </p:cNvSpPr>
          <p:nvPr>
            <p:ph type="sldNum" sz="quarter" idx="12"/>
          </p:nvPr>
        </p:nvSpPr>
        <p:spPr/>
        <p:txBody>
          <a:bodyPr/>
          <a:lstStyle/>
          <a:p>
            <a:fld id="{56FAB8D9-EC93-452B-B8CD-B076CB1D95D6}" type="slidenum">
              <a:rPr lang="en-US" smtClean="0"/>
              <a:t>‹#›</a:t>
            </a:fld>
            <a:endParaRPr lang="en-US"/>
          </a:p>
        </p:txBody>
      </p:sp>
    </p:spTree>
    <p:extLst>
      <p:ext uri="{BB962C8B-B14F-4D97-AF65-F5344CB8AC3E}">
        <p14:creationId xmlns:p14="http://schemas.microsoft.com/office/powerpoint/2010/main" val="583727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AB988-A063-EDC3-823F-56EC5FAF93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971E68-A973-B163-F449-46DBB3EE63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2F0191-EC1D-0991-31D7-C1077BE503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840BC6-D795-3037-0820-0B92E9FFD1B3}"/>
              </a:ext>
            </a:extLst>
          </p:cNvPr>
          <p:cNvSpPr>
            <a:spLocks noGrp="1"/>
          </p:cNvSpPr>
          <p:nvPr>
            <p:ph type="dt" sz="half" idx="10"/>
          </p:nvPr>
        </p:nvSpPr>
        <p:spPr/>
        <p:txBody>
          <a:bodyPr/>
          <a:lstStyle/>
          <a:p>
            <a:fld id="{1DC02BA4-6F61-45DF-B404-C9839C5CFE65}" type="datetime1">
              <a:rPr lang="en-US" smtClean="0"/>
              <a:t>4/12/2023</a:t>
            </a:fld>
            <a:endParaRPr lang="en-US"/>
          </a:p>
        </p:txBody>
      </p:sp>
      <p:sp>
        <p:nvSpPr>
          <p:cNvPr id="6" name="Footer Placeholder 5">
            <a:extLst>
              <a:ext uri="{FF2B5EF4-FFF2-40B4-BE49-F238E27FC236}">
                <a16:creationId xmlns:a16="http://schemas.microsoft.com/office/drawing/2014/main" id="{210803B2-5908-0E7A-B5E6-C4C33806CA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D38A6F-3FC1-7ECE-F43D-C55B59438A55}"/>
              </a:ext>
            </a:extLst>
          </p:cNvPr>
          <p:cNvSpPr>
            <a:spLocks noGrp="1"/>
          </p:cNvSpPr>
          <p:nvPr>
            <p:ph type="sldNum" sz="quarter" idx="12"/>
          </p:nvPr>
        </p:nvSpPr>
        <p:spPr/>
        <p:txBody>
          <a:bodyPr/>
          <a:lstStyle/>
          <a:p>
            <a:fld id="{56FAB8D9-EC93-452B-B8CD-B076CB1D95D6}" type="slidenum">
              <a:rPr lang="en-US" smtClean="0"/>
              <a:t>‹#›</a:t>
            </a:fld>
            <a:endParaRPr lang="en-US"/>
          </a:p>
        </p:txBody>
      </p:sp>
    </p:spTree>
    <p:extLst>
      <p:ext uri="{BB962C8B-B14F-4D97-AF65-F5344CB8AC3E}">
        <p14:creationId xmlns:p14="http://schemas.microsoft.com/office/powerpoint/2010/main" val="495997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2C8B3-1E71-E1D5-1D57-7C91740045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836ED8-B129-17C0-2060-DAE3D1CBA0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D206DE-818E-681B-286F-17928942B68C}"/>
              </a:ext>
            </a:extLst>
          </p:cNvPr>
          <p:cNvSpPr>
            <a:spLocks noGrp="1"/>
          </p:cNvSpPr>
          <p:nvPr>
            <p:ph type="dt" sz="half" idx="10"/>
          </p:nvPr>
        </p:nvSpPr>
        <p:spPr/>
        <p:txBody>
          <a:bodyPr/>
          <a:lstStyle/>
          <a:p>
            <a:fld id="{497EB45D-65B4-4D47-8D63-70E6F39F7D5F}" type="datetime1">
              <a:rPr lang="en-US" smtClean="0"/>
              <a:t>4/12/2023</a:t>
            </a:fld>
            <a:endParaRPr lang="en-US"/>
          </a:p>
        </p:txBody>
      </p:sp>
      <p:sp>
        <p:nvSpPr>
          <p:cNvPr id="5" name="Footer Placeholder 4">
            <a:extLst>
              <a:ext uri="{FF2B5EF4-FFF2-40B4-BE49-F238E27FC236}">
                <a16:creationId xmlns:a16="http://schemas.microsoft.com/office/drawing/2014/main" id="{33CD97A4-4707-68A1-0D27-A097838049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1720C-D4F4-59E6-09C2-043303E665BD}"/>
              </a:ext>
            </a:extLst>
          </p:cNvPr>
          <p:cNvSpPr>
            <a:spLocks noGrp="1"/>
          </p:cNvSpPr>
          <p:nvPr>
            <p:ph type="sldNum" sz="quarter" idx="12"/>
          </p:nvPr>
        </p:nvSpPr>
        <p:spPr/>
        <p:txBody>
          <a:bodyPr/>
          <a:lstStyle/>
          <a:p>
            <a:fld id="{56FAB8D9-EC93-452B-B8CD-B076CB1D95D6}" type="slidenum">
              <a:rPr lang="en-US" smtClean="0"/>
              <a:t>‹#›</a:t>
            </a:fld>
            <a:endParaRPr lang="en-US"/>
          </a:p>
        </p:txBody>
      </p:sp>
    </p:spTree>
    <p:extLst>
      <p:ext uri="{BB962C8B-B14F-4D97-AF65-F5344CB8AC3E}">
        <p14:creationId xmlns:p14="http://schemas.microsoft.com/office/powerpoint/2010/main" val="3735646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92DD95-195F-DD53-A1EC-50CB483E4E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C387C5-A23B-317C-BE75-D7C9A97523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67DE3F-F2F8-D199-8306-DF6A4A40ACB3}"/>
              </a:ext>
            </a:extLst>
          </p:cNvPr>
          <p:cNvSpPr>
            <a:spLocks noGrp="1"/>
          </p:cNvSpPr>
          <p:nvPr>
            <p:ph type="dt" sz="half" idx="10"/>
          </p:nvPr>
        </p:nvSpPr>
        <p:spPr/>
        <p:txBody>
          <a:bodyPr/>
          <a:lstStyle/>
          <a:p>
            <a:fld id="{27F53BEA-54B5-4DFC-B270-01A9E9D4DA44}" type="datetime1">
              <a:rPr lang="en-US" smtClean="0"/>
              <a:t>4/12/2023</a:t>
            </a:fld>
            <a:endParaRPr lang="en-US"/>
          </a:p>
        </p:txBody>
      </p:sp>
      <p:sp>
        <p:nvSpPr>
          <p:cNvPr id="5" name="Footer Placeholder 4">
            <a:extLst>
              <a:ext uri="{FF2B5EF4-FFF2-40B4-BE49-F238E27FC236}">
                <a16:creationId xmlns:a16="http://schemas.microsoft.com/office/drawing/2014/main" id="{A3ECB5EE-B907-8CE9-CE5F-1E8A32ACC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799549-5DB5-8539-FEAA-9FC21D3B4C3D}"/>
              </a:ext>
            </a:extLst>
          </p:cNvPr>
          <p:cNvSpPr>
            <a:spLocks noGrp="1"/>
          </p:cNvSpPr>
          <p:nvPr>
            <p:ph type="sldNum" sz="quarter" idx="12"/>
          </p:nvPr>
        </p:nvSpPr>
        <p:spPr/>
        <p:txBody>
          <a:bodyPr/>
          <a:lstStyle/>
          <a:p>
            <a:fld id="{56FAB8D9-EC93-452B-B8CD-B076CB1D95D6}" type="slidenum">
              <a:rPr lang="en-US" smtClean="0"/>
              <a:t>‹#›</a:t>
            </a:fld>
            <a:endParaRPr lang="en-US"/>
          </a:p>
        </p:txBody>
      </p:sp>
    </p:spTree>
    <p:extLst>
      <p:ext uri="{BB962C8B-B14F-4D97-AF65-F5344CB8AC3E}">
        <p14:creationId xmlns:p14="http://schemas.microsoft.com/office/powerpoint/2010/main" val="1260214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C970C-50CB-D63F-83D2-042D13DD13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BCCB51-A77B-3D7C-A7F7-396BB1897B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3965CD-A453-41EF-2ABB-EC122B34EFEB}"/>
              </a:ext>
            </a:extLst>
          </p:cNvPr>
          <p:cNvSpPr>
            <a:spLocks noGrp="1"/>
          </p:cNvSpPr>
          <p:nvPr>
            <p:ph type="dt" sz="half" idx="10"/>
          </p:nvPr>
        </p:nvSpPr>
        <p:spPr/>
        <p:txBody>
          <a:bodyPr/>
          <a:lstStyle/>
          <a:p>
            <a:fld id="{2172CE13-8FE4-44E0-966F-5C12E8EF7099}" type="datetime1">
              <a:rPr lang="en-US" smtClean="0"/>
              <a:t>4/12/2023</a:t>
            </a:fld>
            <a:endParaRPr lang="en-US"/>
          </a:p>
        </p:txBody>
      </p:sp>
      <p:sp>
        <p:nvSpPr>
          <p:cNvPr id="5" name="Footer Placeholder 4">
            <a:extLst>
              <a:ext uri="{FF2B5EF4-FFF2-40B4-BE49-F238E27FC236}">
                <a16:creationId xmlns:a16="http://schemas.microsoft.com/office/drawing/2014/main" id="{68831B29-0D00-6948-7225-233CCE706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E3579-C1F7-0757-C716-9D60B7BFE857}"/>
              </a:ext>
            </a:extLst>
          </p:cNvPr>
          <p:cNvSpPr>
            <a:spLocks noGrp="1"/>
          </p:cNvSpPr>
          <p:nvPr>
            <p:ph type="sldNum" sz="quarter" idx="12"/>
          </p:nvPr>
        </p:nvSpPr>
        <p:spPr/>
        <p:txBody>
          <a:bodyPr/>
          <a:lstStyle/>
          <a:p>
            <a:fld id="{56FAB8D9-EC93-452B-B8CD-B076CB1D95D6}" type="slidenum">
              <a:rPr lang="en-US" smtClean="0"/>
              <a:t>‹#›</a:t>
            </a:fld>
            <a:endParaRPr lang="en-US"/>
          </a:p>
        </p:txBody>
      </p:sp>
    </p:spTree>
    <p:extLst>
      <p:ext uri="{BB962C8B-B14F-4D97-AF65-F5344CB8AC3E}">
        <p14:creationId xmlns:p14="http://schemas.microsoft.com/office/powerpoint/2010/main" val="22530830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57-5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C970C-50CB-D63F-83D2-042D13DD13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BCCB51-A77B-3D7C-A7F7-396BB1897B4D}"/>
              </a:ext>
            </a:extLst>
          </p:cNvPr>
          <p:cNvSpPr>
            <a:spLocks noGrp="1"/>
          </p:cNvSpPr>
          <p:nvPr>
            <p:ph idx="1"/>
          </p:nvPr>
        </p:nvSpPr>
        <p:spPr>
          <a:xfrm>
            <a:off x="3518474" y="1982100"/>
            <a:ext cx="8246806" cy="41665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3965CD-A453-41EF-2ABB-EC122B34EFEB}"/>
              </a:ext>
            </a:extLst>
          </p:cNvPr>
          <p:cNvSpPr>
            <a:spLocks noGrp="1"/>
          </p:cNvSpPr>
          <p:nvPr>
            <p:ph type="dt" sz="half" idx="10"/>
          </p:nvPr>
        </p:nvSpPr>
        <p:spPr/>
        <p:txBody>
          <a:bodyPr/>
          <a:lstStyle/>
          <a:p>
            <a:fld id="{2172CE13-8FE4-44E0-966F-5C12E8EF7099}" type="datetime1">
              <a:rPr lang="en-US" smtClean="0"/>
              <a:t>4/12/2023</a:t>
            </a:fld>
            <a:endParaRPr lang="en-US"/>
          </a:p>
        </p:txBody>
      </p:sp>
      <p:sp>
        <p:nvSpPr>
          <p:cNvPr id="5" name="Footer Placeholder 4">
            <a:extLst>
              <a:ext uri="{FF2B5EF4-FFF2-40B4-BE49-F238E27FC236}">
                <a16:creationId xmlns:a16="http://schemas.microsoft.com/office/drawing/2014/main" id="{68831B29-0D00-6948-7225-233CCE706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E3579-C1F7-0757-C716-9D60B7BFE857}"/>
              </a:ext>
            </a:extLst>
          </p:cNvPr>
          <p:cNvSpPr>
            <a:spLocks noGrp="1"/>
          </p:cNvSpPr>
          <p:nvPr>
            <p:ph type="sldNum" sz="quarter" idx="12"/>
          </p:nvPr>
        </p:nvSpPr>
        <p:spPr/>
        <p:txBody>
          <a:bodyPr/>
          <a:lstStyle/>
          <a:p>
            <a:fld id="{56FAB8D9-EC93-452B-B8CD-B076CB1D95D6}" type="slidenum">
              <a:rPr lang="en-US" smtClean="0"/>
              <a:t>‹#›</a:t>
            </a:fld>
            <a:endParaRPr lang="en-US"/>
          </a:p>
        </p:txBody>
      </p:sp>
      <p:sp>
        <p:nvSpPr>
          <p:cNvPr id="13" name="Content Placeholder 12">
            <a:extLst>
              <a:ext uri="{FF2B5EF4-FFF2-40B4-BE49-F238E27FC236}">
                <a16:creationId xmlns:a16="http://schemas.microsoft.com/office/drawing/2014/main" id="{F070F547-33A0-75C7-C25F-09A86DD04BBA}"/>
              </a:ext>
            </a:extLst>
          </p:cNvPr>
          <p:cNvSpPr>
            <a:spLocks noGrp="1"/>
          </p:cNvSpPr>
          <p:nvPr>
            <p:ph sz="quarter" idx="14" hasCustomPrompt="1"/>
          </p:nvPr>
        </p:nvSpPr>
        <p:spPr>
          <a:xfrm>
            <a:off x="328246" y="991558"/>
            <a:ext cx="11437034" cy="654680"/>
          </a:xfrm>
          <a:solidFill>
            <a:srgbClr val="691F74"/>
          </a:solidFill>
        </p:spPr>
        <p:txBody>
          <a:bodyPr anchor="ctr">
            <a:noAutofit/>
          </a:bodyPr>
          <a:lstStyle>
            <a:lvl1pPr marL="0" indent="0" algn="ctr">
              <a:buNone/>
              <a:defRPr sz="2400" b="1">
                <a:solidFill>
                  <a:schemeClr val="bg1"/>
                </a:solidFill>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2800" dirty="0">
                <a:effectLst>
                  <a:outerShdw blurRad="38100" dist="38100" dir="2700000" algn="tl">
                    <a:srgbClr val="000000">
                      <a:alpha val="43137"/>
                    </a:srgbClr>
                  </a:outerShdw>
                </a:effectLst>
              </a:rPr>
              <a:t>123</a:t>
            </a:r>
          </a:p>
        </p:txBody>
      </p:sp>
      <p:sp>
        <p:nvSpPr>
          <p:cNvPr id="15" name="Content Placeholder 14">
            <a:extLst>
              <a:ext uri="{FF2B5EF4-FFF2-40B4-BE49-F238E27FC236}">
                <a16:creationId xmlns:a16="http://schemas.microsoft.com/office/drawing/2014/main" id="{EFC16494-7FBB-F41F-4AED-686FDC183584}"/>
              </a:ext>
            </a:extLst>
          </p:cNvPr>
          <p:cNvSpPr>
            <a:spLocks noGrp="1"/>
          </p:cNvSpPr>
          <p:nvPr>
            <p:ph sz="quarter" idx="15" hasCustomPrompt="1"/>
          </p:nvPr>
        </p:nvSpPr>
        <p:spPr>
          <a:xfrm>
            <a:off x="426720" y="2629694"/>
            <a:ext cx="2194560" cy="2743200"/>
          </a:xfrm>
          <a:solidFill>
            <a:srgbClr val="C10230"/>
          </a:solidFill>
        </p:spPr>
        <p:txBody>
          <a:bodyPr anchor="ctr">
            <a:normAutofit/>
          </a:bodyPr>
          <a:lstStyle>
            <a:lvl1pPr marL="0" indent="0">
              <a:buNone/>
              <a:defRPr sz="2400">
                <a:solidFill>
                  <a:schemeClr val="bg1"/>
                </a:solidFill>
              </a:defRPr>
            </a:lvl1pPr>
          </a:lstStyle>
          <a:p>
            <a:pPr algn="ctr"/>
            <a:r>
              <a:rPr lang="en-US" sz="2800" dirty="0">
                <a:effectLst>
                  <a:outerShdw blurRad="38100" dist="38100" dir="2700000" algn="tl">
                    <a:srgbClr val="000000">
                      <a:alpha val="43137"/>
                    </a:srgbClr>
                  </a:outerShdw>
                </a:effectLst>
                <a:latin typeface="Avenir Next LT Pro" panose="020B0504020202020204" pitchFamily="34" charset="0"/>
              </a:rPr>
              <a:t>QUESTIONS TO CONSIDER AND POTENTIAL SOLUTIONS</a:t>
            </a:r>
          </a:p>
        </p:txBody>
      </p:sp>
    </p:spTree>
    <p:extLst>
      <p:ext uri="{BB962C8B-B14F-4D97-AF65-F5344CB8AC3E}">
        <p14:creationId xmlns:p14="http://schemas.microsoft.com/office/powerpoint/2010/main" val="19042117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slid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C970C-50CB-D63F-83D2-042D13DD131B}"/>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7C3965CD-A453-41EF-2ABB-EC122B34EFEB}"/>
              </a:ext>
            </a:extLst>
          </p:cNvPr>
          <p:cNvSpPr>
            <a:spLocks noGrp="1"/>
          </p:cNvSpPr>
          <p:nvPr>
            <p:ph type="dt" sz="half" idx="10"/>
          </p:nvPr>
        </p:nvSpPr>
        <p:spPr/>
        <p:txBody>
          <a:bodyPr/>
          <a:lstStyle/>
          <a:p>
            <a:fld id="{2172CE13-8FE4-44E0-966F-5C12E8EF7099}" type="datetime1">
              <a:rPr lang="en-US" smtClean="0"/>
              <a:t>4/12/2023</a:t>
            </a:fld>
            <a:endParaRPr lang="en-US"/>
          </a:p>
        </p:txBody>
      </p:sp>
      <p:sp>
        <p:nvSpPr>
          <p:cNvPr id="5" name="Footer Placeholder 4">
            <a:extLst>
              <a:ext uri="{FF2B5EF4-FFF2-40B4-BE49-F238E27FC236}">
                <a16:creationId xmlns:a16="http://schemas.microsoft.com/office/drawing/2014/main" id="{68831B29-0D00-6948-7225-233CCE706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E3579-C1F7-0757-C716-9D60B7BFE857}"/>
              </a:ext>
            </a:extLst>
          </p:cNvPr>
          <p:cNvSpPr>
            <a:spLocks noGrp="1"/>
          </p:cNvSpPr>
          <p:nvPr>
            <p:ph type="sldNum" sz="quarter" idx="12"/>
          </p:nvPr>
        </p:nvSpPr>
        <p:spPr/>
        <p:txBody>
          <a:bodyPr/>
          <a:lstStyle/>
          <a:p>
            <a:fld id="{56FAB8D9-EC93-452B-B8CD-B076CB1D95D6}" type="slidenum">
              <a:rPr lang="en-US" smtClean="0"/>
              <a:t>‹#›</a:t>
            </a:fld>
            <a:endParaRPr lang="en-US"/>
          </a:p>
        </p:txBody>
      </p:sp>
      <p:pic>
        <p:nvPicPr>
          <p:cNvPr id="27" name="Picture 26" descr="&quot;&quot;">
            <a:extLst>
              <a:ext uri="{FF2B5EF4-FFF2-40B4-BE49-F238E27FC236}">
                <a16:creationId xmlns:a16="http://schemas.microsoft.com/office/drawing/2014/main" id="{1454E588-FDB7-B4B6-65B7-22D37B293AF7}"/>
              </a:ext>
            </a:extLst>
          </p:cNvPr>
          <p:cNvPicPr>
            <a:picLocks noChangeAspect="1"/>
          </p:cNvPicPr>
          <p:nvPr userDrawn="1"/>
        </p:nvPicPr>
        <p:blipFill>
          <a:blip r:embed="rId2"/>
          <a:stretch>
            <a:fillRect/>
          </a:stretch>
        </p:blipFill>
        <p:spPr>
          <a:xfrm>
            <a:off x="1723265" y="1338512"/>
            <a:ext cx="8742422" cy="4493141"/>
          </a:xfrm>
          <a:prstGeom prst="rect">
            <a:avLst/>
          </a:prstGeom>
        </p:spPr>
      </p:pic>
      <p:sp>
        <p:nvSpPr>
          <p:cNvPr id="26" name="Content Placeholder 25">
            <a:extLst>
              <a:ext uri="{FF2B5EF4-FFF2-40B4-BE49-F238E27FC236}">
                <a16:creationId xmlns:a16="http://schemas.microsoft.com/office/drawing/2014/main" id="{C77DCC09-F5DD-EDB6-E1FF-24C3B26D929A}"/>
              </a:ext>
            </a:extLst>
          </p:cNvPr>
          <p:cNvSpPr>
            <a:spLocks noGrp="1"/>
          </p:cNvSpPr>
          <p:nvPr>
            <p:ph sz="quarter" idx="13" hasCustomPrompt="1"/>
          </p:nvPr>
        </p:nvSpPr>
        <p:spPr>
          <a:xfrm>
            <a:off x="1911926" y="1463203"/>
            <a:ext cx="2008910" cy="973138"/>
          </a:xfrm>
        </p:spPr>
        <p:txBody>
          <a:bodyPr anchor="ctr"/>
          <a:lstStyle>
            <a:lvl1pPr marL="0" indent="0" algn="ctr">
              <a:buNone/>
              <a:defRPr/>
            </a:lvl1pPr>
          </a:lstStyle>
          <a:p>
            <a:pPr lvl="0"/>
            <a:r>
              <a:rPr lang="en-US" sz="2800" kern="1200" dirty="0">
                <a:solidFill>
                  <a:schemeClr val="bg1"/>
                </a:solidFill>
                <a:effectLst>
                  <a:outerShdw blurRad="38100" dist="38100" dir="2700000" algn="tl">
                    <a:srgbClr val="000000">
                      <a:alpha val="43137"/>
                    </a:srgbClr>
                  </a:outerShdw>
                </a:effectLst>
              </a:rPr>
              <a:t>Plan</a:t>
            </a:r>
            <a:endParaRPr lang="en-US" dirty="0"/>
          </a:p>
        </p:txBody>
      </p:sp>
      <p:sp>
        <p:nvSpPr>
          <p:cNvPr id="29" name="Content Placeholder 28">
            <a:extLst>
              <a:ext uri="{FF2B5EF4-FFF2-40B4-BE49-F238E27FC236}">
                <a16:creationId xmlns:a16="http://schemas.microsoft.com/office/drawing/2014/main" id="{4BE01BC1-8379-DA8A-AEC7-2BBF879292BD}"/>
              </a:ext>
            </a:extLst>
          </p:cNvPr>
          <p:cNvSpPr>
            <a:spLocks noGrp="1"/>
          </p:cNvSpPr>
          <p:nvPr>
            <p:ph sz="quarter" idx="14" hasCustomPrompt="1"/>
          </p:nvPr>
        </p:nvSpPr>
        <p:spPr>
          <a:xfrm>
            <a:off x="5002213" y="1454150"/>
            <a:ext cx="2271712" cy="998538"/>
          </a:xfrm>
        </p:spPr>
        <p:txBody>
          <a:bodyPr anchor="ctr"/>
          <a:lstStyle>
            <a:lvl1pPr marL="0" indent="0" algn="ctr">
              <a:buNone/>
              <a:defRPr>
                <a:solidFill>
                  <a:schemeClr val="bg1"/>
                </a:solidFill>
              </a:defRPr>
            </a:lvl1pPr>
          </a:lstStyle>
          <a:p>
            <a:pPr lvl="0"/>
            <a:r>
              <a:rPr lang="en-US" sz="2800" kern="1200" dirty="0">
                <a:solidFill>
                  <a:schemeClr val="bg1"/>
                </a:solidFill>
                <a:effectLst>
                  <a:outerShdw blurRad="38100" dist="38100" dir="2700000" algn="tl">
                    <a:srgbClr val="000000">
                      <a:alpha val="43137"/>
                    </a:srgbClr>
                  </a:outerShdw>
                </a:effectLst>
              </a:rPr>
              <a:t>Plan</a:t>
            </a:r>
            <a:endParaRPr lang="en-US" dirty="0"/>
          </a:p>
        </p:txBody>
      </p:sp>
      <p:sp>
        <p:nvSpPr>
          <p:cNvPr id="31" name="Content Placeholder 30">
            <a:extLst>
              <a:ext uri="{FF2B5EF4-FFF2-40B4-BE49-F238E27FC236}">
                <a16:creationId xmlns:a16="http://schemas.microsoft.com/office/drawing/2014/main" id="{6B3A9D48-9C51-7E5A-3BB2-234998C3BC6B}"/>
              </a:ext>
            </a:extLst>
          </p:cNvPr>
          <p:cNvSpPr>
            <a:spLocks noGrp="1"/>
          </p:cNvSpPr>
          <p:nvPr>
            <p:ph sz="quarter" idx="15" hasCustomPrompt="1"/>
          </p:nvPr>
        </p:nvSpPr>
        <p:spPr>
          <a:xfrm>
            <a:off x="8153400" y="1454150"/>
            <a:ext cx="2127250" cy="982663"/>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Plan</a:t>
            </a:r>
          </a:p>
        </p:txBody>
      </p:sp>
      <p:sp>
        <p:nvSpPr>
          <p:cNvPr id="33" name="Content Placeholder 32">
            <a:extLst>
              <a:ext uri="{FF2B5EF4-FFF2-40B4-BE49-F238E27FC236}">
                <a16:creationId xmlns:a16="http://schemas.microsoft.com/office/drawing/2014/main" id="{2F0DCA5F-3411-3F1A-4FD6-2DA450F349E2}"/>
              </a:ext>
            </a:extLst>
          </p:cNvPr>
          <p:cNvSpPr>
            <a:spLocks noGrp="1"/>
          </p:cNvSpPr>
          <p:nvPr>
            <p:ph sz="quarter" idx="16" hasCustomPrompt="1"/>
          </p:nvPr>
        </p:nvSpPr>
        <p:spPr>
          <a:xfrm>
            <a:off x="1911350" y="3103563"/>
            <a:ext cx="2127250" cy="973137"/>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Plan</a:t>
            </a:r>
          </a:p>
        </p:txBody>
      </p:sp>
      <p:sp>
        <p:nvSpPr>
          <p:cNvPr id="35" name="Content Placeholder 34">
            <a:extLst>
              <a:ext uri="{FF2B5EF4-FFF2-40B4-BE49-F238E27FC236}">
                <a16:creationId xmlns:a16="http://schemas.microsoft.com/office/drawing/2014/main" id="{6C978732-FB4B-5F56-1974-2DB4E248DEB8}"/>
              </a:ext>
            </a:extLst>
          </p:cNvPr>
          <p:cNvSpPr>
            <a:spLocks noGrp="1"/>
          </p:cNvSpPr>
          <p:nvPr>
            <p:ph sz="quarter" idx="17" hasCustomPrompt="1"/>
          </p:nvPr>
        </p:nvSpPr>
        <p:spPr>
          <a:xfrm>
            <a:off x="5002213" y="3103563"/>
            <a:ext cx="2271712" cy="973137"/>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Plan </a:t>
            </a:r>
          </a:p>
        </p:txBody>
      </p:sp>
      <p:sp>
        <p:nvSpPr>
          <p:cNvPr id="37" name="Content Placeholder 36">
            <a:extLst>
              <a:ext uri="{FF2B5EF4-FFF2-40B4-BE49-F238E27FC236}">
                <a16:creationId xmlns:a16="http://schemas.microsoft.com/office/drawing/2014/main" id="{A00EAE32-3BB8-64B2-6657-92132B164884}"/>
              </a:ext>
            </a:extLst>
          </p:cNvPr>
          <p:cNvSpPr>
            <a:spLocks noGrp="1"/>
          </p:cNvSpPr>
          <p:nvPr>
            <p:ph sz="quarter" idx="18" hasCustomPrompt="1"/>
          </p:nvPr>
        </p:nvSpPr>
        <p:spPr>
          <a:xfrm>
            <a:off x="8035925" y="3103563"/>
            <a:ext cx="2271713" cy="973137"/>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Plan</a:t>
            </a:r>
          </a:p>
        </p:txBody>
      </p:sp>
      <p:sp>
        <p:nvSpPr>
          <p:cNvPr id="39" name="Content Placeholder 38">
            <a:extLst>
              <a:ext uri="{FF2B5EF4-FFF2-40B4-BE49-F238E27FC236}">
                <a16:creationId xmlns:a16="http://schemas.microsoft.com/office/drawing/2014/main" id="{2C3D056C-E990-E69C-5F3A-0FE44FE467F0}"/>
              </a:ext>
            </a:extLst>
          </p:cNvPr>
          <p:cNvSpPr>
            <a:spLocks noGrp="1"/>
          </p:cNvSpPr>
          <p:nvPr>
            <p:ph sz="quarter" idx="19" hasCustomPrompt="1"/>
          </p:nvPr>
        </p:nvSpPr>
        <p:spPr>
          <a:xfrm>
            <a:off x="1752600" y="4743450"/>
            <a:ext cx="2432050" cy="776288"/>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Plan</a:t>
            </a:r>
          </a:p>
        </p:txBody>
      </p:sp>
      <p:sp>
        <p:nvSpPr>
          <p:cNvPr id="41" name="Content Placeholder 40">
            <a:extLst>
              <a:ext uri="{FF2B5EF4-FFF2-40B4-BE49-F238E27FC236}">
                <a16:creationId xmlns:a16="http://schemas.microsoft.com/office/drawing/2014/main" id="{3DBA7023-4254-6D44-390D-80D484E53D07}"/>
              </a:ext>
            </a:extLst>
          </p:cNvPr>
          <p:cNvSpPr>
            <a:spLocks noGrp="1"/>
          </p:cNvSpPr>
          <p:nvPr>
            <p:ph sz="quarter" idx="20" hasCustomPrompt="1"/>
          </p:nvPr>
        </p:nvSpPr>
        <p:spPr>
          <a:xfrm>
            <a:off x="5002213" y="4743450"/>
            <a:ext cx="2133600" cy="973138"/>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Plan</a:t>
            </a:r>
          </a:p>
        </p:txBody>
      </p:sp>
    </p:spTree>
    <p:extLst>
      <p:ext uri="{BB962C8B-B14F-4D97-AF65-F5344CB8AC3E}">
        <p14:creationId xmlns:p14="http://schemas.microsoft.com/office/powerpoint/2010/main" val="22098476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slid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C970C-50CB-D63F-83D2-042D13DD131B}"/>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7C3965CD-A453-41EF-2ABB-EC122B34EFEB}"/>
              </a:ext>
            </a:extLst>
          </p:cNvPr>
          <p:cNvSpPr>
            <a:spLocks noGrp="1"/>
          </p:cNvSpPr>
          <p:nvPr>
            <p:ph type="dt" sz="half" idx="10"/>
          </p:nvPr>
        </p:nvSpPr>
        <p:spPr/>
        <p:txBody>
          <a:bodyPr/>
          <a:lstStyle/>
          <a:p>
            <a:fld id="{2172CE13-8FE4-44E0-966F-5C12E8EF7099}" type="datetime1">
              <a:rPr lang="en-US" smtClean="0"/>
              <a:t>4/12/2023</a:t>
            </a:fld>
            <a:endParaRPr lang="en-US"/>
          </a:p>
        </p:txBody>
      </p:sp>
      <p:sp>
        <p:nvSpPr>
          <p:cNvPr id="5" name="Footer Placeholder 4">
            <a:extLst>
              <a:ext uri="{FF2B5EF4-FFF2-40B4-BE49-F238E27FC236}">
                <a16:creationId xmlns:a16="http://schemas.microsoft.com/office/drawing/2014/main" id="{68831B29-0D00-6948-7225-233CCE706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E3579-C1F7-0757-C716-9D60B7BFE857}"/>
              </a:ext>
            </a:extLst>
          </p:cNvPr>
          <p:cNvSpPr>
            <a:spLocks noGrp="1"/>
          </p:cNvSpPr>
          <p:nvPr>
            <p:ph type="sldNum" sz="quarter" idx="12"/>
          </p:nvPr>
        </p:nvSpPr>
        <p:spPr/>
        <p:txBody>
          <a:bodyPr/>
          <a:lstStyle/>
          <a:p>
            <a:fld id="{56FAB8D9-EC93-452B-B8CD-B076CB1D95D6}" type="slidenum">
              <a:rPr lang="en-US" smtClean="0"/>
              <a:t>‹#›</a:t>
            </a:fld>
            <a:endParaRPr lang="en-US"/>
          </a:p>
        </p:txBody>
      </p:sp>
      <p:sp>
        <p:nvSpPr>
          <p:cNvPr id="26" name="Content Placeholder 25">
            <a:extLst>
              <a:ext uri="{FF2B5EF4-FFF2-40B4-BE49-F238E27FC236}">
                <a16:creationId xmlns:a16="http://schemas.microsoft.com/office/drawing/2014/main" id="{C77DCC09-F5DD-EDB6-E1FF-24C3B26D929A}"/>
              </a:ext>
            </a:extLst>
          </p:cNvPr>
          <p:cNvSpPr>
            <a:spLocks noGrp="1"/>
          </p:cNvSpPr>
          <p:nvPr>
            <p:ph sz="quarter" idx="13" hasCustomPrompt="1"/>
          </p:nvPr>
        </p:nvSpPr>
        <p:spPr>
          <a:xfrm>
            <a:off x="838200" y="3732385"/>
            <a:ext cx="1378527" cy="1072842"/>
          </a:xfrm>
        </p:spPr>
        <p:txBody>
          <a:bodyPr anchor="ctr"/>
          <a:lstStyle>
            <a:lvl1pPr marL="0" indent="0" algn="ctr">
              <a:buNone/>
              <a:defRPr/>
            </a:lvl1pPr>
          </a:lstStyle>
          <a:p>
            <a:pPr lvl="0"/>
            <a:r>
              <a:rPr lang="en-US" sz="2800" kern="1200" dirty="0">
                <a:solidFill>
                  <a:schemeClr val="bg1"/>
                </a:solidFill>
                <a:effectLst>
                  <a:outerShdw blurRad="38100" dist="38100" dir="2700000" algn="tl">
                    <a:srgbClr val="000000">
                      <a:alpha val="43137"/>
                    </a:srgbClr>
                  </a:outerShdw>
                </a:effectLst>
              </a:rPr>
              <a:t>Plan</a:t>
            </a:r>
            <a:endParaRPr lang="en-US" dirty="0"/>
          </a:p>
        </p:txBody>
      </p:sp>
      <p:sp>
        <p:nvSpPr>
          <p:cNvPr id="29" name="Content Placeholder 28">
            <a:extLst>
              <a:ext uri="{FF2B5EF4-FFF2-40B4-BE49-F238E27FC236}">
                <a16:creationId xmlns:a16="http://schemas.microsoft.com/office/drawing/2014/main" id="{4BE01BC1-8379-DA8A-AEC7-2BBF879292BD}"/>
              </a:ext>
            </a:extLst>
          </p:cNvPr>
          <p:cNvSpPr>
            <a:spLocks noGrp="1"/>
          </p:cNvSpPr>
          <p:nvPr>
            <p:ph sz="quarter" idx="14" hasCustomPrompt="1"/>
          </p:nvPr>
        </p:nvSpPr>
        <p:spPr>
          <a:xfrm>
            <a:off x="4644307" y="3701437"/>
            <a:ext cx="1217512" cy="1144163"/>
          </a:xfrm>
        </p:spPr>
        <p:txBody>
          <a:bodyPr anchor="ctr"/>
          <a:lstStyle>
            <a:lvl1pPr marL="0" indent="0" algn="ctr">
              <a:buNone/>
              <a:defRPr>
                <a:solidFill>
                  <a:schemeClr val="bg1"/>
                </a:solidFill>
              </a:defRPr>
            </a:lvl1pPr>
          </a:lstStyle>
          <a:p>
            <a:pPr lvl="0"/>
            <a:r>
              <a:rPr lang="en-US" sz="2800" kern="1200" dirty="0">
                <a:solidFill>
                  <a:schemeClr val="bg1"/>
                </a:solidFill>
                <a:effectLst>
                  <a:outerShdw blurRad="38100" dist="38100" dir="2700000" algn="tl">
                    <a:srgbClr val="000000">
                      <a:alpha val="43137"/>
                    </a:srgbClr>
                  </a:outerShdw>
                </a:effectLst>
              </a:rPr>
              <a:t>Plan</a:t>
            </a:r>
            <a:endParaRPr lang="en-US" dirty="0"/>
          </a:p>
        </p:txBody>
      </p:sp>
      <p:sp>
        <p:nvSpPr>
          <p:cNvPr id="31" name="Content Placeholder 30">
            <a:extLst>
              <a:ext uri="{FF2B5EF4-FFF2-40B4-BE49-F238E27FC236}">
                <a16:creationId xmlns:a16="http://schemas.microsoft.com/office/drawing/2014/main" id="{6B3A9D48-9C51-7E5A-3BB2-234998C3BC6B}"/>
              </a:ext>
            </a:extLst>
          </p:cNvPr>
          <p:cNvSpPr>
            <a:spLocks noGrp="1"/>
          </p:cNvSpPr>
          <p:nvPr>
            <p:ph sz="quarter" idx="15" hasCustomPrompt="1"/>
          </p:nvPr>
        </p:nvSpPr>
        <p:spPr>
          <a:xfrm>
            <a:off x="8088506" y="3737288"/>
            <a:ext cx="1424112" cy="1144163"/>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Plan</a:t>
            </a:r>
          </a:p>
        </p:txBody>
      </p:sp>
      <p:sp>
        <p:nvSpPr>
          <p:cNvPr id="33" name="Content Placeholder 32">
            <a:extLst>
              <a:ext uri="{FF2B5EF4-FFF2-40B4-BE49-F238E27FC236}">
                <a16:creationId xmlns:a16="http://schemas.microsoft.com/office/drawing/2014/main" id="{2F0DCA5F-3411-3F1A-4FD6-2DA450F349E2}"/>
              </a:ext>
            </a:extLst>
          </p:cNvPr>
          <p:cNvSpPr>
            <a:spLocks noGrp="1"/>
          </p:cNvSpPr>
          <p:nvPr>
            <p:ph sz="quarter" idx="16" hasCustomPrompt="1"/>
          </p:nvPr>
        </p:nvSpPr>
        <p:spPr>
          <a:xfrm>
            <a:off x="2741253" y="3701437"/>
            <a:ext cx="1378528" cy="1103790"/>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Plan</a:t>
            </a:r>
          </a:p>
        </p:txBody>
      </p:sp>
      <p:sp>
        <p:nvSpPr>
          <p:cNvPr id="35" name="Content Placeholder 34">
            <a:extLst>
              <a:ext uri="{FF2B5EF4-FFF2-40B4-BE49-F238E27FC236}">
                <a16:creationId xmlns:a16="http://schemas.microsoft.com/office/drawing/2014/main" id="{6C978732-FB4B-5F56-1974-2DB4E248DEB8}"/>
              </a:ext>
            </a:extLst>
          </p:cNvPr>
          <p:cNvSpPr>
            <a:spLocks noGrp="1"/>
          </p:cNvSpPr>
          <p:nvPr>
            <p:ph sz="quarter" idx="17" hasCustomPrompt="1"/>
          </p:nvPr>
        </p:nvSpPr>
        <p:spPr>
          <a:xfrm>
            <a:off x="6386345" y="3730921"/>
            <a:ext cx="1177635" cy="1144163"/>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Plan </a:t>
            </a:r>
          </a:p>
        </p:txBody>
      </p:sp>
      <p:sp>
        <p:nvSpPr>
          <p:cNvPr id="37" name="Content Placeholder 36">
            <a:extLst>
              <a:ext uri="{FF2B5EF4-FFF2-40B4-BE49-F238E27FC236}">
                <a16:creationId xmlns:a16="http://schemas.microsoft.com/office/drawing/2014/main" id="{A00EAE32-3BB8-64B2-6657-92132B164884}"/>
              </a:ext>
            </a:extLst>
          </p:cNvPr>
          <p:cNvSpPr>
            <a:spLocks noGrp="1"/>
          </p:cNvSpPr>
          <p:nvPr>
            <p:ph sz="quarter" idx="18" hasCustomPrompt="1"/>
          </p:nvPr>
        </p:nvSpPr>
        <p:spPr>
          <a:xfrm>
            <a:off x="10037146" y="3737288"/>
            <a:ext cx="1177635" cy="1137796"/>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Plan</a:t>
            </a:r>
          </a:p>
        </p:txBody>
      </p:sp>
      <p:grpSp>
        <p:nvGrpSpPr>
          <p:cNvPr id="14" name="Group 13" descr="Graphic depicting questions related to developing your testing plan.">
            <a:extLst>
              <a:ext uri="{FF2B5EF4-FFF2-40B4-BE49-F238E27FC236}">
                <a16:creationId xmlns:a16="http://schemas.microsoft.com/office/drawing/2014/main" id="{1E21864A-168A-301C-A644-4A0A764482B0}"/>
              </a:ext>
            </a:extLst>
          </p:cNvPr>
          <p:cNvGrpSpPr/>
          <p:nvPr userDrawn="1"/>
        </p:nvGrpSpPr>
        <p:grpSpPr>
          <a:xfrm>
            <a:off x="698625" y="2083420"/>
            <a:ext cx="10569689" cy="1644037"/>
            <a:chOff x="660173" y="1483652"/>
            <a:chExt cx="10569689" cy="1644037"/>
          </a:xfrm>
        </p:grpSpPr>
        <p:sp>
          <p:nvSpPr>
            <p:cNvPr id="38" name="Rectangle 37" descr="Check List">
              <a:extLst>
                <a:ext uri="{FF2B5EF4-FFF2-40B4-BE49-F238E27FC236}">
                  <a16:creationId xmlns:a16="http://schemas.microsoft.com/office/drawing/2014/main" id="{35D63BD5-CCD7-C02E-665D-DCCD4D8B5E31}"/>
                </a:ext>
              </a:extLst>
            </p:cNvPr>
            <p:cNvSpPr/>
            <p:nvPr/>
          </p:nvSpPr>
          <p:spPr>
            <a:xfrm>
              <a:off x="660173" y="1483652"/>
              <a:ext cx="1675193" cy="1644037"/>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Rectangle 33" descr="Checkmark">
              <a:extLst>
                <a:ext uri="{FF2B5EF4-FFF2-40B4-BE49-F238E27FC236}">
                  <a16:creationId xmlns:a16="http://schemas.microsoft.com/office/drawing/2014/main" id="{7CE45582-8F8B-5710-2DCD-539405B0DDEF}"/>
                </a:ext>
              </a:extLst>
            </p:cNvPr>
            <p:cNvSpPr/>
            <p:nvPr/>
          </p:nvSpPr>
          <p:spPr>
            <a:xfrm>
              <a:off x="2730304" y="1689140"/>
              <a:ext cx="1181535" cy="123306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Rectangle 29" descr="Cheers">
              <a:extLst>
                <a:ext uri="{FF2B5EF4-FFF2-40B4-BE49-F238E27FC236}">
                  <a16:creationId xmlns:a16="http://schemas.microsoft.com/office/drawing/2014/main" id="{95ABE1FB-24D5-C496-FC95-CFB6F0820F59}"/>
                </a:ext>
              </a:extLst>
            </p:cNvPr>
            <p:cNvSpPr/>
            <p:nvPr/>
          </p:nvSpPr>
          <p:spPr>
            <a:xfrm>
              <a:off x="4452151" y="1645851"/>
              <a:ext cx="1384445" cy="1319638"/>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ectangle 24" descr="Statistics">
              <a:extLst>
                <a:ext uri="{FF2B5EF4-FFF2-40B4-BE49-F238E27FC236}">
                  <a16:creationId xmlns:a16="http://schemas.microsoft.com/office/drawing/2014/main" id="{31533E74-22EB-9515-D693-11177BD40813}"/>
                </a:ext>
              </a:extLst>
            </p:cNvPr>
            <p:cNvSpPr/>
            <p:nvPr/>
          </p:nvSpPr>
          <p:spPr>
            <a:xfrm>
              <a:off x="6345450" y="1645851"/>
              <a:ext cx="1244450" cy="1319638"/>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ectangle 22" descr="Chat">
              <a:extLst>
                <a:ext uri="{FF2B5EF4-FFF2-40B4-BE49-F238E27FC236}">
                  <a16:creationId xmlns:a16="http://schemas.microsoft.com/office/drawing/2014/main" id="{D4A4F3DB-3ADF-B345-465A-00C3FD4BC93D}"/>
                </a:ext>
              </a:extLst>
            </p:cNvPr>
            <p:cNvSpPr/>
            <p:nvPr/>
          </p:nvSpPr>
          <p:spPr>
            <a:xfrm>
              <a:off x="8143499" y="1645851"/>
              <a:ext cx="1294957" cy="1319638"/>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ectangle 20" descr="Repeat">
              <a:extLst>
                <a:ext uri="{FF2B5EF4-FFF2-40B4-BE49-F238E27FC236}">
                  <a16:creationId xmlns:a16="http://schemas.microsoft.com/office/drawing/2014/main" id="{9BAFFFC4-5136-C254-B93D-03B4062D8609}"/>
                </a:ext>
              </a:extLst>
            </p:cNvPr>
            <p:cNvSpPr/>
            <p:nvPr/>
          </p:nvSpPr>
          <p:spPr>
            <a:xfrm>
              <a:off x="9998694" y="1645851"/>
              <a:ext cx="1231168" cy="1319638"/>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10217833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slide2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C970C-50CB-D63F-83D2-042D13DD131B}"/>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7C3965CD-A453-41EF-2ABB-EC122B34EFEB}"/>
              </a:ext>
            </a:extLst>
          </p:cNvPr>
          <p:cNvSpPr>
            <a:spLocks noGrp="1"/>
          </p:cNvSpPr>
          <p:nvPr>
            <p:ph type="dt" sz="half" idx="10"/>
          </p:nvPr>
        </p:nvSpPr>
        <p:spPr/>
        <p:txBody>
          <a:bodyPr/>
          <a:lstStyle/>
          <a:p>
            <a:fld id="{2172CE13-8FE4-44E0-966F-5C12E8EF7099}" type="datetime1">
              <a:rPr lang="en-US" smtClean="0"/>
              <a:t>4/12/2023</a:t>
            </a:fld>
            <a:endParaRPr lang="en-US"/>
          </a:p>
        </p:txBody>
      </p:sp>
      <p:sp>
        <p:nvSpPr>
          <p:cNvPr id="5" name="Footer Placeholder 4">
            <a:extLst>
              <a:ext uri="{FF2B5EF4-FFF2-40B4-BE49-F238E27FC236}">
                <a16:creationId xmlns:a16="http://schemas.microsoft.com/office/drawing/2014/main" id="{68831B29-0D00-6948-7225-233CCE706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E3579-C1F7-0757-C716-9D60B7BFE857}"/>
              </a:ext>
            </a:extLst>
          </p:cNvPr>
          <p:cNvSpPr>
            <a:spLocks noGrp="1"/>
          </p:cNvSpPr>
          <p:nvPr>
            <p:ph type="sldNum" sz="quarter" idx="12"/>
          </p:nvPr>
        </p:nvSpPr>
        <p:spPr/>
        <p:txBody>
          <a:bodyPr/>
          <a:lstStyle/>
          <a:p>
            <a:fld id="{56FAB8D9-EC93-452B-B8CD-B076CB1D95D6}" type="slidenum">
              <a:rPr lang="en-US" smtClean="0"/>
              <a:t>‹#›</a:t>
            </a:fld>
            <a:endParaRPr lang="en-US"/>
          </a:p>
        </p:txBody>
      </p:sp>
      <p:grpSp>
        <p:nvGrpSpPr>
          <p:cNvPr id="28" name="Group 27" descr="This is a graphic displaying the four crucial factors to designing a successful automated referral system, who, when, how, and where.">
            <a:extLst>
              <a:ext uri="{FF2B5EF4-FFF2-40B4-BE49-F238E27FC236}">
                <a16:creationId xmlns:a16="http://schemas.microsoft.com/office/drawing/2014/main" id="{0236C6CC-16AF-79CF-C155-A124EA21ED73}"/>
              </a:ext>
            </a:extLst>
          </p:cNvPr>
          <p:cNvGrpSpPr/>
          <p:nvPr userDrawn="1"/>
        </p:nvGrpSpPr>
        <p:grpSpPr>
          <a:xfrm>
            <a:off x="1239796" y="1782757"/>
            <a:ext cx="9602663" cy="1646243"/>
            <a:chOff x="2165794" y="2509025"/>
            <a:chExt cx="7766190" cy="1377797"/>
          </a:xfrm>
        </p:grpSpPr>
        <p:pic>
          <p:nvPicPr>
            <p:cNvPr id="32" name="Picture 31" descr="Icon representing Who">
              <a:extLst>
                <a:ext uri="{FF2B5EF4-FFF2-40B4-BE49-F238E27FC236}">
                  <a16:creationId xmlns:a16="http://schemas.microsoft.com/office/drawing/2014/main" id="{CE5F4193-2B79-9EFB-D19D-9E9ABD7DC117}"/>
                </a:ext>
                <a:ext uri="{C183D7F6-B498-43B3-948B-1728B52AA6E4}">
                  <adec:decorative xmlns:adec="http://schemas.microsoft.com/office/drawing/2017/decorative" val="0"/>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5821"/>
            <a:stretch/>
          </p:blipFill>
          <p:spPr>
            <a:xfrm>
              <a:off x="2165794" y="2515223"/>
              <a:ext cx="1508693" cy="1371599"/>
            </a:xfrm>
            <a:prstGeom prst="rect">
              <a:avLst/>
            </a:prstGeom>
          </p:spPr>
        </p:pic>
        <p:pic>
          <p:nvPicPr>
            <p:cNvPr id="36" name="Picture 35" descr="Icon representing When">
              <a:extLst>
                <a:ext uri="{FF2B5EF4-FFF2-40B4-BE49-F238E27FC236}">
                  <a16:creationId xmlns:a16="http://schemas.microsoft.com/office/drawing/2014/main" id="{3641C6CC-E259-1525-DD91-8D267E3A1AB3}"/>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b="9453"/>
            <a:stretch/>
          </p:blipFill>
          <p:spPr>
            <a:xfrm>
              <a:off x="4378392" y="2515223"/>
              <a:ext cx="1402583" cy="1371599"/>
            </a:xfrm>
            <a:prstGeom prst="rect">
              <a:avLst/>
            </a:prstGeom>
          </p:spPr>
        </p:pic>
        <p:pic>
          <p:nvPicPr>
            <p:cNvPr id="39" name="Picture 38" descr="Icon representing How">
              <a:extLst>
                <a:ext uri="{FF2B5EF4-FFF2-40B4-BE49-F238E27FC236}">
                  <a16:creationId xmlns:a16="http://schemas.microsoft.com/office/drawing/2014/main" id="{3DDF70F4-32E9-9357-55E0-06857BA940E9}"/>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4878" y="2509025"/>
              <a:ext cx="1371599" cy="1371599"/>
            </a:xfrm>
            <a:prstGeom prst="rect">
              <a:avLst/>
            </a:prstGeom>
          </p:spPr>
        </p:pic>
        <p:pic>
          <p:nvPicPr>
            <p:cNvPr id="40" name="Picture 39" descr="Icon representing Where">
              <a:extLst>
                <a:ext uri="{FF2B5EF4-FFF2-40B4-BE49-F238E27FC236}">
                  <a16:creationId xmlns:a16="http://schemas.microsoft.com/office/drawing/2014/main" id="{34269BEA-C645-DAD1-FB45-8197D7FA1F46}"/>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0384" y="2515223"/>
              <a:ext cx="1371600" cy="1371599"/>
            </a:xfrm>
            <a:prstGeom prst="rect">
              <a:avLst/>
            </a:prstGeom>
          </p:spPr>
        </p:pic>
      </p:grpSp>
      <p:sp>
        <p:nvSpPr>
          <p:cNvPr id="41" name="Content Placeholder 25">
            <a:extLst>
              <a:ext uri="{FF2B5EF4-FFF2-40B4-BE49-F238E27FC236}">
                <a16:creationId xmlns:a16="http://schemas.microsoft.com/office/drawing/2014/main" id="{62CF3C26-9C06-65A0-0271-246A10FD9B8A}"/>
              </a:ext>
            </a:extLst>
          </p:cNvPr>
          <p:cNvSpPr>
            <a:spLocks noGrp="1"/>
          </p:cNvSpPr>
          <p:nvPr>
            <p:ph sz="quarter" idx="13" hasCustomPrompt="1"/>
          </p:nvPr>
        </p:nvSpPr>
        <p:spPr>
          <a:xfrm>
            <a:off x="4041973" y="3524868"/>
            <a:ext cx="1598822" cy="1734705"/>
          </a:xfrm>
        </p:spPr>
        <p:txBody>
          <a:bodyPr anchor="ctr">
            <a:normAutofit/>
          </a:bodyPr>
          <a:lstStyle>
            <a:lvl1pPr marL="0" indent="0" algn="ctr">
              <a:buNone/>
              <a:defRPr sz="3200" b="1">
                <a:solidFill>
                  <a:schemeClr val="tx1"/>
                </a:solidFill>
              </a:defRPr>
            </a:lvl1pPr>
          </a:lstStyle>
          <a:p>
            <a:pPr lvl="0"/>
            <a:r>
              <a:rPr lang="en-US" sz="2800" kern="1200" dirty="0">
                <a:solidFill>
                  <a:schemeClr val="bg1"/>
                </a:solidFill>
                <a:effectLst>
                  <a:outerShdw blurRad="38100" dist="38100" dir="2700000" algn="tl">
                    <a:srgbClr val="000000">
                      <a:alpha val="43137"/>
                    </a:srgbClr>
                  </a:outerShdw>
                </a:effectLst>
              </a:rPr>
              <a:t>Plan</a:t>
            </a:r>
            <a:endParaRPr lang="en-US" dirty="0"/>
          </a:p>
        </p:txBody>
      </p:sp>
      <p:sp>
        <p:nvSpPr>
          <p:cNvPr id="42" name="Content Placeholder 28">
            <a:extLst>
              <a:ext uri="{FF2B5EF4-FFF2-40B4-BE49-F238E27FC236}">
                <a16:creationId xmlns:a16="http://schemas.microsoft.com/office/drawing/2014/main" id="{CCC28AC1-8B5C-138A-9202-AE6B66263DC5}"/>
              </a:ext>
            </a:extLst>
          </p:cNvPr>
          <p:cNvSpPr>
            <a:spLocks noGrp="1"/>
          </p:cNvSpPr>
          <p:nvPr>
            <p:ph sz="quarter" idx="14" hasCustomPrompt="1"/>
          </p:nvPr>
        </p:nvSpPr>
        <p:spPr>
          <a:xfrm>
            <a:off x="6677332" y="3524869"/>
            <a:ext cx="1598823" cy="1734704"/>
          </a:xfrm>
        </p:spPr>
        <p:txBody>
          <a:bodyPr anchor="ctr">
            <a:normAutofit/>
          </a:bodyPr>
          <a:lstStyle>
            <a:lvl1pPr marL="0" indent="0" algn="ctr">
              <a:buNone/>
              <a:defRPr lang="en-US" sz="3200" b="1" kern="1200" dirty="0">
                <a:solidFill>
                  <a:schemeClr val="tx1"/>
                </a:solidFill>
                <a:latin typeface="Avenir Next LT Pro" panose="020B0504020202020204" pitchFamily="34" charset="0"/>
                <a:ea typeface="+mn-ea"/>
                <a:cs typeface="+mn-cs"/>
              </a:defRPr>
            </a:lvl1pPr>
          </a:lstStyle>
          <a:p>
            <a:pPr lvl="0"/>
            <a:r>
              <a:rPr lang="en-US" sz="2800" kern="1200" dirty="0">
                <a:solidFill>
                  <a:schemeClr val="bg1"/>
                </a:solidFill>
                <a:effectLst>
                  <a:outerShdw blurRad="38100" dist="38100" dir="2700000" algn="tl">
                    <a:srgbClr val="000000">
                      <a:alpha val="43137"/>
                    </a:srgbClr>
                  </a:outerShdw>
                </a:effectLst>
              </a:rPr>
              <a:t>Plan</a:t>
            </a:r>
            <a:endParaRPr lang="en-US" dirty="0"/>
          </a:p>
        </p:txBody>
      </p:sp>
      <p:sp>
        <p:nvSpPr>
          <p:cNvPr id="43" name="Content Placeholder 30">
            <a:extLst>
              <a:ext uri="{FF2B5EF4-FFF2-40B4-BE49-F238E27FC236}">
                <a16:creationId xmlns:a16="http://schemas.microsoft.com/office/drawing/2014/main" id="{61BD06B3-2294-E094-4079-33C99EFBD00C}"/>
              </a:ext>
            </a:extLst>
          </p:cNvPr>
          <p:cNvSpPr>
            <a:spLocks noGrp="1"/>
          </p:cNvSpPr>
          <p:nvPr>
            <p:ph sz="quarter" idx="15" hasCustomPrompt="1"/>
          </p:nvPr>
        </p:nvSpPr>
        <p:spPr>
          <a:xfrm>
            <a:off x="9312692" y="3524869"/>
            <a:ext cx="1712477" cy="1734704"/>
          </a:xfrm>
        </p:spPr>
        <p:txBody>
          <a:bodyPr anchor="ctr">
            <a:normAutofit/>
          </a:bodyPr>
          <a:lstStyle>
            <a:lvl1pPr marL="0" indent="0" algn="ctr">
              <a:buNone/>
              <a:defRPr sz="3200"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Plan</a:t>
            </a:r>
          </a:p>
        </p:txBody>
      </p:sp>
      <p:sp>
        <p:nvSpPr>
          <p:cNvPr id="44" name="Content Placeholder 32">
            <a:extLst>
              <a:ext uri="{FF2B5EF4-FFF2-40B4-BE49-F238E27FC236}">
                <a16:creationId xmlns:a16="http://schemas.microsoft.com/office/drawing/2014/main" id="{BE2CAF5A-5E92-7CB8-DB63-0E114ED26405}"/>
              </a:ext>
            </a:extLst>
          </p:cNvPr>
          <p:cNvSpPr>
            <a:spLocks noGrp="1"/>
          </p:cNvSpPr>
          <p:nvPr>
            <p:ph sz="quarter" idx="16" hasCustomPrompt="1"/>
          </p:nvPr>
        </p:nvSpPr>
        <p:spPr>
          <a:xfrm>
            <a:off x="1373112" y="3524868"/>
            <a:ext cx="1598822" cy="1734705"/>
          </a:xfrm>
        </p:spPr>
        <p:txBody>
          <a:bodyPr anchor="ctr">
            <a:normAutofit/>
          </a:bodyPr>
          <a:lstStyle>
            <a:lvl1pPr marL="0" indent="0" algn="ctr">
              <a:buNone/>
              <a:defRPr sz="3200"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Plan</a:t>
            </a:r>
          </a:p>
        </p:txBody>
      </p:sp>
    </p:spTree>
    <p:extLst>
      <p:ext uri="{BB962C8B-B14F-4D97-AF65-F5344CB8AC3E}">
        <p14:creationId xmlns:p14="http://schemas.microsoft.com/office/powerpoint/2010/main" val="21908079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slide38">
    <p:spTree>
      <p:nvGrpSpPr>
        <p:cNvPr id="1" name=""/>
        <p:cNvGrpSpPr/>
        <p:nvPr/>
      </p:nvGrpSpPr>
      <p:grpSpPr>
        <a:xfrm>
          <a:off x="0" y="0"/>
          <a:ext cx="0" cy="0"/>
          <a:chOff x="0" y="0"/>
          <a:chExt cx="0" cy="0"/>
        </a:xfrm>
      </p:grpSpPr>
      <p:pic>
        <p:nvPicPr>
          <p:cNvPr id="13" name="Picture 12" descr="&quot;&quot;">
            <a:extLst>
              <a:ext uri="{FF2B5EF4-FFF2-40B4-BE49-F238E27FC236}">
                <a16:creationId xmlns:a16="http://schemas.microsoft.com/office/drawing/2014/main" id="{CD6524E7-BC03-3404-B2C0-4975172A739F}"/>
              </a:ext>
            </a:extLst>
          </p:cNvPr>
          <p:cNvPicPr>
            <a:picLocks noChangeAspect="1"/>
          </p:cNvPicPr>
          <p:nvPr userDrawn="1"/>
        </p:nvPicPr>
        <p:blipFill>
          <a:blip r:embed="rId2"/>
          <a:stretch>
            <a:fillRect/>
          </a:stretch>
        </p:blipFill>
        <p:spPr>
          <a:xfrm>
            <a:off x="1130377" y="1411049"/>
            <a:ext cx="9931245" cy="4035902"/>
          </a:xfrm>
          <a:prstGeom prst="rect">
            <a:avLst/>
          </a:prstGeom>
        </p:spPr>
      </p:pic>
      <p:sp>
        <p:nvSpPr>
          <p:cNvPr id="2" name="Title 1">
            <a:extLst>
              <a:ext uri="{FF2B5EF4-FFF2-40B4-BE49-F238E27FC236}">
                <a16:creationId xmlns:a16="http://schemas.microsoft.com/office/drawing/2014/main" id="{4C2C970C-50CB-D63F-83D2-042D13DD131B}"/>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7C3965CD-A453-41EF-2ABB-EC122B34EFEB}"/>
              </a:ext>
            </a:extLst>
          </p:cNvPr>
          <p:cNvSpPr>
            <a:spLocks noGrp="1"/>
          </p:cNvSpPr>
          <p:nvPr>
            <p:ph type="dt" sz="half" idx="10"/>
          </p:nvPr>
        </p:nvSpPr>
        <p:spPr/>
        <p:txBody>
          <a:bodyPr/>
          <a:lstStyle/>
          <a:p>
            <a:fld id="{2172CE13-8FE4-44E0-966F-5C12E8EF7099}" type="datetime1">
              <a:rPr lang="en-US" smtClean="0"/>
              <a:t>4/12/2023</a:t>
            </a:fld>
            <a:endParaRPr lang="en-US"/>
          </a:p>
        </p:txBody>
      </p:sp>
      <p:sp>
        <p:nvSpPr>
          <p:cNvPr id="5" name="Footer Placeholder 4">
            <a:extLst>
              <a:ext uri="{FF2B5EF4-FFF2-40B4-BE49-F238E27FC236}">
                <a16:creationId xmlns:a16="http://schemas.microsoft.com/office/drawing/2014/main" id="{68831B29-0D00-6948-7225-233CCE706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E3579-C1F7-0757-C716-9D60B7BFE857}"/>
              </a:ext>
            </a:extLst>
          </p:cNvPr>
          <p:cNvSpPr>
            <a:spLocks noGrp="1"/>
          </p:cNvSpPr>
          <p:nvPr>
            <p:ph type="sldNum" sz="quarter" idx="12"/>
          </p:nvPr>
        </p:nvSpPr>
        <p:spPr/>
        <p:txBody>
          <a:bodyPr/>
          <a:lstStyle/>
          <a:p>
            <a:fld id="{56FAB8D9-EC93-452B-B8CD-B076CB1D95D6}" type="slidenum">
              <a:rPr lang="en-US" smtClean="0"/>
              <a:t>‹#›</a:t>
            </a:fld>
            <a:endParaRPr lang="en-US"/>
          </a:p>
        </p:txBody>
      </p:sp>
      <p:sp>
        <p:nvSpPr>
          <p:cNvPr id="26" name="Content Placeholder 25">
            <a:extLst>
              <a:ext uri="{FF2B5EF4-FFF2-40B4-BE49-F238E27FC236}">
                <a16:creationId xmlns:a16="http://schemas.microsoft.com/office/drawing/2014/main" id="{C77DCC09-F5DD-EDB6-E1FF-24C3B26D929A}"/>
              </a:ext>
            </a:extLst>
          </p:cNvPr>
          <p:cNvSpPr>
            <a:spLocks noGrp="1"/>
          </p:cNvSpPr>
          <p:nvPr>
            <p:ph sz="quarter" idx="13" hasCustomPrompt="1"/>
          </p:nvPr>
        </p:nvSpPr>
        <p:spPr>
          <a:xfrm>
            <a:off x="1239628" y="1479549"/>
            <a:ext cx="2883110" cy="1734705"/>
          </a:xfrm>
        </p:spPr>
        <p:txBody>
          <a:bodyPr anchor="ctr"/>
          <a:lstStyle>
            <a:lvl1pPr marL="0" indent="0" algn="ctr">
              <a:buNone/>
              <a:defRPr/>
            </a:lvl1pPr>
          </a:lstStyle>
          <a:p>
            <a:pPr lvl="0"/>
            <a:r>
              <a:rPr lang="en-US" sz="2800" kern="1200" dirty="0">
                <a:solidFill>
                  <a:schemeClr val="bg1"/>
                </a:solidFill>
                <a:effectLst>
                  <a:outerShdw blurRad="38100" dist="38100" dir="2700000" algn="tl">
                    <a:srgbClr val="000000">
                      <a:alpha val="43137"/>
                    </a:srgbClr>
                  </a:outerShdw>
                </a:effectLst>
              </a:rPr>
              <a:t>Plan</a:t>
            </a:r>
            <a:endParaRPr lang="en-US" dirty="0"/>
          </a:p>
        </p:txBody>
      </p:sp>
      <p:sp>
        <p:nvSpPr>
          <p:cNvPr id="29" name="Content Placeholder 28">
            <a:extLst>
              <a:ext uri="{FF2B5EF4-FFF2-40B4-BE49-F238E27FC236}">
                <a16:creationId xmlns:a16="http://schemas.microsoft.com/office/drawing/2014/main" id="{4BE01BC1-8379-DA8A-AEC7-2BBF879292BD}"/>
              </a:ext>
            </a:extLst>
          </p:cNvPr>
          <p:cNvSpPr>
            <a:spLocks noGrp="1"/>
          </p:cNvSpPr>
          <p:nvPr>
            <p:ph sz="quarter" idx="14" hasCustomPrompt="1"/>
          </p:nvPr>
        </p:nvSpPr>
        <p:spPr>
          <a:xfrm>
            <a:off x="4697413" y="1553393"/>
            <a:ext cx="2797896" cy="1617516"/>
          </a:xfrm>
        </p:spPr>
        <p:txBody>
          <a:bodyPr anchor="ctr"/>
          <a:lstStyle>
            <a:lvl1pPr marL="0" indent="0" algn="ctr">
              <a:buNone/>
              <a:defRPr>
                <a:solidFill>
                  <a:schemeClr val="bg1"/>
                </a:solidFill>
              </a:defRPr>
            </a:lvl1pPr>
          </a:lstStyle>
          <a:p>
            <a:pPr lvl="0"/>
            <a:r>
              <a:rPr lang="en-US" sz="2800" kern="1200" dirty="0">
                <a:solidFill>
                  <a:schemeClr val="bg1"/>
                </a:solidFill>
                <a:effectLst>
                  <a:outerShdw blurRad="38100" dist="38100" dir="2700000" algn="tl">
                    <a:srgbClr val="000000">
                      <a:alpha val="43137"/>
                    </a:srgbClr>
                  </a:outerShdw>
                </a:effectLst>
              </a:rPr>
              <a:t>Plan</a:t>
            </a:r>
            <a:endParaRPr lang="en-US" dirty="0"/>
          </a:p>
        </p:txBody>
      </p:sp>
      <p:sp>
        <p:nvSpPr>
          <p:cNvPr id="31" name="Content Placeholder 30">
            <a:extLst>
              <a:ext uri="{FF2B5EF4-FFF2-40B4-BE49-F238E27FC236}">
                <a16:creationId xmlns:a16="http://schemas.microsoft.com/office/drawing/2014/main" id="{6B3A9D48-9C51-7E5A-3BB2-234998C3BC6B}"/>
              </a:ext>
            </a:extLst>
          </p:cNvPr>
          <p:cNvSpPr>
            <a:spLocks noGrp="1"/>
          </p:cNvSpPr>
          <p:nvPr>
            <p:ph sz="quarter" idx="15" hasCustomPrompt="1"/>
          </p:nvPr>
        </p:nvSpPr>
        <p:spPr>
          <a:xfrm>
            <a:off x="8104148" y="1553393"/>
            <a:ext cx="2848224" cy="1510438"/>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Plan</a:t>
            </a:r>
          </a:p>
        </p:txBody>
      </p:sp>
      <p:sp>
        <p:nvSpPr>
          <p:cNvPr id="33" name="Content Placeholder 32">
            <a:extLst>
              <a:ext uri="{FF2B5EF4-FFF2-40B4-BE49-F238E27FC236}">
                <a16:creationId xmlns:a16="http://schemas.microsoft.com/office/drawing/2014/main" id="{2F0DCA5F-3411-3F1A-4FD6-2DA450F349E2}"/>
              </a:ext>
            </a:extLst>
          </p:cNvPr>
          <p:cNvSpPr>
            <a:spLocks noGrp="1"/>
          </p:cNvSpPr>
          <p:nvPr>
            <p:ph sz="quarter" idx="16" hasCustomPrompt="1"/>
          </p:nvPr>
        </p:nvSpPr>
        <p:spPr>
          <a:xfrm>
            <a:off x="1239628" y="3661064"/>
            <a:ext cx="2916448" cy="1617517"/>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Plan</a:t>
            </a:r>
          </a:p>
        </p:txBody>
      </p:sp>
      <p:sp>
        <p:nvSpPr>
          <p:cNvPr id="35" name="Content Placeholder 34">
            <a:extLst>
              <a:ext uri="{FF2B5EF4-FFF2-40B4-BE49-F238E27FC236}">
                <a16:creationId xmlns:a16="http://schemas.microsoft.com/office/drawing/2014/main" id="{6C978732-FB4B-5F56-1974-2DB4E248DEB8}"/>
              </a:ext>
            </a:extLst>
          </p:cNvPr>
          <p:cNvSpPr>
            <a:spLocks noGrp="1"/>
          </p:cNvSpPr>
          <p:nvPr>
            <p:ph sz="quarter" idx="17" hasCustomPrompt="1"/>
          </p:nvPr>
        </p:nvSpPr>
        <p:spPr>
          <a:xfrm>
            <a:off x="4697413" y="3661064"/>
            <a:ext cx="2797896" cy="1617517"/>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Plan </a:t>
            </a:r>
          </a:p>
        </p:txBody>
      </p:sp>
      <p:sp>
        <p:nvSpPr>
          <p:cNvPr id="37" name="Content Placeholder 36">
            <a:extLst>
              <a:ext uri="{FF2B5EF4-FFF2-40B4-BE49-F238E27FC236}">
                <a16:creationId xmlns:a16="http://schemas.microsoft.com/office/drawing/2014/main" id="{A00EAE32-3BB8-64B2-6657-92132B164884}"/>
              </a:ext>
            </a:extLst>
          </p:cNvPr>
          <p:cNvSpPr>
            <a:spLocks noGrp="1"/>
          </p:cNvSpPr>
          <p:nvPr>
            <p:ph sz="quarter" idx="18" hasCustomPrompt="1"/>
          </p:nvPr>
        </p:nvSpPr>
        <p:spPr>
          <a:xfrm>
            <a:off x="8081168" y="3661064"/>
            <a:ext cx="2871204" cy="1742786"/>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Plan</a:t>
            </a:r>
          </a:p>
        </p:txBody>
      </p:sp>
    </p:spTree>
    <p:extLst>
      <p:ext uri="{BB962C8B-B14F-4D97-AF65-F5344CB8AC3E}">
        <p14:creationId xmlns:p14="http://schemas.microsoft.com/office/powerpoint/2010/main" val="13167696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slide37">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98BBA9-436C-2A06-D5F2-2CC65ED603CE}"/>
              </a:ext>
            </a:extLst>
          </p:cNvPr>
          <p:cNvPicPr>
            <a:picLocks noChangeAspect="1"/>
          </p:cNvPicPr>
          <p:nvPr userDrawn="1"/>
        </p:nvPicPr>
        <p:blipFill>
          <a:blip r:embed="rId2"/>
          <a:stretch>
            <a:fillRect/>
          </a:stretch>
        </p:blipFill>
        <p:spPr>
          <a:xfrm>
            <a:off x="816406" y="2746189"/>
            <a:ext cx="10559187" cy="1365622"/>
          </a:xfrm>
          <a:prstGeom prst="rect">
            <a:avLst/>
          </a:prstGeom>
        </p:spPr>
      </p:pic>
      <p:sp>
        <p:nvSpPr>
          <p:cNvPr id="2" name="Title 1">
            <a:extLst>
              <a:ext uri="{FF2B5EF4-FFF2-40B4-BE49-F238E27FC236}">
                <a16:creationId xmlns:a16="http://schemas.microsoft.com/office/drawing/2014/main" id="{4C2C970C-50CB-D63F-83D2-042D13DD131B}"/>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7C3965CD-A453-41EF-2ABB-EC122B34EFEB}"/>
              </a:ext>
            </a:extLst>
          </p:cNvPr>
          <p:cNvSpPr>
            <a:spLocks noGrp="1"/>
          </p:cNvSpPr>
          <p:nvPr>
            <p:ph type="dt" sz="half" idx="10"/>
          </p:nvPr>
        </p:nvSpPr>
        <p:spPr/>
        <p:txBody>
          <a:bodyPr/>
          <a:lstStyle/>
          <a:p>
            <a:fld id="{2172CE13-8FE4-44E0-966F-5C12E8EF7099}" type="datetime1">
              <a:rPr lang="en-US" smtClean="0"/>
              <a:t>4/12/2023</a:t>
            </a:fld>
            <a:endParaRPr lang="en-US"/>
          </a:p>
        </p:txBody>
      </p:sp>
      <p:sp>
        <p:nvSpPr>
          <p:cNvPr id="5" name="Footer Placeholder 4">
            <a:extLst>
              <a:ext uri="{FF2B5EF4-FFF2-40B4-BE49-F238E27FC236}">
                <a16:creationId xmlns:a16="http://schemas.microsoft.com/office/drawing/2014/main" id="{68831B29-0D00-6948-7225-233CCE706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E3579-C1F7-0757-C716-9D60B7BFE857}"/>
              </a:ext>
            </a:extLst>
          </p:cNvPr>
          <p:cNvSpPr>
            <a:spLocks noGrp="1"/>
          </p:cNvSpPr>
          <p:nvPr>
            <p:ph type="sldNum" sz="quarter" idx="12"/>
          </p:nvPr>
        </p:nvSpPr>
        <p:spPr/>
        <p:txBody>
          <a:bodyPr/>
          <a:lstStyle/>
          <a:p>
            <a:fld id="{56FAB8D9-EC93-452B-B8CD-B076CB1D95D6}" type="slidenum">
              <a:rPr lang="en-US" smtClean="0"/>
              <a:t>‹#›</a:t>
            </a:fld>
            <a:endParaRPr lang="en-US"/>
          </a:p>
        </p:txBody>
      </p:sp>
      <p:sp>
        <p:nvSpPr>
          <p:cNvPr id="26" name="Content Placeholder 25">
            <a:extLst>
              <a:ext uri="{FF2B5EF4-FFF2-40B4-BE49-F238E27FC236}">
                <a16:creationId xmlns:a16="http://schemas.microsoft.com/office/drawing/2014/main" id="{C77DCC09-F5DD-EDB6-E1FF-24C3B26D929A}"/>
              </a:ext>
            </a:extLst>
          </p:cNvPr>
          <p:cNvSpPr>
            <a:spLocks noGrp="1"/>
          </p:cNvSpPr>
          <p:nvPr>
            <p:ph sz="quarter" idx="13" hasCustomPrompt="1"/>
          </p:nvPr>
        </p:nvSpPr>
        <p:spPr>
          <a:xfrm>
            <a:off x="838200" y="2852304"/>
            <a:ext cx="1858963" cy="1179944"/>
          </a:xfrm>
        </p:spPr>
        <p:txBody>
          <a:bodyPr anchor="ctr"/>
          <a:lstStyle>
            <a:lvl1pPr marL="0" indent="0" algn="ctr">
              <a:buNone/>
              <a:defRPr/>
            </a:lvl1pPr>
          </a:lstStyle>
          <a:p>
            <a:pPr lvl="0"/>
            <a:r>
              <a:rPr lang="en-US" sz="2800" kern="1200" dirty="0">
                <a:solidFill>
                  <a:schemeClr val="bg1"/>
                </a:solidFill>
                <a:effectLst>
                  <a:outerShdw blurRad="38100" dist="38100" dir="2700000" algn="tl">
                    <a:srgbClr val="000000">
                      <a:alpha val="43137"/>
                    </a:srgbClr>
                  </a:outerShdw>
                </a:effectLst>
              </a:rPr>
              <a:t>Plan</a:t>
            </a:r>
            <a:endParaRPr lang="en-US" dirty="0"/>
          </a:p>
        </p:txBody>
      </p:sp>
      <p:sp>
        <p:nvSpPr>
          <p:cNvPr id="29" name="Content Placeholder 28">
            <a:extLst>
              <a:ext uri="{FF2B5EF4-FFF2-40B4-BE49-F238E27FC236}">
                <a16:creationId xmlns:a16="http://schemas.microsoft.com/office/drawing/2014/main" id="{4BE01BC1-8379-DA8A-AEC7-2BBF879292BD}"/>
              </a:ext>
            </a:extLst>
          </p:cNvPr>
          <p:cNvSpPr>
            <a:spLocks noGrp="1"/>
          </p:cNvSpPr>
          <p:nvPr>
            <p:ph sz="quarter" idx="14" hasCustomPrompt="1"/>
          </p:nvPr>
        </p:nvSpPr>
        <p:spPr>
          <a:xfrm>
            <a:off x="6267449" y="2852304"/>
            <a:ext cx="1801815" cy="1110095"/>
          </a:xfrm>
        </p:spPr>
        <p:txBody>
          <a:bodyPr anchor="ctr"/>
          <a:lstStyle>
            <a:lvl1pPr marL="0" indent="0" algn="ctr">
              <a:buNone/>
              <a:defRPr>
                <a:solidFill>
                  <a:schemeClr val="bg1"/>
                </a:solidFill>
              </a:defRPr>
            </a:lvl1pPr>
          </a:lstStyle>
          <a:p>
            <a:pPr lvl="0"/>
            <a:r>
              <a:rPr lang="en-US" sz="2800" kern="1200" dirty="0">
                <a:solidFill>
                  <a:schemeClr val="bg1"/>
                </a:solidFill>
                <a:effectLst>
                  <a:outerShdw blurRad="38100" dist="38100" dir="2700000" algn="tl">
                    <a:srgbClr val="000000">
                      <a:alpha val="43137"/>
                    </a:srgbClr>
                  </a:outerShdw>
                </a:effectLst>
              </a:rPr>
              <a:t>Plan</a:t>
            </a:r>
            <a:endParaRPr lang="en-US" dirty="0"/>
          </a:p>
        </p:txBody>
      </p:sp>
      <p:sp>
        <p:nvSpPr>
          <p:cNvPr id="33" name="Content Placeholder 32">
            <a:extLst>
              <a:ext uri="{FF2B5EF4-FFF2-40B4-BE49-F238E27FC236}">
                <a16:creationId xmlns:a16="http://schemas.microsoft.com/office/drawing/2014/main" id="{2F0DCA5F-3411-3F1A-4FD6-2DA450F349E2}"/>
              </a:ext>
            </a:extLst>
          </p:cNvPr>
          <p:cNvSpPr>
            <a:spLocks noGrp="1"/>
          </p:cNvSpPr>
          <p:nvPr>
            <p:ph sz="quarter" idx="16" hasCustomPrompt="1"/>
          </p:nvPr>
        </p:nvSpPr>
        <p:spPr>
          <a:xfrm>
            <a:off x="3581398" y="2852304"/>
            <a:ext cx="1801816" cy="1112114"/>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Plan</a:t>
            </a:r>
          </a:p>
        </p:txBody>
      </p:sp>
      <p:sp>
        <p:nvSpPr>
          <p:cNvPr id="35" name="Content Placeholder 34">
            <a:extLst>
              <a:ext uri="{FF2B5EF4-FFF2-40B4-BE49-F238E27FC236}">
                <a16:creationId xmlns:a16="http://schemas.microsoft.com/office/drawing/2014/main" id="{6C978732-FB4B-5F56-1974-2DB4E248DEB8}"/>
              </a:ext>
            </a:extLst>
          </p:cNvPr>
          <p:cNvSpPr>
            <a:spLocks noGrp="1"/>
          </p:cNvSpPr>
          <p:nvPr>
            <p:ph sz="quarter" idx="17" hasCustomPrompt="1"/>
          </p:nvPr>
        </p:nvSpPr>
        <p:spPr>
          <a:xfrm>
            <a:off x="8953499" y="2852305"/>
            <a:ext cx="2237509" cy="1110095"/>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Plan </a:t>
            </a:r>
          </a:p>
        </p:txBody>
      </p:sp>
    </p:spTree>
    <p:extLst>
      <p:ext uri="{BB962C8B-B14F-4D97-AF65-F5344CB8AC3E}">
        <p14:creationId xmlns:p14="http://schemas.microsoft.com/office/powerpoint/2010/main" val="32125463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slide14">
    <p:spTree>
      <p:nvGrpSpPr>
        <p:cNvPr id="1" name=""/>
        <p:cNvGrpSpPr/>
        <p:nvPr/>
      </p:nvGrpSpPr>
      <p:grpSpPr>
        <a:xfrm>
          <a:off x="0" y="0"/>
          <a:ext cx="0" cy="0"/>
          <a:chOff x="0" y="0"/>
          <a:chExt cx="0" cy="0"/>
        </a:xfrm>
      </p:grpSpPr>
      <p:pic>
        <p:nvPicPr>
          <p:cNvPr id="20" name="Picture 19" descr="&quot;&quot;">
            <a:extLst>
              <a:ext uri="{FF2B5EF4-FFF2-40B4-BE49-F238E27FC236}">
                <a16:creationId xmlns:a16="http://schemas.microsoft.com/office/drawing/2014/main" id="{606A89A8-B1CA-114C-CBBA-20AE6EFBA6E1}"/>
              </a:ext>
            </a:extLst>
          </p:cNvPr>
          <p:cNvPicPr>
            <a:picLocks noChangeAspect="1"/>
          </p:cNvPicPr>
          <p:nvPr userDrawn="1"/>
        </p:nvPicPr>
        <p:blipFill>
          <a:blip r:embed="rId2"/>
          <a:stretch>
            <a:fillRect/>
          </a:stretch>
        </p:blipFill>
        <p:spPr>
          <a:xfrm>
            <a:off x="1716439" y="1044268"/>
            <a:ext cx="8756073" cy="5233592"/>
          </a:xfrm>
          <a:prstGeom prst="rect">
            <a:avLst/>
          </a:prstGeom>
        </p:spPr>
      </p:pic>
      <p:sp>
        <p:nvSpPr>
          <p:cNvPr id="2" name="Title 1">
            <a:extLst>
              <a:ext uri="{FF2B5EF4-FFF2-40B4-BE49-F238E27FC236}">
                <a16:creationId xmlns:a16="http://schemas.microsoft.com/office/drawing/2014/main" id="{4C2C970C-50CB-D63F-83D2-042D13DD131B}"/>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7C3965CD-A453-41EF-2ABB-EC122B34EFEB}"/>
              </a:ext>
            </a:extLst>
          </p:cNvPr>
          <p:cNvSpPr>
            <a:spLocks noGrp="1"/>
          </p:cNvSpPr>
          <p:nvPr>
            <p:ph type="dt" sz="half" idx="10"/>
          </p:nvPr>
        </p:nvSpPr>
        <p:spPr/>
        <p:txBody>
          <a:bodyPr/>
          <a:lstStyle/>
          <a:p>
            <a:fld id="{2172CE13-8FE4-44E0-966F-5C12E8EF7099}" type="datetime1">
              <a:rPr lang="en-US" smtClean="0"/>
              <a:t>4/12/2023</a:t>
            </a:fld>
            <a:endParaRPr lang="en-US"/>
          </a:p>
        </p:txBody>
      </p:sp>
      <p:sp>
        <p:nvSpPr>
          <p:cNvPr id="5" name="Footer Placeholder 4">
            <a:extLst>
              <a:ext uri="{FF2B5EF4-FFF2-40B4-BE49-F238E27FC236}">
                <a16:creationId xmlns:a16="http://schemas.microsoft.com/office/drawing/2014/main" id="{68831B29-0D00-6948-7225-233CCE706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E3579-C1F7-0757-C716-9D60B7BFE857}"/>
              </a:ext>
            </a:extLst>
          </p:cNvPr>
          <p:cNvSpPr>
            <a:spLocks noGrp="1"/>
          </p:cNvSpPr>
          <p:nvPr>
            <p:ph type="sldNum" sz="quarter" idx="12"/>
          </p:nvPr>
        </p:nvSpPr>
        <p:spPr/>
        <p:txBody>
          <a:bodyPr/>
          <a:lstStyle/>
          <a:p>
            <a:fld id="{56FAB8D9-EC93-452B-B8CD-B076CB1D95D6}" type="slidenum">
              <a:rPr lang="en-US" smtClean="0"/>
              <a:t>‹#›</a:t>
            </a:fld>
            <a:endParaRPr lang="en-US"/>
          </a:p>
        </p:txBody>
      </p:sp>
      <p:sp>
        <p:nvSpPr>
          <p:cNvPr id="26" name="Content Placeholder 25">
            <a:extLst>
              <a:ext uri="{FF2B5EF4-FFF2-40B4-BE49-F238E27FC236}">
                <a16:creationId xmlns:a16="http://schemas.microsoft.com/office/drawing/2014/main" id="{C77DCC09-F5DD-EDB6-E1FF-24C3B26D929A}"/>
              </a:ext>
            </a:extLst>
          </p:cNvPr>
          <p:cNvSpPr>
            <a:spLocks noGrp="1"/>
          </p:cNvSpPr>
          <p:nvPr>
            <p:ph sz="quarter" idx="13" hasCustomPrompt="1"/>
          </p:nvPr>
        </p:nvSpPr>
        <p:spPr>
          <a:xfrm>
            <a:off x="1858518" y="3215363"/>
            <a:ext cx="1548404" cy="877985"/>
          </a:xfrm>
        </p:spPr>
        <p:txBody>
          <a:bodyPr anchor="ctr"/>
          <a:lstStyle>
            <a:lvl1pPr marL="0" indent="0" algn="ctr">
              <a:buNone/>
              <a:defRPr/>
            </a:lvl1pPr>
          </a:lstStyle>
          <a:p>
            <a:pPr lvl="0"/>
            <a:r>
              <a:rPr lang="en-US" sz="2800" kern="1200" dirty="0">
                <a:solidFill>
                  <a:schemeClr val="bg1"/>
                </a:solidFill>
                <a:effectLst>
                  <a:outerShdw blurRad="38100" dist="38100" dir="2700000" algn="tl">
                    <a:srgbClr val="000000">
                      <a:alpha val="43137"/>
                    </a:srgbClr>
                  </a:outerShdw>
                </a:effectLst>
              </a:rPr>
              <a:t>Plan</a:t>
            </a:r>
            <a:endParaRPr lang="en-US" dirty="0"/>
          </a:p>
        </p:txBody>
      </p:sp>
      <p:sp>
        <p:nvSpPr>
          <p:cNvPr id="29" name="Content Placeholder 28">
            <a:extLst>
              <a:ext uri="{FF2B5EF4-FFF2-40B4-BE49-F238E27FC236}">
                <a16:creationId xmlns:a16="http://schemas.microsoft.com/office/drawing/2014/main" id="{4BE01BC1-8379-DA8A-AEC7-2BBF879292BD}"/>
              </a:ext>
            </a:extLst>
          </p:cNvPr>
          <p:cNvSpPr>
            <a:spLocks noGrp="1"/>
          </p:cNvSpPr>
          <p:nvPr>
            <p:ph sz="quarter" idx="14" hasCustomPrompt="1"/>
          </p:nvPr>
        </p:nvSpPr>
        <p:spPr>
          <a:xfrm>
            <a:off x="4697413" y="2551015"/>
            <a:ext cx="2797896" cy="877985"/>
          </a:xfrm>
        </p:spPr>
        <p:txBody>
          <a:bodyPr anchor="ctr"/>
          <a:lstStyle>
            <a:lvl1pPr marL="0" indent="0" algn="ctr">
              <a:buNone/>
              <a:defRPr>
                <a:solidFill>
                  <a:schemeClr val="bg1"/>
                </a:solidFill>
              </a:defRPr>
            </a:lvl1pPr>
          </a:lstStyle>
          <a:p>
            <a:pPr lvl="0"/>
            <a:r>
              <a:rPr lang="en-US" sz="2800" kern="1200" dirty="0">
                <a:solidFill>
                  <a:schemeClr val="bg1"/>
                </a:solidFill>
                <a:effectLst>
                  <a:outerShdw blurRad="38100" dist="38100" dir="2700000" algn="tl">
                    <a:srgbClr val="000000">
                      <a:alpha val="43137"/>
                    </a:srgbClr>
                  </a:outerShdw>
                </a:effectLst>
              </a:rPr>
              <a:t>Plan</a:t>
            </a:r>
            <a:endParaRPr lang="en-US" dirty="0"/>
          </a:p>
        </p:txBody>
      </p:sp>
      <p:sp>
        <p:nvSpPr>
          <p:cNvPr id="31" name="Content Placeholder 30">
            <a:extLst>
              <a:ext uri="{FF2B5EF4-FFF2-40B4-BE49-F238E27FC236}">
                <a16:creationId xmlns:a16="http://schemas.microsoft.com/office/drawing/2014/main" id="{6B3A9D48-9C51-7E5A-3BB2-234998C3BC6B}"/>
              </a:ext>
            </a:extLst>
          </p:cNvPr>
          <p:cNvSpPr>
            <a:spLocks noGrp="1"/>
          </p:cNvSpPr>
          <p:nvPr>
            <p:ph sz="quarter" idx="15" hasCustomPrompt="1"/>
          </p:nvPr>
        </p:nvSpPr>
        <p:spPr>
          <a:xfrm>
            <a:off x="4658873" y="5218146"/>
            <a:ext cx="2871204" cy="860826"/>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Plan</a:t>
            </a:r>
          </a:p>
        </p:txBody>
      </p:sp>
      <p:sp>
        <p:nvSpPr>
          <p:cNvPr id="33" name="Content Placeholder 32">
            <a:extLst>
              <a:ext uri="{FF2B5EF4-FFF2-40B4-BE49-F238E27FC236}">
                <a16:creationId xmlns:a16="http://schemas.microsoft.com/office/drawing/2014/main" id="{2F0DCA5F-3411-3F1A-4FD6-2DA450F349E2}"/>
              </a:ext>
            </a:extLst>
          </p:cNvPr>
          <p:cNvSpPr>
            <a:spLocks noGrp="1"/>
          </p:cNvSpPr>
          <p:nvPr>
            <p:ph sz="quarter" idx="16" hasCustomPrompt="1"/>
          </p:nvPr>
        </p:nvSpPr>
        <p:spPr>
          <a:xfrm>
            <a:off x="4702688" y="1089360"/>
            <a:ext cx="2792621" cy="877985"/>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Plan</a:t>
            </a:r>
          </a:p>
        </p:txBody>
      </p:sp>
      <p:sp>
        <p:nvSpPr>
          <p:cNvPr id="35" name="Content Placeholder 34">
            <a:extLst>
              <a:ext uri="{FF2B5EF4-FFF2-40B4-BE49-F238E27FC236}">
                <a16:creationId xmlns:a16="http://schemas.microsoft.com/office/drawing/2014/main" id="{6C978732-FB4B-5F56-1974-2DB4E248DEB8}"/>
              </a:ext>
            </a:extLst>
          </p:cNvPr>
          <p:cNvSpPr>
            <a:spLocks noGrp="1"/>
          </p:cNvSpPr>
          <p:nvPr>
            <p:ph sz="quarter" idx="17" hasCustomPrompt="1"/>
          </p:nvPr>
        </p:nvSpPr>
        <p:spPr>
          <a:xfrm>
            <a:off x="4732181" y="3908450"/>
            <a:ext cx="2797896" cy="877985"/>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Plan </a:t>
            </a:r>
          </a:p>
        </p:txBody>
      </p:sp>
      <p:sp>
        <p:nvSpPr>
          <p:cNvPr id="37" name="Content Placeholder 36">
            <a:extLst>
              <a:ext uri="{FF2B5EF4-FFF2-40B4-BE49-F238E27FC236}">
                <a16:creationId xmlns:a16="http://schemas.microsoft.com/office/drawing/2014/main" id="{A00EAE32-3BB8-64B2-6657-92132B164884}"/>
              </a:ext>
            </a:extLst>
          </p:cNvPr>
          <p:cNvSpPr>
            <a:spLocks noGrp="1"/>
          </p:cNvSpPr>
          <p:nvPr>
            <p:ph sz="quarter" idx="18" hasCustomPrompt="1"/>
          </p:nvPr>
        </p:nvSpPr>
        <p:spPr>
          <a:xfrm>
            <a:off x="8785080" y="3124130"/>
            <a:ext cx="1625060" cy="975926"/>
          </a:xfrm>
        </p:spPr>
        <p:txBody>
          <a:bodyPr anchor="ct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Plan</a:t>
            </a:r>
          </a:p>
        </p:txBody>
      </p:sp>
    </p:spTree>
    <p:extLst>
      <p:ext uri="{BB962C8B-B14F-4D97-AF65-F5344CB8AC3E}">
        <p14:creationId xmlns:p14="http://schemas.microsoft.com/office/powerpoint/2010/main" val="35334388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71CABE-BBCA-8262-0804-7CBF1E56FB27}"/>
              </a:ext>
            </a:extLst>
          </p:cNvPr>
          <p:cNvSpPr>
            <a:spLocks noGrp="1"/>
          </p:cNvSpPr>
          <p:nvPr>
            <p:ph type="title"/>
          </p:nvPr>
        </p:nvSpPr>
        <p:spPr>
          <a:xfrm>
            <a:off x="0" y="0"/>
            <a:ext cx="12188952" cy="813816"/>
          </a:xfrm>
          <a:prstGeom prst="rect">
            <a:avLst/>
          </a:prstGeom>
          <a:solidFill>
            <a:srgbClr val="C10230"/>
          </a:solid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344C37E-7625-C582-7FA1-37A41B0BCA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721194E-D052-3273-CE22-1A808BEF1A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venir Next LT Pro" panose="020B0504020202020204" pitchFamily="34" charset="0"/>
              </a:defRPr>
            </a:lvl1pPr>
          </a:lstStyle>
          <a:p>
            <a:fld id="{038E68AC-0B73-4D19-94E6-E10DD204704C}" type="datetime1">
              <a:rPr lang="en-US" smtClean="0"/>
              <a:pPr/>
              <a:t>4/12/2023</a:t>
            </a:fld>
            <a:endParaRPr lang="en-US"/>
          </a:p>
        </p:txBody>
      </p:sp>
      <p:sp>
        <p:nvSpPr>
          <p:cNvPr id="5" name="Footer Placeholder 4">
            <a:extLst>
              <a:ext uri="{FF2B5EF4-FFF2-40B4-BE49-F238E27FC236}">
                <a16:creationId xmlns:a16="http://schemas.microsoft.com/office/drawing/2014/main" id="{65EC518A-A249-5842-5EAF-86A2AE8FA6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venir Next LT Pro" panose="020B0504020202020204" pitchFamily="34" charset="0"/>
              </a:defRPr>
            </a:lvl1pPr>
          </a:lstStyle>
          <a:p>
            <a:endParaRPr lang="en-US"/>
          </a:p>
        </p:txBody>
      </p:sp>
      <p:sp>
        <p:nvSpPr>
          <p:cNvPr id="6" name="Slide Number Placeholder 5">
            <a:extLst>
              <a:ext uri="{FF2B5EF4-FFF2-40B4-BE49-F238E27FC236}">
                <a16:creationId xmlns:a16="http://schemas.microsoft.com/office/drawing/2014/main" id="{95E5582E-E15C-2D9E-1ADC-48E3CC440B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venir Next LT Pro" panose="020B0504020202020204" pitchFamily="34" charset="0"/>
              </a:defRPr>
            </a:lvl1pPr>
          </a:lstStyle>
          <a:p>
            <a:fld id="{56FAB8D9-EC93-452B-B8CD-B076CB1D95D6}" type="slidenum">
              <a:rPr lang="en-US" smtClean="0"/>
              <a:pPr/>
              <a:t>‹#›</a:t>
            </a:fld>
            <a:endParaRPr lang="en-US"/>
          </a:p>
        </p:txBody>
      </p:sp>
    </p:spTree>
    <p:extLst>
      <p:ext uri="{BB962C8B-B14F-4D97-AF65-F5344CB8AC3E}">
        <p14:creationId xmlns:p14="http://schemas.microsoft.com/office/powerpoint/2010/main" val="3332272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3" r:id="rId5"/>
    <p:sldLayoutId id="2147483667" r:id="rId6"/>
    <p:sldLayoutId id="2147483665" r:id="rId7"/>
    <p:sldLayoutId id="2147483666" r:id="rId8"/>
    <p:sldLayoutId id="2147483664" r:id="rId9"/>
    <p:sldLayoutId id="2147483662"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p:hf hdr="0" ftr="0" dt="0"/>
  <p:txStyles>
    <p:titleStyle>
      <a:lvl1pPr algn="ctr" defTabSz="914400" rtl="0" eaLnBrk="1" latinLnBrk="0" hangingPunct="1">
        <a:lnSpc>
          <a:spcPct val="100000"/>
        </a:lnSpc>
        <a:spcBef>
          <a:spcPct val="0"/>
        </a:spcBef>
        <a:buNone/>
        <a:defRPr sz="3400" b="1" kern="1200">
          <a:solidFill>
            <a:schemeClr val="bg1"/>
          </a:solidFill>
          <a:latin typeface="Avenir Next LT Pro" panose="020B050402020202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ahrq.gov/sites/default/files/wysiwyg/takeheart/training/implementing-automatic-referral-implementation-guide.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36.sv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hyperlink" Target="https://www.ahrq.gov/sites/default/files/wysiwyg/takeheart/training/implementing-automatic-referral-implementation-guide.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hyperlink" Target="https://www.ahrq.gov/takeheart/training/implementing-automatic-referral/index.html#Epic" TargetMode="External"/><Relationship Id="rId3" Type="http://schemas.openxmlformats.org/officeDocument/2006/relationships/hyperlink" Target="https://www.ahrq.gov/sites/default/files/wysiwyg/takeheart/training/implementing-automatic-referral-implementation-guide.pdf" TargetMode="External"/><Relationship Id="rId7" Type="http://schemas.openxmlformats.org/officeDocument/2006/relationships/hyperlink" Target="https://www.ahrq.gov/takeheart/training/implementing-automatic-referral/index.html#cern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ahrq.gov/takeheart/training/module-7/index.html" TargetMode="External"/><Relationship Id="rId5" Type="http://schemas.openxmlformats.org/officeDocument/2006/relationships/hyperlink" Target="https://www.ahrq.gov/takeheart/training/module-5/index.html" TargetMode="External"/><Relationship Id="rId4" Type="http://schemas.openxmlformats.org/officeDocument/2006/relationships/hyperlink" Target="https://www.ahrq.gov/sites/default/files/wysiwyg/takeheart/training/implementing-automatic-referral-resource-guide.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hyperlink" Target="../&#8226;%09https:/www.ahrq.gov/sites/default/files/wysiwyg/takeheart/training/implementing-automatic-referral-slides.ppt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ahrq.gov/sites/default/files/wysiwyg/takeheart/training/implementing-automatic-referral-slides.pptx"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ahrq.gov/sites/default/files/wysiwyg/takeheart/training/implementing-automatic-referral-implementation-guide.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www.ahrq.gov/takeheart/training/module-5/index.html"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41.svg"/></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ahrq.gov/sites/default/files/wysiwyg/takeheart/training/implementing-automatic-referral-implementation-guide.pdf"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ahrq.gov/sites/default/files/wysiwyg/takeheart/training/implementing-automatic-referral-implementation-guide.pdf"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8226;%09https:/www.ahrq.gov/sites/default/files/wysiwyg/takeheart/training/implementing-automatic-referral-implementation-guide.pdf"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s://www.ahrq.gov/takeheart/training/module-7/index.html" TargetMode="External"/></Relationships>
</file>

<file path=ppt/slides/_rels/slide6.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14.xml"/><Relationship Id="rId7" Type="http://schemas.openxmlformats.org/officeDocument/2006/relationships/slide" Target="slide5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29.xml"/><Relationship Id="rId4" Type="http://schemas.openxmlformats.org/officeDocument/2006/relationships/slide" Target="slide23.xml"/><Relationship Id="rId9" Type="http://schemas.openxmlformats.org/officeDocument/2006/relationships/slide" Target="slide5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94B3D62C-5FB5-3EE1-4D36-D2EF3E4DE6F9}"/>
              </a:ext>
            </a:extLst>
          </p:cNvPr>
          <p:cNvSpPr txBox="1">
            <a:spLocks noGrp="1"/>
          </p:cNvSpPr>
          <p:nvPr>
            <p:ph type="title" idx="4294967295"/>
          </p:nvPr>
        </p:nvSpPr>
        <p:spPr>
          <a:xfrm>
            <a:off x="5197752" y="2122901"/>
            <a:ext cx="6108108" cy="3886200"/>
          </a:xfrm>
          <a:prstGeom prst="rect">
            <a:avLst/>
          </a:prstGeom>
          <a:solidFill>
            <a:srgbClr val="C10230"/>
          </a:solidFill>
          <a:ln>
            <a:noFill/>
            <a:prstDash/>
          </a:ln>
          <a:effectLst/>
        </p:spPr>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bg1"/>
                </a:solidFill>
                <a:latin typeface="Calibri" panose="020F0502020204030204" pitchFamily="34" charset="0"/>
                <a:ea typeface="+mj-ea"/>
                <a:cs typeface="Calibri" panose="020F0502020204030204" pitchFamily="34" charset="0"/>
              </a:defRPr>
            </a:lvl1pPr>
          </a:lstStyle>
          <a:p>
            <a:pPr marR="0" lvl="0" indent="0"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Avenir Next LT Pro" panose="020B0504020202020204" pitchFamily="34" charset="0"/>
              </a:rPr>
              <a:t>Building, Implementing </a:t>
            </a:r>
            <a:r>
              <a:rPr lang="en-US" sz="4000" b="1" dirty="0">
                <a:latin typeface="Avenir Next LT Pro" panose="020B0504020202020204" pitchFamily="34" charset="0"/>
              </a:rPr>
              <a:t>&amp;</a:t>
            </a:r>
            <a:r>
              <a:rPr kumimoji="0" lang="en-US" sz="4000" b="1" i="0" u="none" strike="noStrike" kern="1200" cap="none" spc="0" normalizeH="0" baseline="0" noProof="0" dirty="0">
                <a:ln>
                  <a:noFill/>
                </a:ln>
                <a:solidFill>
                  <a:schemeClr val="bg1"/>
                </a:solidFill>
                <a:effectLst/>
                <a:uLnTx/>
                <a:uFillTx/>
                <a:latin typeface="Avenir Next LT Pro" panose="020B0504020202020204" pitchFamily="34" charset="0"/>
              </a:rPr>
              <a:t> Troubleshooting an Automatic Referral for Cardiac Rehabilitation</a:t>
            </a:r>
          </a:p>
        </p:txBody>
      </p:sp>
      <p:pic>
        <p:nvPicPr>
          <p:cNvPr id="5" name="Picture 4" descr="TAKE heart logo. AHRQ's Initiative to increase Use of Cardiac Rehabilitation">
            <a:extLst>
              <a:ext uri="{FF2B5EF4-FFF2-40B4-BE49-F238E27FC236}">
                <a16:creationId xmlns:a16="http://schemas.microsoft.com/office/drawing/2014/main" id="{E74C6DEE-6431-154B-85D9-69A1E0E6C1FE}"/>
              </a:ext>
            </a:extLst>
          </p:cNvPr>
          <p:cNvPicPr>
            <a:picLocks noChangeAspect="1"/>
          </p:cNvPicPr>
          <p:nvPr/>
        </p:nvPicPr>
        <p:blipFill>
          <a:blip r:embed="rId3"/>
          <a:stretch>
            <a:fillRect/>
          </a:stretch>
        </p:blipFill>
        <p:spPr>
          <a:xfrm>
            <a:off x="781176" y="435033"/>
            <a:ext cx="3587833" cy="1195944"/>
          </a:xfrm>
          <a:prstGeom prst="rect">
            <a:avLst/>
          </a:prstGeom>
        </p:spPr>
      </p:pic>
      <p:pic>
        <p:nvPicPr>
          <p:cNvPr id="16" name="Picture 15" descr="AHRQ Agency for Healthcare Research and Quality logo.">
            <a:extLst>
              <a:ext uri="{FF2B5EF4-FFF2-40B4-BE49-F238E27FC236}">
                <a16:creationId xmlns:a16="http://schemas.microsoft.com/office/drawing/2014/main" id="{1D97EC15-23E2-234F-9FA6-A14A9F8D67E2}"/>
              </a:ext>
            </a:extLst>
          </p:cNvPr>
          <p:cNvPicPr>
            <a:picLocks noChangeAspect="1"/>
          </p:cNvPicPr>
          <p:nvPr/>
        </p:nvPicPr>
        <p:blipFill>
          <a:blip r:embed="rId4"/>
          <a:stretch>
            <a:fillRect/>
          </a:stretch>
        </p:blipFill>
        <p:spPr>
          <a:xfrm>
            <a:off x="7679481" y="435033"/>
            <a:ext cx="3731343" cy="1195944"/>
          </a:xfrm>
          <a:prstGeom prst="rect">
            <a:avLst/>
          </a:prstGeom>
        </p:spPr>
      </p:pic>
      <p:sp>
        <p:nvSpPr>
          <p:cNvPr id="6" name="Rectangle 5">
            <a:extLst>
              <a:ext uri="{FF2B5EF4-FFF2-40B4-BE49-F238E27FC236}">
                <a16:creationId xmlns:a16="http://schemas.microsoft.com/office/drawing/2014/main" id="{FA560870-CFA7-4749-BBF1-6C4330BA4618}"/>
              </a:ext>
              <a:ext uri="{C183D7F6-B498-43B3-948B-1728B52AA6E4}">
                <adec:decorative xmlns:adec="http://schemas.microsoft.com/office/drawing/2017/decorative" val="1"/>
              </a:ext>
            </a:extLst>
          </p:cNvPr>
          <p:cNvSpPr/>
          <p:nvPr/>
        </p:nvSpPr>
        <p:spPr>
          <a:xfrm>
            <a:off x="781176" y="2122901"/>
            <a:ext cx="563174" cy="3886200"/>
          </a:xfrm>
          <a:prstGeom prst="rect">
            <a:avLst/>
          </a:prstGeom>
          <a:solidFill>
            <a:srgbClr val="691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3857472-549B-444F-9D87-4A93CD6EBCE8}"/>
              </a:ext>
              <a:ext uri="{C183D7F6-B498-43B3-948B-1728B52AA6E4}">
                <adec:decorative xmlns:adec="http://schemas.microsoft.com/office/drawing/2017/decorative" val="1"/>
              </a:ext>
            </a:extLst>
          </p:cNvPr>
          <p:cNvPicPr>
            <a:picLocks noChangeAspect="1"/>
          </p:cNvPicPr>
          <p:nvPr/>
        </p:nvPicPr>
        <p:blipFill rotWithShape="1">
          <a:blip r:embed="rId5"/>
          <a:srcRect l="10749" b="8616"/>
          <a:stretch/>
        </p:blipFill>
        <p:spPr>
          <a:xfrm>
            <a:off x="1344350" y="2122901"/>
            <a:ext cx="3853401" cy="3886984"/>
          </a:xfrm>
          <a:prstGeom prst="rect">
            <a:avLst/>
          </a:prstGeom>
        </p:spPr>
      </p:pic>
      <p:sp>
        <p:nvSpPr>
          <p:cNvPr id="4" name="Slide Number Placeholder 3">
            <a:extLst>
              <a:ext uri="{FF2B5EF4-FFF2-40B4-BE49-F238E27FC236}">
                <a16:creationId xmlns:a16="http://schemas.microsoft.com/office/drawing/2014/main" id="{BEDA7B0C-5902-15A5-AC5C-FDB23287C18F}"/>
              </a:ext>
            </a:extLst>
          </p:cNvPr>
          <p:cNvSpPr>
            <a:spLocks noGrp="1"/>
          </p:cNvSpPr>
          <p:nvPr>
            <p:ph type="sldNum" sz="quarter" idx="12"/>
          </p:nvPr>
        </p:nvSpPr>
        <p:spPr/>
        <p:txBody>
          <a:bodyPr/>
          <a:lstStyle/>
          <a:p>
            <a:fld id="{56FAB8D9-EC93-452B-B8CD-B076CB1D95D6}" type="slidenum">
              <a:rPr lang="en-US" smtClean="0"/>
              <a:t>1</a:t>
            </a:fld>
            <a:endParaRPr lang="en-US"/>
          </a:p>
        </p:txBody>
      </p:sp>
    </p:spTree>
    <p:extLst>
      <p:ext uri="{BB962C8B-B14F-4D97-AF65-F5344CB8AC3E}">
        <p14:creationId xmlns:p14="http://schemas.microsoft.com/office/powerpoint/2010/main" val="1997257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5E65343-A405-9E7D-2685-DF1CFAB08A05}"/>
              </a:ext>
            </a:extLst>
          </p:cNvPr>
          <p:cNvSpPr>
            <a:spLocks noGrp="1"/>
          </p:cNvSpPr>
          <p:nvPr>
            <p:ph type="title"/>
          </p:nvPr>
        </p:nvSpPr>
        <p:spPr>
          <a:xfrm>
            <a:off x="0" y="5555"/>
            <a:ext cx="12192000" cy="823913"/>
          </a:xfrm>
        </p:spPr>
        <p:txBody>
          <a:bodyPr/>
          <a:lstStyle/>
          <a:p>
            <a:r>
              <a:rPr lang="en-US" dirty="0"/>
              <a:t>Define a Clear and Compelling Aim</a:t>
            </a:r>
          </a:p>
        </p:txBody>
      </p:sp>
      <p:sp>
        <p:nvSpPr>
          <p:cNvPr id="2" name="Text Placeholder 1">
            <a:extLst>
              <a:ext uri="{FF2B5EF4-FFF2-40B4-BE49-F238E27FC236}">
                <a16:creationId xmlns:a16="http://schemas.microsoft.com/office/drawing/2014/main" id="{A391E220-AD65-5AC7-9F36-075D96BFDB0D}"/>
              </a:ext>
            </a:extLst>
          </p:cNvPr>
          <p:cNvSpPr>
            <a:spLocks noGrp="1"/>
          </p:cNvSpPr>
          <p:nvPr>
            <p:ph type="body" idx="1"/>
          </p:nvPr>
        </p:nvSpPr>
        <p:spPr>
          <a:xfrm>
            <a:off x="1287122" y="978467"/>
            <a:ext cx="9770155" cy="608861"/>
          </a:xfrm>
        </p:spPr>
        <p:txBody>
          <a:bodyPr>
            <a:noAutofit/>
          </a:bodyPr>
          <a:lstStyle/>
          <a:p>
            <a:pPr algn="ctr"/>
            <a:r>
              <a:rPr lang="en-US" sz="2800" dirty="0"/>
              <a:t>Include a S.M.A.R.T.* goal in your aim.</a:t>
            </a:r>
            <a:endParaRPr lang="en-US" sz="2800" u="sng" dirty="0"/>
          </a:p>
        </p:txBody>
      </p:sp>
      <p:sp>
        <p:nvSpPr>
          <p:cNvPr id="4" name="Text Placeholder 3" descr="&quot;&quot;">
            <a:extLst>
              <a:ext uri="{FF2B5EF4-FFF2-40B4-BE49-F238E27FC236}">
                <a16:creationId xmlns:a16="http://schemas.microsoft.com/office/drawing/2014/main" id="{A48BF090-F018-F984-F487-5466873EBD8C}"/>
              </a:ext>
            </a:extLst>
          </p:cNvPr>
          <p:cNvSpPr>
            <a:spLocks noGrp="1"/>
          </p:cNvSpPr>
          <p:nvPr>
            <p:ph type="body" sz="quarter" idx="3"/>
          </p:nvPr>
        </p:nvSpPr>
        <p:spPr>
          <a:xfrm>
            <a:off x="1175657" y="1758777"/>
            <a:ext cx="10234160" cy="3807223"/>
          </a:xfrm>
          <a:solidFill>
            <a:srgbClr val="691F74"/>
          </a:solidFill>
        </p:spPr>
        <p:txBody>
          <a:bodyPr anchor="ctr"/>
          <a:lstStyle/>
          <a:p>
            <a:pPr algn="ctr"/>
            <a:r>
              <a:rPr lang="en-US" sz="2800" dirty="0">
                <a:solidFill>
                  <a:schemeClr val="bg1"/>
                </a:solidFill>
              </a:rPr>
              <a:t>Example</a:t>
            </a:r>
          </a:p>
          <a:p>
            <a:pPr marL="465138">
              <a:tabLst>
                <a:tab pos="10344150" algn="l"/>
              </a:tabLst>
            </a:pPr>
            <a:r>
              <a:rPr lang="en-US" sz="3200" b="0" dirty="0">
                <a:solidFill>
                  <a:schemeClr val="bg1"/>
                </a:solidFill>
              </a:rPr>
              <a:t>We aim to increase the number of qualifying patients with MI, PCI, and CABG who participate in at least 1 CR session by 30% by December 31, 2022. A key process goal is to implement automatic referral with care coordination by March 31, 2022.</a:t>
            </a:r>
          </a:p>
        </p:txBody>
      </p:sp>
      <p:sp>
        <p:nvSpPr>
          <p:cNvPr id="5" name="Content Placeholder 4">
            <a:extLst>
              <a:ext uri="{FF2B5EF4-FFF2-40B4-BE49-F238E27FC236}">
                <a16:creationId xmlns:a16="http://schemas.microsoft.com/office/drawing/2014/main" id="{C3C21C37-FCDB-933A-6ADD-4E48EABD609A}"/>
              </a:ext>
            </a:extLst>
          </p:cNvPr>
          <p:cNvSpPr>
            <a:spLocks noGrp="1"/>
          </p:cNvSpPr>
          <p:nvPr>
            <p:ph sz="quarter" idx="4"/>
          </p:nvPr>
        </p:nvSpPr>
        <p:spPr>
          <a:xfrm>
            <a:off x="838200" y="5886449"/>
            <a:ext cx="10571617" cy="514577"/>
          </a:xfrm>
        </p:spPr>
        <p:txBody>
          <a:bodyPr>
            <a:normAutofit/>
          </a:bodyPr>
          <a:lstStyle/>
          <a:p>
            <a:pPr marL="0" indent="0">
              <a:buNone/>
            </a:pPr>
            <a:r>
              <a:rPr lang="en-US" sz="1800" dirty="0"/>
              <a:t>* S.M.A.R.T. = Specific, Measurable, Applicable, Realistic, &amp; Timely</a:t>
            </a:r>
          </a:p>
        </p:txBody>
      </p:sp>
      <p:sp>
        <p:nvSpPr>
          <p:cNvPr id="10" name="Slide Number Placeholder 9">
            <a:extLst>
              <a:ext uri="{FF2B5EF4-FFF2-40B4-BE49-F238E27FC236}">
                <a16:creationId xmlns:a16="http://schemas.microsoft.com/office/drawing/2014/main" id="{8E45340D-90E6-AC1C-AF39-DCEC839A10E1}"/>
              </a:ext>
            </a:extLst>
          </p:cNvPr>
          <p:cNvSpPr>
            <a:spLocks noGrp="1"/>
          </p:cNvSpPr>
          <p:nvPr>
            <p:ph type="sldNum" sz="quarter" idx="12"/>
          </p:nvPr>
        </p:nvSpPr>
        <p:spPr/>
        <p:txBody>
          <a:bodyPr/>
          <a:lstStyle/>
          <a:p>
            <a:fld id="{56FAB8D9-EC93-452B-B8CD-B076CB1D95D6}" type="slidenum">
              <a:rPr lang="en-US" smtClean="0"/>
              <a:t>10</a:t>
            </a:fld>
            <a:endParaRPr lang="en-US"/>
          </a:p>
        </p:txBody>
      </p:sp>
    </p:spTree>
    <p:extLst>
      <p:ext uri="{BB962C8B-B14F-4D97-AF65-F5344CB8AC3E}">
        <p14:creationId xmlns:p14="http://schemas.microsoft.com/office/powerpoint/2010/main" val="4056178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ACF9DCD-64E5-BA2C-1502-0880A495268B}"/>
              </a:ext>
            </a:extLst>
          </p:cNvPr>
          <p:cNvSpPr>
            <a:spLocks noGrp="1"/>
          </p:cNvSpPr>
          <p:nvPr>
            <p:ph type="title"/>
          </p:nvPr>
        </p:nvSpPr>
        <p:spPr>
          <a:solidFill>
            <a:srgbClr val="C10230"/>
          </a:solidFill>
        </p:spPr>
        <p:txBody>
          <a:bodyPr vert="horz" lIns="91440" tIns="45720" rIns="91440" bIns="45720" rtlCol="0" anchor="ctr">
            <a:normAutofit/>
          </a:bodyPr>
          <a:lstStyle/>
          <a:p>
            <a:r>
              <a:rPr lang="en-US" dirty="0"/>
              <a:t>Keys To Success</a:t>
            </a:r>
          </a:p>
        </p:txBody>
      </p:sp>
      <p:sp>
        <p:nvSpPr>
          <p:cNvPr id="2" name="Content Placeholder 1">
            <a:extLst>
              <a:ext uri="{FF2B5EF4-FFF2-40B4-BE49-F238E27FC236}">
                <a16:creationId xmlns:a16="http://schemas.microsoft.com/office/drawing/2014/main" id="{FDC58DCD-0FFD-BF81-4D12-6859242F3D31}"/>
              </a:ext>
            </a:extLst>
          </p:cNvPr>
          <p:cNvSpPr>
            <a:spLocks noGrp="1"/>
          </p:cNvSpPr>
          <p:nvPr>
            <p:ph idx="1"/>
          </p:nvPr>
        </p:nvSpPr>
        <p:spPr>
          <a:xfrm>
            <a:off x="838200" y="1825625"/>
            <a:ext cx="6811297" cy="4351338"/>
          </a:xfrm>
        </p:spPr>
        <p:txBody>
          <a:bodyPr>
            <a:normAutofit lnSpcReduction="10000"/>
          </a:bodyPr>
          <a:lstStyle/>
          <a:p>
            <a:r>
              <a:rPr lang="en-US" dirty="0"/>
              <a:t>Strong executive sponsorship and support with a shared understanding of project importance</a:t>
            </a:r>
          </a:p>
          <a:p>
            <a:r>
              <a:rPr lang="en-US" dirty="0"/>
              <a:t>Clear project ownership</a:t>
            </a:r>
          </a:p>
          <a:p>
            <a:r>
              <a:rPr lang="en-US" dirty="0"/>
              <a:t>Clear governance and decision making</a:t>
            </a:r>
          </a:p>
          <a:p>
            <a:r>
              <a:rPr lang="en-US" dirty="0"/>
              <a:t>Strong project management</a:t>
            </a:r>
          </a:p>
          <a:p>
            <a:r>
              <a:rPr lang="en-US" dirty="0"/>
              <a:t>Collaboration with key stakeholders, including end users (front-line staff, patients)</a:t>
            </a:r>
          </a:p>
        </p:txBody>
      </p:sp>
      <p:pic>
        <p:nvPicPr>
          <p:cNvPr id="4" name="Picture 3" descr="puzzle">
            <a:extLst>
              <a:ext uri="{FF2B5EF4-FFF2-40B4-BE49-F238E27FC236}">
                <a16:creationId xmlns:a16="http://schemas.microsoft.com/office/drawing/2014/main" id="{33E59444-812C-839D-8C71-32719FE18B02}"/>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a:off x="8483604" y="825653"/>
            <a:ext cx="3708396" cy="6030776"/>
          </a:xfrm>
          <a:prstGeom prst="rect">
            <a:avLst/>
          </a:prstGeom>
        </p:spPr>
      </p:pic>
      <p:sp>
        <p:nvSpPr>
          <p:cNvPr id="9" name="Slide Number Placeholder 8">
            <a:extLst>
              <a:ext uri="{FF2B5EF4-FFF2-40B4-BE49-F238E27FC236}">
                <a16:creationId xmlns:a16="http://schemas.microsoft.com/office/drawing/2014/main" id="{4F7BE608-C7EF-7783-B63F-F1B628E97EC3}"/>
              </a:ext>
            </a:extLst>
          </p:cNvPr>
          <p:cNvSpPr>
            <a:spLocks noGrp="1"/>
          </p:cNvSpPr>
          <p:nvPr>
            <p:ph type="sldNum" sz="quarter" idx="12"/>
          </p:nvPr>
        </p:nvSpPr>
        <p:spPr/>
        <p:txBody>
          <a:bodyPr/>
          <a:lstStyle/>
          <a:p>
            <a:fld id="{56FAB8D9-EC93-452B-B8CD-B076CB1D95D6}" type="slidenum">
              <a:rPr lang="en-US" smtClean="0"/>
              <a:t>11</a:t>
            </a:fld>
            <a:endParaRPr lang="en-US"/>
          </a:p>
        </p:txBody>
      </p:sp>
    </p:spTree>
    <p:extLst>
      <p:ext uri="{BB962C8B-B14F-4D97-AF65-F5344CB8AC3E}">
        <p14:creationId xmlns:p14="http://schemas.microsoft.com/office/powerpoint/2010/main" val="1070618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C53AF54-175F-20C2-CBB8-2174E89AEA04}"/>
              </a:ext>
            </a:extLst>
          </p:cNvPr>
          <p:cNvSpPr>
            <a:spLocks noGrp="1"/>
          </p:cNvSpPr>
          <p:nvPr>
            <p:ph type="title"/>
          </p:nvPr>
        </p:nvSpPr>
        <p:spPr>
          <a:solidFill>
            <a:srgbClr val="C10230"/>
          </a:solidFill>
        </p:spPr>
        <p:txBody>
          <a:bodyPr vert="horz" lIns="91440" tIns="45720" rIns="91440" bIns="45720" rtlCol="0" anchor="ctr">
            <a:normAutofit/>
          </a:bodyPr>
          <a:lstStyle/>
          <a:p>
            <a:r>
              <a:rPr lang="en-US" dirty="0"/>
              <a:t>Keys To Success: Action Plan</a:t>
            </a:r>
          </a:p>
        </p:txBody>
      </p:sp>
      <p:sp>
        <p:nvSpPr>
          <p:cNvPr id="2" name="Content Placeholder 1">
            <a:extLst>
              <a:ext uri="{FF2B5EF4-FFF2-40B4-BE49-F238E27FC236}">
                <a16:creationId xmlns:a16="http://schemas.microsoft.com/office/drawing/2014/main" id="{A0656840-0649-1EE7-A4C8-CC3C91D05E79}"/>
              </a:ext>
            </a:extLst>
          </p:cNvPr>
          <p:cNvSpPr>
            <a:spLocks noGrp="1"/>
          </p:cNvSpPr>
          <p:nvPr>
            <p:ph idx="1"/>
          </p:nvPr>
        </p:nvSpPr>
        <p:spPr>
          <a:xfrm>
            <a:off x="838200" y="1825625"/>
            <a:ext cx="7086600" cy="4351338"/>
          </a:xfrm>
        </p:spPr>
        <p:txBody>
          <a:bodyPr>
            <a:normAutofit/>
          </a:bodyPr>
          <a:lstStyle/>
          <a:p>
            <a:r>
              <a:rPr lang="en-US" sz="3200" dirty="0"/>
              <a:t>Clear, achievable goals</a:t>
            </a:r>
          </a:p>
          <a:p>
            <a:r>
              <a:rPr lang="en-US" sz="3200" dirty="0"/>
              <a:t>Adequate resources and budget</a:t>
            </a:r>
          </a:p>
          <a:p>
            <a:r>
              <a:rPr lang="en-US" sz="3200" dirty="0"/>
              <a:t>Well-defined tasks with clear responsibilities </a:t>
            </a:r>
          </a:p>
          <a:p>
            <a:r>
              <a:rPr lang="en-US" sz="3200" dirty="0"/>
              <a:t>Realistic timelines for completing tasks</a:t>
            </a:r>
          </a:p>
          <a:p>
            <a:r>
              <a:rPr lang="en-US" sz="3200" dirty="0"/>
              <a:t>Proper mix of skills among teams</a:t>
            </a:r>
          </a:p>
        </p:txBody>
      </p:sp>
      <p:pic>
        <p:nvPicPr>
          <p:cNvPr id="3" name="Picture 2" descr="puzzle">
            <a:extLs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a:off x="8483604" y="825653"/>
            <a:ext cx="3708396" cy="6030776"/>
          </a:xfrm>
          <a:prstGeom prst="rect">
            <a:avLst/>
          </a:prstGeom>
        </p:spPr>
      </p:pic>
      <p:sp>
        <p:nvSpPr>
          <p:cNvPr id="10" name="Slide Number Placeholder 9">
            <a:extLst>
              <a:ext uri="{FF2B5EF4-FFF2-40B4-BE49-F238E27FC236}">
                <a16:creationId xmlns:a16="http://schemas.microsoft.com/office/drawing/2014/main" id="{ECBC6BA5-0549-FCE3-281A-0087AC983A13}"/>
              </a:ext>
            </a:extLst>
          </p:cNvPr>
          <p:cNvSpPr>
            <a:spLocks noGrp="1"/>
          </p:cNvSpPr>
          <p:nvPr>
            <p:ph type="sldNum" sz="quarter" idx="12"/>
          </p:nvPr>
        </p:nvSpPr>
        <p:spPr/>
        <p:txBody>
          <a:bodyPr/>
          <a:lstStyle/>
          <a:p>
            <a:fld id="{56FAB8D9-EC93-452B-B8CD-B076CB1D95D6}" type="slidenum">
              <a:rPr lang="en-US" smtClean="0"/>
              <a:t>12</a:t>
            </a:fld>
            <a:endParaRPr lang="en-US"/>
          </a:p>
        </p:txBody>
      </p:sp>
    </p:spTree>
    <p:extLst>
      <p:ext uri="{BB962C8B-B14F-4D97-AF65-F5344CB8AC3E}">
        <p14:creationId xmlns:p14="http://schemas.microsoft.com/office/powerpoint/2010/main" val="2377872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2DEDD8E-B670-A378-F385-659DD540E4B8}"/>
              </a:ext>
            </a:extLst>
          </p:cNvPr>
          <p:cNvSpPr>
            <a:spLocks noGrp="1"/>
          </p:cNvSpPr>
          <p:nvPr>
            <p:ph type="title"/>
          </p:nvPr>
        </p:nvSpPr>
        <p:spPr>
          <a:solidFill>
            <a:srgbClr val="C10230"/>
          </a:solidFill>
        </p:spPr>
        <p:txBody>
          <a:bodyPr vert="horz" lIns="91440" tIns="45720" rIns="91440" bIns="45720" rtlCol="0" anchor="ctr">
            <a:normAutofit/>
          </a:bodyPr>
          <a:lstStyle/>
          <a:p>
            <a:r>
              <a:rPr lang="en-US" dirty="0"/>
              <a:t>Common Causes of Failure</a:t>
            </a:r>
          </a:p>
        </p:txBody>
      </p:sp>
      <p:pic>
        <p:nvPicPr>
          <p:cNvPr id="6" name="Picture 5" descr="computer">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8370" r="17820"/>
          <a:stretch/>
        </p:blipFill>
        <p:spPr>
          <a:xfrm>
            <a:off x="1263683" y="1983612"/>
            <a:ext cx="4330634" cy="4035363"/>
          </a:xfrm>
          <a:prstGeom prst="rect">
            <a:avLst/>
          </a:prstGeom>
        </p:spPr>
      </p:pic>
      <p:sp>
        <p:nvSpPr>
          <p:cNvPr id="3" name="Content Placeholder 2">
            <a:extLst>
              <a:ext uri="{FF2B5EF4-FFF2-40B4-BE49-F238E27FC236}">
                <a16:creationId xmlns:a16="http://schemas.microsoft.com/office/drawing/2014/main" id="{DA41D4DD-941F-6A6C-F4B9-74182F7E75EE}"/>
              </a:ext>
            </a:extLst>
          </p:cNvPr>
          <p:cNvSpPr>
            <a:spLocks noGrp="1"/>
          </p:cNvSpPr>
          <p:nvPr>
            <p:ph sz="half" idx="2"/>
          </p:nvPr>
        </p:nvSpPr>
        <p:spPr/>
        <p:txBody>
          <a:bodyPr anchor="ctr">
            <a:normAutofit/>
          </a:bodyPr>
          <a:lstStyle/>
          <a:p>
            <a:pPr marL="514350" indent="-514350">
              <a:buFont typeface="+mj-lt"/>
              <a:buAutoNum type="arabicPeriod"/>
            </a:pPr>
            <a:r>
              <a:rPr lang="en-US" sz="3200" dirty="0"/>
              <a:t>Unclear project requirements</a:t>
            </a:r>
          </a:p>
          <a:p>
            <a:pPr marL="514350" indent="-514350">
              <a:buFont typeface="+mj-lt"/>
              <a:buAutoNum type="arabicPeriod"/>
            </a:pPr>
            <a:r>
              <a:rPr lang="en-US" sz="3200" dirty="0"/>
              <a:t>Poor management</a:t>
            </a:r>
          </a:p>
          <a:p>
            <a:pPr marL="514350" indent="-514350">
              <a:buFont typeface="+mj-lt"/>
              <a:buAutoNum type="arabicPeriod"/>
            </a:pPr>
            <a:r>
              <a:rPr lang="en-US" sz="3200" dirty="0"/>
              <a:t>Lack of communication</a:t>
            </a:r>
          </a:p>
          <a:p>
            <a:pPr marL="514350" indent="-514350">
              <a:buFont typeface="+mj-lt"/>
              <a:buAutoNum type="arabicPeriod"/>
            </a:pPr>
            <a:r>
              <a:rPr lang="en-US" sz="3200" dirty="0"/>
              <a:t>No end-user involvement</a:t>
            </a:r>
          </a:p>
          <a:p>
            <a:pPr marL="514350" indent="-514350">
              <a:buFont typeface="+mj-lt"/>
              <a:buAutoNum type="arabicPeriod"/>
            </a:pPr>
            <a:r>
              <a:rPr lang="en-US" sz="3200" dirty="0"/>
              <a:t>Lack of quality testing</a:t>
            </a:r>
          </a:p>
        </p:txBody>
      </p:sp>
      <p:sp>
        <p:nvSpPr>
          <p:cNvPr id="29" name="Slide Number Placeholder 28">
            <a:extLst>
              <a:ext uri="{FF2B5EF4-FFF2-40B4-BE49-F238E27FC236}">
                <a16:creationId xmlns:a16="http://schemas.microsoft.com/office/drawing/2014/main" id="{0C7C5393-9CBF-EF74-2601-36831591358B}"/>
              </a:ext>
            </a:extLst>
          </p:cNvPr>
          <p:cNvSpPr>
            <a:spLocks noGrp="1"/>
          </p:cNvSpPr>
          <p:nvPr>
            <p:ph type="sldNum" sz="quarter" idx="12"/>
          </p:nvPr>
        </p:nvSpPr>
        <p:spPr/>
        <p:txBody>
          <a:bodyPr/>
          <a:lstStyle/>
          <a:p>
            <a:fld id="{56FAB8D9-EC93-452B-B8CD-B076CB1D95D6}" type="slidenum">
              <a:rPr lang="en-US" smtClean="0"/>
              <a:t>13</a:t>
            </a:fld>
            <a:endParaRPr lang="en-US"/>
          </a:p>
        </p:txBody>
      </p:sp>
    </p:spTree>
    <p:extLst>
      <p:ext uri="{BB962C8B-B14F-4D97-AF65-F5344CB8AC3E}">
        <p14:creationId xmlns:p14="http://schemas.microsoft.com/office/powerpoint/2010/main" val="3822506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1415-5DAE-F5D7-53EB-FD324008C94C}"/>
              </a:ext>
            </a:extLst>
          </p:cNvPr>
          <p:cNvSpPr>
            <a:spLocks noGrp="1"/>
          </p:cNvSpPr>
          <p:nvPr>
            <p:ph type="title"/>
          </p:nvPr>
        </p:nvSpPr>
        <p:spPr>
          <a:solidFill>
            <a:srgbClr val="C10230"/>
          </a:solidFill>
        </p:spPr>
        <p:txBody>
          <a:bodyPr vert="horz" lIns="91440" tIns="45720" rIns="91440" bIns="45720" rtlCol="0" anchor="ctr" anchorCtr="0">
            <a:normAutofit/>
          </a:bodyPr>
          <a:lstStyle/>
          <a:p>
            <a:pPr>
              <a:spcAft>
                <a:spcPts val="2400"/>
              </a:spcAft>
            </a:pPr>
            <a:r>
              <a:rPr lang="en-US" dirty="0">
                <a:cs typeface="Calibri"/>
              </a:rPr>
              <a:t>Chapter 1: </a:t>
            </a:r>
            <a:br>
              <a:rPr lang="en-US" dirty="0">
                <a:cs typeface="Calibri"/>
              </a:rPr>
            </a:br>
            <a:r>
              <a:rPr lang="en-US" dirty="0">
                <a:cs typeface="Calibri"/>
              </a:rPr>
              <a:t>Understanding </a:t>
            </a:r>
            <a:br>
              <a:rPr lang="en-US" dirty="0">
                <a:cs typeface="Calibri"/>
              </a:rPr>
            </a:br>
            <a:r>
              <a:rPr lang="en-US" dirty="0">
                <a:cs typeface="Calibri"/>
              </a:rPr>
              <a:t>Automatic Referral</a:t>
            </a:r>
          </a:p>
        </p:txBody>
      </p:sp>
      <p:sp>
        <p:nvSpPr>
          <p:cNvPr id="9" name="Slide Number Placeholder 8">
            <a:extLst>
              <a:ext uri="{FF2B5EF4-FFF2-40B4-BE49-F238E27FC236}">
                <a16:creationId xmlns:a16="http://schemas.microsoft.com/office/drawing/2014/main" id="{2C643BCA-BD17-35F5-8EEA-E6C8D855ADA8}"/>
              </a:ext>
            </a:extLst>
          </p:cNvPr>
          <p:cNvSpPr>
            <a:spLocks noGrp="1"/>
          </p:cNvSpPr>
          <p:nvPr>
            <p:ph type="sldNum" sz="quarter" idx="12"/>
          </p:nvPr>
        </p:nvSpPr>
        <p:spPr/>
        <p:txBody>
          <a:bodyPr/>
          <a:lstStyle/>
          <a:p>
            <a:fld id="{56FAB8D9-EC93-452B-B8CD-B076CB1D95D6}" type="slidenum">
              <a:rPr lang="en-US" smtClean="0"/>
              <a:t>14</a:t>
            </a:fld>
            <a:endParaRPr lang="en-US"/>
          </a:p>
        </p:txBody>
      </p:sp>
    </p:spTree>
    <p:extLst>
      <p:ext uri="{BB962C8B-B14F-4D97-AF65-F5344CB8AC3E}">
        <p14:creationId xmlns:p14="http://schemas.microsoft.com/office/powerpoint/2010/main" val="2936919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9E01EE-3EA0-9525-FBE0-F938E80D5586}"/>
              </a:ext>
            </a:extLst>
          </p:cNvPr>
          <p:cNvSpPr>
            <a:spLocks noGrp="1"/>
          </p:cNvSpPr>
          <p:nvPr>
            <p:ph type="title"/>
          </p:nvPr>
        </p:nvSpPr>
        <p:spPr>
          <a:solidFill>
            <a:srgbClr val="C10230"/>
          </a:solidFill>
        </p:spPr>
        <p:txBody>
          <a:bodyPr vert="horz" lIns="91440" tIns="45720" rIns="91440" bIns="45720" rtlCol="0" anchor="ctr">
            <a:normAutofit/>
          </a:bodyPr>
          <a:lstStyle/>
          <a:p>
            <a:r>
              <a:rPr lang="en-US" dirty="0"/>
              <a:t>What is Automatic Referral?</a:t>
            </a:r>
          </a:p>
        </p:txBody>
      </p:sp>
      <p:sp>
        <p:nvSpPr>
          <p:cNvPr id="3" name="Content Placeholder 2">
            <a:extLst>
              <a:ext uri="{FF2B5EF4-FFF2-40B4-BE49-F238E27FC236}">
                <a16:creationId xmlns:a16="http://schemas.microsoft.com/office/drawing/2014/main" id="{8239FB00-316F-4503-2853-79C204410965}"/>
              </a:ext>
            </a:extLst>
          </p:cNvPr>
          <p:cNvSpPr>
            <a:spLocks noGrp="1"/>
          </p:cNvSpPr>
          <p:nvPr>
            <p:ph idx="1"/>
          </p:nvPr>
        </p:nvSpPr>
        <p:spPr>
          <a:xfrm>
            <a:off x="838200" y="1825625"/>
            <a:ext cx="7106265" cy="4351338"/>
          </a:xfrm>
        </p:spPr>
        <p:txBody>
          <a:bodyPr>
            <a:normAutofit lnSpcReduction="10000"/>
          </a:bodyPr>
          <a:lstStyle/>
          <a:p>
            <a:r>
              <a:rPr lang="en-US" sz="3200" dirty="0"/>
              <a:t>Automatic electronic medical record-based CR referral</a:t>
            </a:r>
          </a:p>
          <a:p>
            <a:r>
              <a:rPr lang="en-US" sz="3200" dirty="0"/>
              <a:t>Referral built into an order set</a:t>
            </a:r>
          </a:p>
          <a:p>
            <a:r>
              <a:rPr lang="en-US" sz="3200" dirty="0"/>
              <a:t>Default, “opt-out” model</a:t>
            </a:r>
          </a:p>
          <a:p>
            <a:r>
              <a:rPr lang="en-US" sz="3200" dirty="0"/>
              <a:t>All patients with a qualifying diagnosis and/or procedure are referred</a:t>
            </a:r>
          </a:p>
          <a:p>
            <a:r>
              <a:rPr lang="en-US" sz="3200" dirty="0"/>
              <a:t>All relevant providers are notified </a:t>
            </a:r>
          </a:p>
        </p:txBody>
      </p:sp>
      <p:pic>
        <p:nvPicPr>
          <p:cNvPr id="7" name="Picture 6" descr="stethoscope">
            <a:extLst>
              <a:ext uri="{FF2B5EF4-FFF2-40B4-BE49-F238E27FC236}">
                <a16:creationId xmlns:a16="http://schemas.microsoft.com/office/drawing/2014/main" id="{374CAA60-6FE4-4CED-84A0-CEF12E497A3C}"/>
              </a:ext>
              <a:ext uri="{C183D7F6-B498-43B3-948B-1728B52AA6E4}">
                <adec:decorative xmlns:adec="http://schemas.microsoft.com/office/drawing/2017/decorative" val="1"/>
              </a:ext>
            </a:extLst>
          </p:cNvPr>
          <p:cNvPicPr>
            <a:picLocks noChangeAspect="1"/>
          </p:cNvPicPr>
          <p:nvPr/>
        </p:nvPicPr>
        <p:blipFill rotWithShape="1">
          <a:blip r:embed="rId3"/>
          <a:srcRect l="36650"/>
          <a:stretch/>
        </p:blipFill>
        <p:spPr>
          <a:xfrm rot="5400000">
            <a:off x="7137907" y="1803907"/>
            <a:ext cx="6044184" cy="4064001"/>
          </a:xfrm>
          <a:prstGeom prst="rect">
            <a:avLst/>
          </a:prstGeom>
        </p:spPr>
      </p:pic>
      <p:sp>
        <p:nvSpPr>
          <p:cNvPr id="9" name="Slide Number Placeholder 8">
            <a:extLst>
              <a:ext uri="{FF2B5EF4-FFF2-40B4-BE49-F238E27FC236}">
                <a16:creationId xmlns:a16="http://schemas.microsoft.com/office/drawing/2014/main" id="{615FE085-A641-14C1-3933-14BE25CD1231}"/>
              </a:ext>
            </a:extLst>
          </p:cNvPr>
          <p:cNvSpPr>
            <a:spLocks noGrp="1"/>
          </p:cNvSpPr>
          <p:nvPr>
            <p:ph type="sldNum" sz="quarter" idx="12"/>
          </p:nvPr>
        </p:nvSpPr>
        <p:spPr/>
        <p:txBody>
          <a:bodyPr/>
          <a:lstStyle/>
          <a:p>
            <a:fld id="{56FAB8D9-EC93-452B-B8CD-B076CB1D95D6}" type="slidenum">
              <a:rPr lang="en-US" smtClean="0"/>
              <a:t>15</a:t>
            </a:fld>
            <a:endParaRPr lang="en-US"/>
          </a:p>
        </p:txBody>
      </p:sp>
    </p:spTree>
    <p:extLst>
      <p:ext uri="{BB962C8B-B14F-4D97-AF65-F5344CB8AC3E}">
        <p14:creationId xmlns:p14="http://schemas.microsoft.com/office/powerpoint/2010/main" val="514003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583D7A-BF67-8674-73B3-412611D26257}"/>
              </a:ext>
            </a:extLst>
          </p:cNvPr>
          <p:cNvSpPr>
            <a:spLocks noGrp="1"/>
          </p:cNvSpPr>
          <p:nvPr>
            <p:ph type="title"/>
          </p:nvPr>
        </p:nvSpPr>
        <p:spPr>
          <a:solidFill>
            <a:srgbClr val="C10230"/>
          </a:solidFill>
        </p:spPr>
        <p:txBody>
          <a:bodyPr vert="horz" lIns="91440" tIns="45720" rIns="91440" bIns="45720" rtlCol="0" anchor="ctr">
            <a:normAutofit/>
          </a:bodyPr>
          <a:lstStyle/>
          <a:p>
            <a:r>
              <a:rPr lang="en-US" dirty="0"/>
              <a:t>Referral Patterns</a:t>
            </a:r>
          </a:p>
        </p:txBody>
      </p:sp>
      <p:sp>
        <p:nvSpPr>
          <p:cNvPr id="6" name="Content Placeholder 5">
            <a:extLst>
              <a:ext uri="{FF2B5EF4-FFF2-40B4-BE49-F238E27FC236}">
                <a16:creationId xmlns:a16="http://schemas.microsoft.com/office/drawing/2014/main" id="{FED68575-F4A8-9682-91AA-A587207EF47F}"/>
              </a:ext>
            </a:extLst>
          </p:cNvPr>
          <p:cNvSpPr>
            <a:spLocks noGrp="1"/>
          </p:cNvSpPr>
          <p:nvPr>
            <p:ph sz="quarter" idx="13"/>
          </p:nvPr>
        </p:nvSpPr>
        <p:spPr/>
        <p:txBody>
          <a:bodyPr>
            <a:normAutofit/>
          </a:bodyPr>
          <a:lstStyle/>
          <a:p>
            <a:r>
              <a:rPr lang="en-US" sz="1800" dirty="0">
                <a:solidFill>
                  <a:schemeClr val="bg1"/>
                </a:solidFill>
                <a:effectLst>
                  <a:outerShdw blurRad="38100" dist="38100" dir="2700000" algn="tl">
                    <a:srgbClr val="000000">
                      <a:alpha val="43137"/>
                    </a:srgbClr>
                  </a:outerShdw>
                </a:effectLst>
                <a:latin typeface="Avenir Next LT Pro" panose="020B0504020202020204" pitchFamily="34" charset="0"/>
              </a:rPr>
              <a:t>Internal CR Program</a:t>
            </a:r>
          </a:p>
        </p:txBody>
      </p:sp>
      <p:sp>
        <p:nvSpPr>
          <p:cNvPr id="9" name="Content Placeholder 8">
            <a:extLst>
              <a:ext uri="{FF2B5EF4-FFF2-40B4-BE49-F238E27FC236}">
                <a16:creationId xmlns:a16="http://schemas.microsoft.com/office/drawing/2014/main" id="{29D59131-2F42-E43D-06FB-F1F223B0B4C5}"/>
              </a:ext>
            </a:extLst>
          </p:cNvPr>
          <p:cNvSpPr>
            <a:spLocks noGrp="1"/>
          </p:cNvSpPr>
          <p:nvPr>
            <p:ph sz="quarter" idx="16"/>
          </p:nvPr>
        </p:nvSpPr>
        <p:spPr>
          <a:xfrm>
            <a:off x="4702688" y="1136604"/>
            <a:ext cx="2792621" cy="877985"/>
          </a:xfr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venir Next LT Pro" panose="020B0504020202020204" pitchFamily="34" charset="0"/>
                <a:ea typeface="+mn-ea"/>
                <a:cs typeface="+mn-cs"/>
              </a:rPr>
              <a:t>Eligible patients in </a:t>
            </a:r>
            <a:br>
              <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venir Next LT Pro" panose="020B0504020202020204" pitchFamily="34" charset="0"/>
                <a:ea typeface="+mn-ea"/>
                <a:cs typeface="+mn-cs"/>
              </a:rPr>
            </a:br>
            <a:r>
              <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venir Next LT Pro" panose="020B0504020202020204" pitchFamily="34" charset="0"/>
                <a:ea typeface="+mn-ea"/>
                <a:cs typeface="+mn-cs"/>
              </a:rPr>
              <a:t>your hospital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venir Next LT Pro" panose="020B0504020202020204" pitchFamily="34" charset="0"/>
              <a:ea typeface="+mn-ea"/>
              <a:cs typeface="+mn-cs"/>
            </a:endParaRPr>
          </a:p>
        </p:txBody>
      </p:sp>
      <p:sp>
        <p:nvSpPr>
          <p:cNvPr id="7" name="Content Placeholder 6">
            <a:extLst>
              <a:ext uri="{FF2B5EF4-FFF2-40B4-BE49-F238E27FC236}">
                <a16:creationId xmlns:a16="http://schemas.microsoft.com/office/drawing/2014/main" id="{7F2E5BD3-8D7E-71F3-2F36-5341EA89E238}"/>
              </a:ext>
            </a:extLst>
          </p:cNvPr>
          <p:cNvSpPr>
            <a:spLocks noGrp="1"/>
          </p:cNvSpPr>
          <p:nvPr>
            <p:ph sz="quarter" idx="14"/>
          </p:nvPr>
        </p:nvSpPr>
        <p:spPr>
          <a:xfrm>
            <a:off x="4530436" y="2551015"/>
            <a:ext cx="2964873" cy="877985"/>
          </a:xfrm>
        </p:spPr>
        <p:txBody>
          <a:bodyPr>
            <a:noAutofit/>
          </a:bodyPr>
          <a:lstStyle/>
          <a:p>
            <a:r>
              <a:rPr lang="en-US" sz="1800" dirty="0">
                <a:effectLst>
                  <a:outerShdw blurRad="38100" dist="38100" dir="2700000" algn="tl">
                    <a:srgbClr val="000000">
                      <a:alpha val="43137"/>
                    </a:srgbClr>
                  </a:outerShdw>
                </a:effectLst>
                <a:latin typeface="Avenir Next LT Pro" panose="020B0504020202020204" pitchFamily="34" charset="0"/>
              </a:rPr>
              <a:t>Eligible patients in </a:t>
            </a:r>
            <a:br>
              <a:rPr lang="en-US" sz="1800" dirty="0">
                <a:effectLst>
                  <a:outerShdw blurRad="38100" dist="38100" dir="2700000" algn="tl">
                    <a:srgbClr val="000000">
                      <a:alpha val="43137"/>
                    </a:srgbClr>
                  </a:outerShdw>
                </a:effectLst>
                <a:latin typeface="Avenir Next LT Pro" panose="020B0504020202020204" pitchFamily="34" charset="0"/>
              </a:rPr>
            </a:br>
            <a:r>
              <a:rPr lang="en-US" sz="1800" dirty="0">
                <a:effectLst>
                  <a:outerShdw blurRad="38100" dist="38100" dir="2700000" algn="tl">
                    <a:srgbClr val="000000">
                      <a:alpha val="43137"/>
                    </a:srgbClr>
                  </a:outerShdw>
                </a:effectLst>
                <a:latin typeface="Avenir Next LT Pro" panose="020B0504020202020204" pitchFamily="34" charset="0"/>
              </a:rPr>
              <a:t>other hospitals / practices using your EMR</a:t>
            </a:r>
          </a:p>
        </p:txBody>
      </p:sp>
      <p:sp>
        <p:nvSpPr>
          <p:cNvPr id="10" name="Content Placeholder 9">
            <a:extLst>
              <a:ext uri="{FF2B5EF4-FFF2-40B4-BE49-F238E27FC236}">
                <a16:creationId xmlns:a16="http://schemas.microsoft.com/office/drawing/2014/main" id="{864355BC-9083-EDF9-0E27-DFEB3E7AC9CD}"/>
              </a:ext>
            </a:extLst>
          </p:cNvPr>
          <p:cNvSpPr>
            <a:spLocks noGrp="1"/>
          </p:cNvSpPr>
          <p:nvPr>
            <p:ph sz="quarter" idx="17"/>
          </p:nvPr>
        </p:nvSpPr>
        <p:spPr>
          <a:xfrm>
            <a:off x="4530436" y="3908450"/>
            <a:ext cx="2999641" cy="877985"/>
          </a:xfrm>
        </p:spPr>
        <p:txBody>
          <a:bodyPr>
            <a:noAutofit/>
          </a:bodyPr>
          <a:lstStyle/>
          <a:p>
            <a:r>
              <a:rPr lang="en-US" sz="1800" dirty="0">
                <a:effectLst>
                  <a:outerShdw blurRad="38100" dist="38100" dir="2700000" algn="tl">
                    <a:srgbClr val="000000">
                      <a:alpha val="43137"/>
                    </a:srgbClr>
                  </a:outerShdw>
                </a:effectLst>
                <a:latin typeface="Avenir Next LT Pro" panose="020B0504020202020204" pitchFamily="34" charset="0"/>
              </a:rPr>
              <a:t>Eligible patients in other hospitals / practices with an EMR that can interface</a:t>
            </a:r>
          </a:p>
        </p:txBody>
      </p:sp>
      <p:sp>
        <p:nvSpPr>
          <p:cNvPr id="8" name="Content Placeholder 7">
            <a:extLst>
              <a:ext uri="{FF2B5EF4-FFF2-40B4-BE49-F238E27FC236}">
                <a16:creationId xmlns:a16="http://schemas.microsoft.com/office/drawing/2014/main" id="{53499DE9-8CEB-060B-EDBC-8A43C6E4E334}"/>
              </a:ext>
            </a:extLst>
          </p:cNvPr>
          <p:cNvSpPr>
            <a:spLocks noGrp="1"/>
          </p:cNvSpPr>
          <p:nvPr>
            <p:ph sz="quarter" idx="15"/>
          </p:nvPr>
        </p:nvSpPr>
        <p:spPr>
          <a:xfrm>
            <a:off x="4695527" y="5201761"/>
            <a:ext cx="2871204" cy="983671"/>
          </a:xfrm>
        </p:spPr>
        <p:txBody>
          <a:bodyPr>
            <a:noAutofit/>
          </a:bodyPr>
          <a:lstStyle/>
          <a:p>
            <a:r>
              <a:rPr lang="en-US" sz="1700" dirty="0">
                <a:effectLst>
                  <a:outerShdw blurRad="38100" dist="38100" dir="2700000" algn="tl">
                    <a:srgbClr val="000000">
                      <a:alpha val="43137"/>
                    </a:srgbClr>
                  </a:outerShdw>
                </a:effectLst>
                <a:latin typeface="Avenir Next LT Pro" panose="020B0504020202020204" pitchFamily="34" charset="0"/>
              </a:rPr>
              <a:t>Eligible patients in other hospitals / practices with an EMR that can’t interface</a:t>
            </a:r>
          </a:p>
        </p:txBody>
      </p:sp>
      <p:sp>
        <p:nvSpPr>
          <p:cNvPr id="11" name="Content Placeholder 10">
            <a:extLst>
              <a:ext uri="{FF2B5EF4-FFF2-40B4-BE49-F238E27FC236}">
                <a16:creationId xmlns:a16="http://schemas.microsoft.com/office/drawing/2014/main" id="{4B76D8DB-9FA0-DC64-4F18-752EF9C29DC1}"/>
              </a:ext>
            </a:extLst>
          </p:cNvPr>
          <p:cNvSpPr>
            <a:spLocks noGrp="1"/>
          </p:cNvSpPr>
          <p:nvPr>
            <p:ph sz="quarter" idx="18"/>
          </p:nvPr>
        </p:nvSpPr>
        <p:spPr/>
        <p:txBody>
          <a:bodyPr>
            <a:normAutofit/>
          </a:bodyPr>
          <a:lstStyle/>
          <a:p>
            <a:r>
              <a:rPr lang="en-US" sz="1800" dirty="0">
                <a:effectLst>
                  <a:outerShdw blurRad="38100" dist="38100" dir="2700000" algn="tl">
                    <a:srgbClr val="000000">
                      <a:alpha val="43137"/>
                    </a:srgbClr>
                  </a:outerShdw>
                </a:effectLst>
                <a:latin typeface="Avenir Next LT Pro" panose="020B0504020202020204" pitchFamily="34" charset="0"/>
              </a:rPr>
              <a:t>External CR Program</a:t>
            </a:r>
          </a:p>
        </p:txBody>
      </p:sp>
      <p:sp>
        <p:nvSpPr>
          <p:cNvPr id="14" name="Slide Number Placeholder 13">
            <a:extLst>
              <a:ext uri="{FF2B5EF4-FFF2-40B4-BE49-F238E27FC236}">
                <a16:creationId xmlns:a16="http://schemas.microsoft.com/office/drawing/2014/main" id="{32A17229-AFD7-5EDE-6630-E4147AEA28A5}"/>
              </a:ext>
            </a:extLst>
          </p:cNvPr>
          <p:cNvSpPr>
            <a:spLocks noGrp="1"/>
          </p:cNvSpPr>
          <p:nvPr>
            <p:ph type="sldNum" sz="quarter" idx="12"/>
          </p:nvPr>
        </p:nvSpPr>
        <p:spPr/>
        <p:txBody>
          <a:bodyPr/>
          <a:lstStyle/>
          <a:p>
            <a:fld id="{56FAB8D9-EC93-452B-B8CD-B076CB1D95D6}" type="slidenum">
              <a:rPr lang="en-US" smtClean="0"/>
              <a:t>16</a:t>
            </a:fld>
            <a:endParaRPr lang="en-US"/>
          </a:p>
        </p:txBody>
      </p:sp>
    </p:spTree>
    <p:extLst>
      <p:ext uri="{BB962C8B-B14F-4D97-AF65-F5344CB8AC3E}">
        <p14:creationId xmlns:p14="http://schemas.microsoft.com/office/powerpoint/2010/main" val="3110457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91DE9-80EE-943D-FAE9-421A93D2DE93}"/>
              </a:ext>
            </a:extLst>
          </p:cNvPr>
          <p:cNvSpPr>
            <a:spLocks noGrp="1"/>
          </p:cNvSpPr>
          <p:nvPr>
            <p:ph type="title"/>
          </p:nvPr>
        </p:nvSpPr>
        <p:spPr/>
        <p:txBody>
          <a:bodyPr>
            <a:normAutofit/>
          </a:bodyPr>
          <a:lstStyle/>
          <a:p>
            <a:r>
              <a:rPr lang="en-US" dirty="0"/>
              <a:t>Ease of Implementation</a:t>
            </a:r>
          </a:p>
        </p:txBody>
      </p:sp>
      <p:graphicFrame>
        <p:nvGraphicFramePr>
          <p:cNvPr id="19" name="Table 18">
            <a:extLst>
              <a:ext uri="{FF2B5EF4-FFF2-40B4-BE49-F238E27FC236}">
                <a16:creationId xmlns:a16="http://schemas.microsoft.com/office/drawing/2014/main" id="{20C90F57-B0D4-3354-AD56-4DFD0A250023}"/>
              </a:ext>
            </a:extLst>
          </p:cNvPr>
          <p:cNvGraphicFramePr>
            <a:graphicFrameLocks noGrp="1"/>
          </p:cNvGraphicFramePr>
          <p:nvPr>
            <p:extLst>
              <p:ext uri="{D42A27DB-BD31-4B8C-83A1-F6EECF244321}">
                <p14:modId xmlns:p14="http://schemas.microsoft.com/office/powerpoint/2010/main" val="1910084533"/>
              </p:ext>
            </p:extLst>
          </p:nvPr>
        </p:nvGraphicFramePr>
        <p:xfrm>
          <a:off x="914400" y="1738223"/>
          <a:ext cx="10439400" cy="4069815"/>
        </p:xfrm>
        <a:graphic>
          <a:graphicData uri="http://schemas.openxmlformats.org/drawingml/2006/table">
            <a:tbl>
              <a:tblPr firstRow="1" bandRow="1">
                <a:tableStyleId>{5C22544A-7EE6-4342-B048-85BDC9FD1C3A}</a:tableStyleId>
              </a:tblPr>
              <a:tblGrid>
                <a:gridCol w="2074606">
                  <a:extLst>
                    <a:ext uri="{9D8B030D-6E8A-4147-A177-3AD203B41FA5}">
                      <a16:colId xmlns:a16="http://schemas.microsoft.com/office/drawing/2014/main" val="1546421086"/>
                    </a:ext>
                  </a:extLst>
                </a:gridCol>
                <a:gridCol w="3726426">
                  <a:extLst>
                    <a:ext uri="{9D8B030D-6E8A-4147-A177-3AD203B41FA5}">
                      <a16:colId xmlns:a16="http://schemas.microsoft.com/office/drawing/2014/main" val="1152353462"/>
                    </a:ext>
                  </a:extLst>
                </a:gridCol>
                <a:gridCol w="4638368">
                  <a:extLst>
                    <a:ext uri="{9D8B030D-6E8A-4147-A177-3AD203B41FA5}">
                      <a16:colId xmlns:a16="http://schemas.microsoft.com/office/drawing/2014/main" val="295384170"/>
                    </a:ext>
                  </a:extLst>
                </a:gridCol>
              </a:tblGrid>
              <a:tr h="968361">
                <a:tc>
                  <a:txBody>
                    <a:bodyPr/>
                    <a:lstStyle/>
                    <a:p>
                      <a:pPr algn="ctr"/>
                      <a:r>
                        <a:rPr lang="en-US" b="1" dirty="0">
                          <a:solidFill>
                            <a:schemeClr val="bg1"/>
                          </a:solidFill>
                          <a:effectLst>
                            <a:outerShdw blurRad="38100" dist="38100" dir="2700000" algn="tl">
                              <a:srgbClr val="000000">
                                <a:alpha val="43137"/>
                              </a:srgbClr>
                            </a:outerShdw>
                          </a:effectLst>
                          <a:latin typeface="Avenir Next LT Pro" panose="020B0504020202020204" pitchFamily="34" charset="0"/>
                        </a:rPr>
                        <a:t>Easiest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691F74"/>
                    </a:solidFill>
                  </a:tcPr>
                </a:tc>
                <a:tc>
                  <a:txBody>
                    <a:bodyPr/>
                    <a:lstStyle/>
                    <a:p>
                      <a:pPr algn="ctr"/>
                      <a:r>
                        <a:rPr lang="en-US" b="1" dirty="0">
                          <a:solidFill>
                            <a:schemeClr val="bg1"/>
                          </a:solidFill>
                          <a:effectLst>
                            <a:outerShdw blurRad="38100" dist="38100" dir="2700000" algn="tl">
                              <a:srgbClr val="000000">
                                <a:alpha val="43137"/>
                              </a:srgbClr>
                            </a:outerShdw>
                          </a:effectLst>
                          <a:latin typeface="Avenir Next LT Pro" panose="020B0504020202020204" pitchFamily="34" charset="0"/>
                        </a:rPr>
                        <a:t>Eligible patients + </a:t>
                      </a:r>
                      <a:br>
                        <a:rPr lang="en-US" b="1" dirty="0">
                          <a:solidFill>
                            <a:schemeClr val="bg1"/>
                          </a:solidFill>
                          <a:effectLst>
                            <a:outerShdw blurRad="38100" dist="38100" dir="2700000" algn="tl">
                              <a:srgbClr val="000000">
                                <a:alpha val="43137"/>
                              </a:srgbClr>
                            </a:outerShdw>
                          </a:effectLst>
                          <a:latin typeface="Avenir Next LT Pro" panose="020B0504020202020204" pitchFamily="34" charset="0"/>
                        </a:rPr>
                      </a:br>
                      <a:r>
                        <a:rPr lang="en-US" b="1" dirty="0">
                          <a:solidFill>
                            <a:schemeClr val="bg1"/>
                          </a:solidFill>
                          <a:effectLst>
                            <a:outerShdw blurRad="38100" dist="38100" dir="2700000" algn="tl">
                              <a:srgbClr val="000000">
                                <a:alpha val="43137"/>
                              </a:srgbClr>
                            </a:outerShdw>
                          </a:effectLst>
                          <a:latin typeface="Avenir Next LT Pro" panose="020B0504020202020204" pitchFamily="34" charset="0"/>
                        </a:rPr>
                        <a:t>Your Site + Your EMR</a:t>
                      </a:r>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91F74"/>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91F74"/>
                    </a:solidFill>
                  </a:tcPr>
                </a:tc>
                <a:tc>
                  <a:txBody>
                    <a:bodyPr/>
                    <a:lstStyle/>
                    <a:p>
                      <a:r>
                        <a:rPr lang="en-US" sz="1400" b="0" dirty="0">
                          <a:solidFill>
                            <a:schemeClr val="tx1"/>
                          </a:solidFill>
                          <a:latin typeface="Avenir Next LT Pro" panose="020B0504020202020204" pitchFamily="34" charset="0"/>
                        </a:rPr>
                        <a:t>This is the focus of </a:t>
                      </a:r>
                      <a:r>
                        <a:rPr lang="en-US" sz="1400" b="0" dirty="0" err="1">
                          <a:solidFill>
                            <a:schemeClr val="tx1"/>
                          </a:solidFill>
                          <a:latin typeface="Avenir Next LT Pro" panose="020B0504020202020204" pitchFamily="34" charset="0"/>
                        </a:rPr>
                        <a:t>TAKEheart</a:t>
                      </a:r>
                      <a:r>
                        <a:rPr lang="en-US" sz="1400" b="0" dirty="0">
                          <a:solidFill>
                            <a:schemeClr val="tx1"/>
                          </a:solidFill>
                          <a:latin typeface="Avenir Next LT Pro" panose="020B0504020202020204" pitchFamily="34" charset="0"/>
                        </a:rPr>
                        <a:t> and the best place to begin. It easily allows for working on both AR and care coordination processes.</a:t>
                      </a: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43658"/>
                  </a:ext>
                </a:extLst>
              </a:tr>
              <a:tr h="789978">
                <a:tc>
                  <a:txBody>
                    <a:bodyPr/>
                    <a:lstStyle/>
                    <a:p>
                      <a:pPr algn="ctr"/>
                      <a:endParaRPr lang="en-US" b="1" dirty="0">
                        <a:solidFill>
                          <a:schemeClr val="bg1"/>
                        </a:solidFill>
                        <a:effectLst>
                          <a:outerShdw blurRad="38100" dist="38100" dir="2700000" algn="tl">
                            <a:srgbClr val="000000">
                              <a:alpha val="43137"/>
                            </a:srgbClr>
                          </a:outerShdw>
                        </a:effectLst>
                        <a:latin typeface="Avenir Next LT Pro" panose="020B05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7F2766"/>
                    </a:solidFill>
                  </a:tcPr>
                </a:tc>
                <a:tc>
                  <a:txBody>
                    <a:bodyPr/>
                    <a:lstStyle/>
                    <a:p>
                      <a:pPr algn="ctr"/>
                      <a:r>
                        <a:rPr lang="en-US" b="1" dirty="0">
                          <a:solidFill>
                            <a:schemeClr val="bg1"/>
                          </a:solidFill>
                          <a:effectLst>
                            <a:outerShdw blurRad="38100" dist="38100" dir="2700000" algn="tl">
                              <a:srgbClr val="000000">
                                <a:alpha val="43137"/>
                              </a:srgbClr>
                            </a:outerShdw>
                          </a:effectLst>
                          <a:latin typeface="Avenir Next LT Pro" panose="020B0504020202020204" pitchFamily="34" charset="0"/>
                        </a:rPr>
                        <a:t>Eligible patients + </a:t>
                      </a:r>
                      <a:br>
                        <a:rPr lang="en-US" b="1" dirty="0">
                          <a:solidFill>
                            <a:schemeClr val="bg1"/>
                          </a:solidFill>
                          <a:effectLst>
                            <a:outerShdw blurRad="38100" dist="38100" dir="2700000" algn="tl">
                              <a:srgbClr val="000000">
                                <a:alpha val="43137"/>
                              </a:srgbClr>
                            </a:outerShdw>
                          </a:effectLst>
                          <a:latin typeface="Avenir Next LT Pro" panose="020B0504020202020204" pitchFamily="34" charset="0"/>
                        </a:rPr>
                      </a:br>
                      <a:r>
                        <a:rPr lang="en-US" b="1" dirty="0">
                          <a:solidFill>
                            <a:schemeClr val="bg1"/>
                          </a:solidFill>
                          <a:effectLst>
                            <a:outerShdw blurRad="38100" dist="38100" dir="2700000" algn="tl">
                              <a:srgbClr val="000000">
                                <a:alpha val="43137"/>
                              </a:srgbClr>
                            </a:outerShdw>
                          </a:effectLst>
                          <a:latin typeface="Avenir Next LT Pro" panose="020B0504020202020204" pitchFamily="34" charset="0"/>
                        </a:rPr>
                        <a:t>Other Sites + Your EMR</a:t>
                      </a:r>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27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venir Next LT Pro" panose="020B0504020202020204" pitchFamily="34" charset="0"/>
                        </a:rPr>
                        <a:t>IT changes are likely the same as above. More work will be required to gain provider buy-in and more people will need to be involved.</a:t>
                      </a: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1520712"/>
                  </a:ext>
                </a:extLst>
              </a:tr>
              <a:tr h="789978">
                <a:tc>
                  <a:txBody>
                    <a:bodyPr/>
                    <a:lstStyle/>
                    <a:p>
                      <a:pPr algn="ctr"/>
                      <a:endParaRPr lang="en-US" b="1" dirty="0">
                        <a:solidFill>
                          <a:schemeClr val="bg1"/>
                        </a:solidFill>
                        <a:effectLst>
                          <a:outerShdw blurRad="38100" dist="38100" dir="2700000" algn="tl">
                            <a:srgbClr val="000000">
                              <a:alpha val="43137"/>
                            </a:srgbClr>
                          </a:outerShdw>
                        </a:effectLst>
                        <a:latin typeface="Avenir Next LT Pro" panose="020B05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952656"/>
                    </a:solidFill>
                  </a:tcPr>
                </a:tc>
                <a:tc>
                  <a:txBody>
                    <a:bodyPr/>
                    <a:lstStyle/>
                    <a:p>
                      <a:pPr algn="ctr"/>
                      <a:r>
                        <a:rPr lang="en-US" b="1" dirty="0">
                          <a:solidFill>
                            <a:schemeClr val="bg1"/>
                          </a:solidFill>
                          <a:effectLst>
                            <a:outerShdw blurRad="38100" dist="38100" dir="2700000" algn="tl">
                              <a:srgbClr val="000000">
                                <a:alpha val="43137"/>
                              </a:srgbClr>
                            </a:outerShdw>
                          </a:effectLst>
                          <a:latin typeface="Avenir Next LT Pro" panose="020B0504020202020204" pitchFamily="34" charset="0"/>
                        </a:rPr>
                        <a:t>Eligible patients + Other Sites </a:t>
                      </a:r>
                    </a:p>
                    <a:p>
                      <a:pPr algn="ctr"/>
                      <a:r>
                        <a:rPr lang="en-US" b="1" dirty="0">
                          <a:solidFill>
                            <a:schemeClr val="bg1"/>
                          </a:solidFill>
                          <a:effectLst>
                            <a:outerShdw blurRad="38100" dist="38100" dir="2700000" algn="tl">
                              <a:srgbClr val="000000">
                                <a:alpha val="43137"/>
                              </a:srgbClr>
                            </a:outerShdw>
                          </a:effectLst>
                          <a:latin typeface="Avenir Next LT Pro" panose="020B0504020202020204" pitchFamily="34" charset="0"/>
                        </a:rPr>
                        <a:t>+ EMR that can interface</a:t>
                      </a:r>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5265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venir Next LT Pro" panose="020B0504020202020204" pitchFamily="34" charset="0"/>
                        </a:rPr>
                        <a:t>Requires embedding automatic referral in two separate EMRs and more people need to be involved in care coordination planning.</a:t>
                      </a: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1193067"/>
                  </a:ext>
                </a:extLst>
              </a:tr>
              <a:tr h="611596">
                <a:tc>
                  <a:txBody>
                    <a:bodyPr/>
                    <a:lstStyle/>
                    <a:p>
                      <a:pPr algn="ctr"/>
                      <a:endParaRPr lang="en-US" b="1" dirty="0">
                        <a:solidFill>
                          <a:schemeClr val="bg1"/>
                        </a:solidFill>
                        <a:effectLst>
                          <a:outerShdw blurRad="38100" dist="38100" dir="2700000" algn="tl">
                            <a:srgbClr val="000000">
                              <a:alpha val="43137"/>
                            </a:srgbClr>
                          </a:outerShdw>
                        </a:effectLst>
                        <a:latin typeface="Avenir Next LT Pro" panose="020B05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B2346"/>
                    </a:solidFill>
                  </a:tcPr>
                </a:tc>
                <a:tc>
                  <a:txBody>
                    <a:bodyPr/>
                    <a:lstStyle/>
                    <a:p>
                      <a:pPr algn="ctr"/>
                      <a:r>
                        <a:rPr lang="en-US" b="1" dirty="0">
                          <a:solidFill>
                            <a:schemeClr val="bg1"/>
                          </a:solidFill>
                          <a:effectLst>
                            <a:outerShdw blurRad="38100" dist="38100" dir="2700000" algn="tl">
                              <a:srgbClr val="000000">
                                <a:alpha val="43137"/>
                              </a:srgbClr>
                            </a:outerShdw>
                          </a:effectLst>
                          <a:latin typeface="Avenir Next LT Pro" panose="020B0504020202020204" pitchFamily="34" charset="0"/>
                        </a:rPr>
                        <a:t>Eligible patients + Other Sites </a:t>
                      </a:r>
                    </a:p>
                    <a:p>
                      <a:pPr algn="ctr"/>
                      <a:r>
                        <a:rPr lang="en-US" b="1" dirty="0">
                          <a:solidFill>
                            <a:schemeClr val="bg1"/>
                          </a:solidFill>
                          <a:effectLst>
                            <a:outerShdw blurRad="38100" dist="38100" dir="2700000" algn="tl">
                              <a:srgbClr val="000000">
                                <a:alpha val="43137"/>
                              </a:srgbClr>
                            </a:outerShdw>
                          </a:effectLst>
                          <a:latin typeface="Avenir Next LT Pro" panose="020B0504020202020204" pitchFamily="34" charset="0"/>
                        </a:rPr>
                        <a:t>+ EMR that can’t interface</a:t>
                      </a:r>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B234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venir Next LT Pro" panose="020B0504020202020204" pitchFamily="34" charset="0"/>
                        </a:rPr>
                        <a:t>AR can’t be implemented without two interfacing EMRs. Strengthening care coordination is an alternative.</a:t>
                      </a: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4870939"/>
                  </a:ext>
                </a:extLst>
              </a:tr>
              <a:tr h="789978">
                <a:tc>
                  <a:txBody>
                    <a:bodyPr/>
                    <a:lstStyle/>
                    <a:p>
                      <a:pPr algn="ctr"/>
                      <a:r>
                        <a:rPr lang="en-US" b="1" dirty="0">
                          <a:solidFill>
                            <a:schemeClr val="bg1"/>
                          </a:solidFill>
                          <a:effectLst>
                            <a:outerShdw blurRad="38100" dist="38100" dir="2700000" algn="tl">
                              <a:srgbClr val="000000">
                                <a:alpha val="43137"/>
                              </a:srgbClr>
                            </a:outerShdw>
                          </a:effectLst>
                          <a:latin typeface="Avenir Next LT Pro" panose="020B0504020202020204" pitchFamily="34" charset="0"/>
                        </a:rPr>
                        <a:t>Hardest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1023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effectLst>
                            <a:outerShdw blurRad="38100" dist="38100" dir="2700000" algn="tl">
                              <a:srgbClr val="000000">
                                <a:alpha val="43137"/>
                              </a:srgbClr>
                            </a:outerShdw>
                          </a:effectLst>
                          <a:latin typeface="Avenir Next LT Pro" panose="020B0504020202020204" pitchFamily="34" charset="0"/>
                        </a:rPr>
                        <a:t>External Programs</a:t>
                      </a:r>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C10230"/>
                      </a:solidFill>
                      <a:prstDash val="solid"/>
                      <a:round/>
                      <a:headEnd type="none" w="med" len="med"/>
                      <a:tailEnd type="none" w="med" len="med"/>
                    </a:lnB>
                    <a:lnTlToBr w="12700" cmpd="sng">
                      <a:noFill/>
                      <a:prstDash val="solid"/>
                    </a:lnTlToBr>
                    <a:lnBlToTr w="12700" cmpd="sng">
                      <a:noFill/>
                      <a:prstDash val="solid"/>
                    </a:lnBlToTr>
                    <a:solidFill>
                      <a:srgbClr val="C1023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venir Next LT Pro" panose="020B0504020202020204" pitchFamily="34" charset="0"/>
                        </a:rPr>
                        <a:t>Automatic referrals outside the system may not be a financial priority. Strengthening informal referral processes is an alternative.</a:t>
                      </a: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1546177"/>
                  </a:ext>
                </a:extLst>
              </a:tr>
            </a:tbl>
          </a:graphicData>
        </a:graphic>
      </p:graphicFrame>
      <p:cxnSp>
        <p:nvCxnSpPr>
          <p:cNvPr id="21" name="Straight Arrow Connector 20" descr="arrow showing range easiest to hardest">
            <a:extLst>
              <a:ext uri="{FF2B5EF4-FFF2-40B4-BE49-F238E27FC236}">
                <a16:creationId xmlns:a16="http://schemas.microsoft.com/office/drawing/2014/main" id="{11495BAF-93CF-7D30-1E90-CD4D426C2D09}"/>
              </a:ext>
            </a:extLst>
          </p:cNvPr>
          <p:cNvCxnSpPr>
            <a:cxnSpLocks/>
          </p:cNvCxnSpPr>
          <p:nvPr/>
        </p:nvCxnSpPr>
        <p:spPr>
          <a:xfrm>
            <a:off x="1966453" y="2412970"/>
            <a:ext cx="0" cy="2861184"/>
          </a:xfrm>
          <a:prstGeom prst="straightConnector1">
            <a:avLst/>
          </a:prstGeom>
          <a:ln w="7620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Slide Number Placeholder 14">
            <a:extLst>
              <a:ext uri="{FF2B5EF4-FFF2-40B4-BE49-F238E27FC236}">
                <a16:creationId xmlns:a16="http://schemas.microsoft.com/office/drawing/2014/main" id="{F2DB3C1C-9B6C-EE60-D1C1-C0704D7DC33B}"/>
              </a:ext>
            </a:extLst>
          </p:cNvPr>
          <p:cNvSpPr>
            <a:spLocks noGrp="1"/>
          </p:cNvSpPr>
          <p:nvPr>
            <p:ph type="sldNum" sz="quarter" idx="12"/>
          </p:nvPr>
        </p:nvSpPr>
        <p:spPr>
          <a:xfrm>
            <a:off x="8610600" y="6356350"/>
            <a:ext cx="2743200" cy="365125"/>
          </a:xfrm>
        </p:spPr>
        <p:txBody>
          <a:bodyPr/>
          <a:lstStyle/>
          <a:p>
            <a:fld id="{56FAB8D9-EC93-452B-B8CD-B076CB1D95D6}" type="slidenum">
              <a:rPr lang="en-US" smtClean="0"/>
              <a:t>17</a:t>
            </a:fld>
            <a:endParaRPr lang="en-US"/>
          </a:p>
        </p:txBody>
      </p:sp>
    </p:spTree>
    <p:extLst>
      <p:ext uri="{BB962C8B-B14F-4D97-AF65-F5344CB8AC3E}">
        <p14:creationId xmlns:p14="http://schemas.microsoft.com/office/powerpoint/2010/main" val="3602602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D591F1B-1D66-DB9A-B212-9B14A9036501}"/>
              </a:ext>
            </a:extLst>
          </p:cNvPr>
          <p:cNvSpPr>
            <a:spLocks noGrp="1"/>
          </p:cNvSpPr>
          <p:nvPr>
            <p:ph type="title"/>
          </p:nvPr>
        </p:nvSpPr>
        <p:spPr>
          <a:solidFill>
            <a:srgbClr val="C10230"/>
          </a:solidFill>
        </p:spPr>
        <p:txBody>
          <a:bodyPr vert="horz" lIns="91440" tIns="45720" rIns="91440" bIns="45720" rtlCol="0" anchor="ctr">
            <a:normAutofit/>
          </a:bodyPr>
          <a:lstStyle/>
          <a:p>
            <a:r>
              <a:rPr lang="en-US" dirty="0"/>
              <a:t>What Constitutes a Completed Referral?</a:t>
            </a:r>
          </a:p>
        </p:txBody>
      </p:sp>
      <p:sp>
        <p:nvSpPr>
          <p:cNvPr id="4" name="Content Placeholder 3">
            <a:extLst>
              <a:ext uri="{FF2B5EF4-FFF2-40B4-BE49-F238E27FC236}">
                <a16:creationId xmlns:a16="http://schemas.microsoft.com/office/drawing/2014/main" id="{BE35C3C0-55DD-67D8-6191-7A01B1D632D9}"/>
              </a:ext>
            </a:extLst>
          </p:cNvPr>
          <p:cNvSpPr>
            <a:spLocks noGrp="1"/>
          </p:cNvSpPr>
          <p:nvPr>
            <p:ph sz="quarter" idx="13"/>
          </p:nvPr>
        </p:nvSpPr>
        <p:spPr>
          <a:xfrm>
            <a:off x="1630643" y="1532462"/>
            <a:ext cx="2008910" cy="1299116"/>
          </a:xfrm>
        </p:spPr>
        <p:txBody>
          <a:bodyPr>
            <a:normAutofit/>
          </a:bodyPr>
          <a:lstStyle/>
          <a:p>
            <a:r>
              <a:rPr lang="en-US" sz="3200" b="1" dirty="0">
                <a:effectLst>
                  <a:outerShdw blurRad="38100" dist="38100" dir="2700000" algn="tl">
                    <a:srgbClr val="000000">
                      <a:alpha val="43137"/>
                    </a:srgbClr>
                  </a:outerShdw>
                </a:effectLst>
                <a:latin typeface="Avenir Next LT Pro" panose="020B0504020202020204" pitchFamily="34" charset="0"/>
              </a:rPr>
              <a:t>A Good Start</a:t>
            </a:r>
            <a:endParaRPr lang="en-US" sz="3200" dirty="0"/>
          </a:p>
        </p:txBody>
      </p:sp>
      <p:sp>
        <p:nvSpPr>
          <p:cNvPr id="9" name="Content Placeholder 8">
            <a:extLst>
              <a:ext uri="{FF2B5EF4-FFF2-40B4-BE49-F238E27FC236}">
                <a16:creationId xmlns:a16="http://schemas.microsoft.com/office/drawing/2014/main" id="{D888486E-4EC3-0CE4-E476-1F8393F475AE}"/>
              </a:ext>
            </a:extLst>
          </p:cNvPr>
          <p:cNvSpPr>
            <a:spLocks noGrp="1"/>
          </p:cNvSpPr>
          <p:nvPr>
            <p:ph sz="quarter" idx="16"/>
          </p:nvPr>
        </p:nvSpPr>
        <p:spPr>
          <a:xfrm>
            <a:off x="948603" y="3224246"/>
            <a:ext cx="2735761" cy="973137"/>
          </a:xfrm>
        </p:spPr>
        <p:txBody>
          <a:bodyPr anchor="t">
            <a:normAutofit/>
          </a:bodyPr>
          <a:lstStyle/>
          <a:p>
            <a:pPr marL="342900" indent="-342900" algn="l">
              <a:buFont typeface="Arial" panose="020B0604020202020204" pitchFamily="34" charset="0"/>
              <a:buChar char="•"/>
            </a:pPr>
            <a:r>
              <a:rPr lang="en-US" sz="2400" b="0" dirty="0"/>
              <a:t>AR</a:t>
            </a:r>
          </a:p>
        </p:txBody>
      </p:sp>
      <p:sp>
        <p:nvSpPr>
          <p:cNvPr id="5" name="Content Placeholder 4">
            <a:extLst>
              <a:ext uri="{FF2B5EF4-FFF2-40B4-BE49-F238E27FC236}">
                <a16:creationId xmlns:a16="http://schemas.microsoft.com/office/drawing/2014/main" id="{11DF5C4E-0017-2B0F-A068-EC1DC7F8BBCF}"/>
              </a:ext>
            </a:extLst>
          </p:cNvPr>
          <p:cNvSpPr>
            <a:spLocks noGrp="1"/>
          </p:cNvSpPr>
          <p:nvPr>
            <p:ph sz="quarter" idx="14"/>
          </p:nvPr>
        </p:nvSpPr>
        <p:spPr>
          <a:xfrm>
            <a:off x="4958620" y="1478204"/>
            <a:ext cx="2271712" cy="998538"/>
          </a:xfrm>
        </p:spPr>
        <p:txBody>
          <a:bodyPr>
            <a:normAutofit/>
          </a:bodyPr>
          <a:lstStyle/>
          <a:p>
            <a:r>
              <a:rPr lang="en-US" sz="4000" b="1" dirty="0">
                <a:effectLst>
                  <a:outerShdw blurRad="38100" dist="38100" dir="2700000" algn="tl">
                    <a:srgbClr val="000000">
                      <a:alpha val="43137"/>
                    </a:srgbClr>
                  </a:outerShdw>
                </a:effectLst>
                <a:latin typeface="Avenir Next LT Pro" panose="020B0504020202020204" pitchFamily="34" charset="0"/>
              </a:rPr>
              <a:t>Better</a:t>
            </a:r>
            <a:endParaRPr lang="en-US" sz="4000" dirty="0"/>
          </a:p>
        </p:txBody>
      </p:sp>
      <p:sp>
        <p:nvSpPr>
          <p:cNvPr id="13" name="Content Placeholder 12">
            <a:extLst>
              <a:ext uri="{FF2B5EF4-FFF2-40B4-BE49-F238E27FC236}">
                <a16:creationId xmlns:a16="http://schemas.microsoft.com/office/drawing/2014/main" id="{4C7F1A93-1B36-0047-1091-304FB9196853}"/>
              </a:ext>
            </a:extLst>
          </p:cNvPr>
          <p:cNvSpPr>
            <a:spLocks noGrp="1"/>
          </p:cNvSpPr>
          <p:nvPr>
            <p:ph sz="quarter" idx="20"/>
          </p:nvPr>
        </p:nvSpPr>
        <p:spPr>
          <a:xfrm>
            <a:off x="4702685" y="2476742"/>
            <a:ext cx="2560640" cy="354836"/>
          </a:xfrm>
        </p:spPr>
        <p:txBody>
          <a:bodyPr>
            <a:noAutofit/>
          </a:bodyPr>
          <a:lstStyle/>
          <a:p>
            <a:pPr lvl="0" algn="ctr"/>
            <a:r>
              <a:rPr lang="en-US" sz="1800" b="0" dirty="0">
                <a:solidFill>
                  <a:schemeClr val="bg1"/>
                </a:solidFill>
                <a:latin typeface="Avenir Next LT Pro" panose="020B0504020202020204" pitchFamily="34" charset="0"/>
              </a:rPr>
              <a:t>Required for hospitals to get referral credit</a:t>
            </a:r>
          </a:p>
        </p:txBody>
      </p:sp>
      <p:sp>
        <p:nvSpPr>
          <p:cNvPr id="10" name="Content Placeholder 9">
            <a:extLst>
              <a:ext uri="{FF2B5EF4-FFF2-40B4-BE49-F238E27FC236}">
                <a16:creationId xmlns:a16="http://schemas.microsoft.com/office/drawing/2014/main" id="{21233F7E-3F84-18C5-6D28-CE8EF124343F}"/>
              </a:ext>
            </a:extLst>
          </p:cNvPr>
          <p:cNvSpPr>
            <a:spLocks noGrp="1"/>
          </p:cNvSpPr>
          <p:nvPr>
            <p:ph sz="quarter" idx="17"/>
          </p:nvPr>
        </p:nvSpPr>
        <p:spPr>
          <a:xfrm>
            <a:off x="4173196" y="3224246"/>
            <a:ext cx="3426676" cy="1244062"/>
          </a:xfrm>
        </p:spPr>
        <p:txBody>
          <a:bodyPr anchor="t">
            <a:noAutofit/>
          </a:bodyPr>
          <a:lstStyle/>
          <a:p>
            <a:pPr marL="342900" lvl="1" indent="-342900">
              <a:spcBef>
                <a:spcPts val="1000"/>
              </a:spcBef>
            </a:pPr>
            <a:r>
              <a:rPr lang="en-US" dirty="0">
                <a:solidFill>
                  <a:schemeClr val="tx1"/>
                </a:solidFill>
                <a:latin typeface="Avenir Next LT Pro" panose="020B0504020202020204" pitchFamily="34" charset="0"/>
              </a:rPr>
              <a:t>AR</a:t>
            </a:r>
          </a:p>
          <a:p>
            <a:pPr marL="342900" lvl="1" indent="-342900">
              <a:spcBef>
                <a:spcPts val="1000"/>
              </a:spcBef>
            </a:pPr>
            <a:r>
              <a:rPr lang="en-US" dirty="0">
                <a:solidFill>
                  <a:schemeClr val="tx1"/>
                </a:solidFill>
                <a:latin typeface="Avenir Next LT Pro" panose="020B0504020202020204" pitchFamily="34" charset="0"/>
              </a:rPr>
              <a:t>Patient Conversation</a:t>
            </a:r>
          </a:p>
        </p:txBody>
      </p:sp>
      <p:sp>
        <p:nvSpPr>
          <p:cNvPr id="7" name="Content Placeholder 6">
            <a:extLst>
              <a:ext uri="{FF2B5EF4-FFF2-40B4-BE49-F238E27FC236}">
                <a16:creationId xmlns:a16="http://schemas.microsoft.com/office/drawing/2014/main" id="{CFB93F2D-C316-067B-5CB5-7DA491A24482}"/>
              </a:ext>
            </a:extLst>
          </p:cNvPr>
          <p:cNvSpPr>
            <a:spLocks noGrp="1"/>
          </p:cNvSpPr>
          <p:nvPr>
            <p:ph sz="quarter" idx="15"/>
          </p:nvPr>
        </p:nvSpPr>
        <p:spPr>
          <a:xfrm>
            <a:off x="8433237" y="1535574"/>
            <a:ext cx="2127250" cy="982663"/>
          </a:xfrm>
        </p:spPr>
        <p:txBody>
          <a:bodyPr>
            <a:normAutofit/>
          </a:bodyPr>
          <a:lstStyle/>
          <a:p>
            <a:r>
              <a:rPr lang="en-US" sz="4000" dirty="0"/>
              <a:t>Best</a:t>
            </a:r>
          </a:p>
        </p:txBody>
      </p:sp>
      <p:sp>
        <p:nvSpPr>
          <p:cNvPr id="11" name="Content Placeholder 10">
            <a:extLst>
              <a:ext uri="{FF2B5EF4-FFF2-40B4-BE49-F238E27FC236}">
                <a16:creationId xmlns:a16="http://schemas.microsoft.com/office/drawing/2014/main" id="{84B5C2D8-3FE8-AE67-D62F-34C4C2FAC828}"/>
              </a:ext>
            </a:extLst>
          </p:cNvPr>
          <p:cNvSpPr>
            <a:spLocks noGrp="1"/>
          </p:cNvSpPr>
          <p:nvPr>
            <p:ph sz="quarter" idx="18"/>
          </p:nvPr>
        </p:nvSpPr>
        <p:spPr>
          <a:xfrm>
            <a:off x="7675205" y="3063486"/>
            <a:ext cx="3643313" cy="2514353"/>
          </a:xfrm>
        </p:spPr>
        <p:txBody>
          <a:bodyPr anchor="t">
            <a:noAutofit/>
          </a:bodyPr>
          <a:lstStyle/>
          <a:p>
            <a:pPr marL="457200" indent="-457200" algn="l">
              <a:buFont typeface="Arial" panose="020B0604020202020204" pitchFamily="34" charset="0"/>
              <a:buChar char="•"/>
            </a:pPr>
            <a:r>
              <a:rPr lang="en-US" sz="2400" b="0" dirty="0"/>
              <a:t>AR</a:t>
            </a:r>
          </a:p>
          <a:p>
            <a:pPr marL="457200" indent="-457200" algn="l">
              <a:buFont typeface="Arial" panose="020B0604020202020204" pitchFamily="34" charset="0"/>
              <a:buChar char="•"/>
            </a:pPr>
            <a:r>
              <a:rPr lang="en-US" sz="2400" b="0" dirty="0"/>
              <a:t>Patient Conversation</a:t>
            </a:r>
          </a:p>
          <a:p>
            <a:pPr marL="457200" indent="-457200" algn="l">
              <a:buFont typeface="Arial" panose="020B0604020202020204" pitchFamily="34" charset="0"/>
              <a:buChar char="•"/>
            </a:pPr>
            <a:r>
              <a:rPr lang="en-US" sz="2400" b="0" dirty="0"/>
              <a:t>CC/First CR Scheduled</a:t>
            </a:r>
          </a:p>
        </p:txBody>
      </p:sp>
      <p:sp>
        <p:nvSpPr>
          <p:cNvPr id="12" name="Content Placeholder 11">
            <a:extLst>
              <a:ext uri="{FF2B5EF4-FFF2-40B4-BE49-F238E27FC236}">
                <a16:creationId xmlns:a16="http://schemas.microsoft.com/office/drawing/2014/main" id="{FACFE2EF-7C0B-F2D6-C2A1-1BC9BA8FF22E}"/>
              </a:ext>
            </a:extLst>
          </p:cNvPr>
          <p:cNvSpPr>
            <a:spLocks noGrp="1"/>
          </p:cNvSpPr>
          <p:nvPr>
            <p:ph sz="quarter" idx="19"/>
          </p:nvPr>
        </p:nvSpPr>
        <p:spPr>
          <a:xfrm>
            <a:off x="472489" y="5325538"/>
            <a:ext cx="10278637" cy="1115252"/>
          </a:xfrm>
        </p:spPr>
        <p:txBody>
          <a:bodyPr anchor="t">
            <a:noAutofit/>
          </a:bodyPr>
          <a:lstStyle/>
          <a:p>
            <a:pPr algn="l"/>
            <a:r>
              <a:rPr lang="en-US" sz="1800" b="0" i="1" dirty="0"/>
              <a:t>AR = AR of eligible patient to CR with guidance in discharge papers</a:t>
            </a:r>
          </a:p>
          <a:p>
            <a:pPr algn="l"/>
            <a:r>
              <a:rPr lang="en-US" sz="1800" b="0" i="1" dirty="0"/>
              <a:t>Patient Conversation = Ordering clinician conversation with patient to endorse/recommend CR</a:t>
            </a:r>
          </a:p>
          <a:p>
            <a:pPr algn="l"/>
            <a:r>
              <a:rPr lang="en-US" sz="1800" b="0" i="1" dirty="0"/>
              <a:t>First CR Scheduled = Patient’s first CR visit is scheduled prior to discharge</a:t>
            </a:r>
          </a:p>
        </p:txBody>
      </p:sp>
      <p:sp>
        <p:nvSpPr>
          <p:cNvPr id="17" name="Slide Number Placeholder 16">
            <a:extLst>
              <a:ext uri="{FF2B5EF4-FFF2-40B4-BE49-F238E27FC236}">
                <a16:creationId xmlns:a16="http://schemas.microsoft.com/office/drawing/2014/main" id="{4465CCBE-5921-10E7-0BD2-E6D992250150}"/>
              </a:ext>
            </a:extLst>
          </p:cNvPr>
          <p:cNvSpPr>
            <a:spLocks noGrp="1"/>
          </p:cNvSpPr>
          <p:nvPr>
            <p:ph type="sldNum" sz="quarter" idx="12"/>
          </p:nvPr>
        </p:nvSpPr>
        <p:spPr/>
        <p:txBody>
          <a:bodyPr/>
          <a:lstStyle/>
          <a:p>
            <a:fld id="{56FAB8D9-EC93-452B-B8CD-B076CB1D95D6}" type="slidenum">
              <a:rPr lang="en-US" smtClean="0"/>
              <a:t>18</a:t>
            </a:fld>
            <a:endParaRPr lang="en-US"/>
          </a:p>
        </p:txBody>
      </p:sp>
    </p:spTree>
    <p:extLst>
      <p:ext uri="{BB962C8B-B14F-4D97-AF65-F5344CB8AC3E}">
        <p14:creationId xmlns:p14="http://schemas.microsoft.com/office/powerpoint/2010/main" val="2595653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426D113-B156-DE70-0FA4-ECD1DA321980}"/>
              </a:ext>
            </a:extLst>
          </p:cNvPr>
          <p:cNvSpPr>
            <a:spLocks noGrp="1"/>
          </p:cNvSpPr>
          <p:nvPr>
            <p:ph type="title"/>
          </p:nvPr>
        </p:nvSpPr>
        <p:spPr>
          <a:solidFill>
            <a:srgbClr val="C10230"/>
          </a:solidFill>
        </p:spPr>
        <p:txBody>
          <a:bodyPr vert="horz" lIns="91440" tIns="45720" rIns="91440" bIns="45720" rtlCol="0" anchor="ctr">
            <a:normAutofit/>
          </a:bodyPr>
          <a:lstStyle/>
          <a:p>
            <a:r>
              <a:rPr lang="en-US" sz="2800" dirty="0"/>
              <a:t>Automatic Referral Makes Care Coordination MORE Important</a:t>
            </a:r>
          </a:p>
        </p:txBody>
      </p:sp>
      <p:sp>
        <p:nvSpPr>
          <p:cNvPr id="2" name="Content Placeholder 1">
            <a:extLst>
              <a:ext uri="{FF2B5EF4-FFF2-40B4-BE49-F238E27FC236}">
                <a16:creationId xmlns:a16="http://schemas.microsoft.com/office/drawing/2014/main" id="{6C14F8B5-EE0E-CA8E-B1D1-0B1CAAAFFC43}"/>
              </a:ext>
            </a:extLst>
          </p:cNvPr>
          <p:cNvSpPr>
            <a:spLocks noGrp="1"/>
          </p:cNvSpPr>
          <p:nvPr>
            <p:ph idx="1"/>
          </p:nvPr>
        </p:nvSpPr>
        <p:spPr>
          <a:xfrm>
            <a:off x="838200" y="1520393"/>
            <a:ext cx="6329516" cy="4656570"/>
          </a:xfrm>
        </p:spPr>
        <p:txBody>
          <a:bodyPr>
            <a:normAutofit/>
          </a:bodyPr>
          <a:lstStyle/>
          <a:p>
            <a:r>
              <a:rPr lang="en-US" sz="3200" dirty="0"/>
              <a:t>AR is not a substitute for the “Human touch”</a:t>
            </a:r>
          </a:p>
          <a:p>
            <a:r>
              <a:rPr lang="en-US" sz="3200" dirty="0"/>
              <a:t>More referrals should lead to more conversations with patients and families about CR</a:t>
            </a:r>
          </a:p>
          <a:p>
            <a:r>
              <a:rPr lang="en-US" sz="3200" dirty="0"/>
              <a:t>Cardiologist recommendations and family support strongly impact CR participation</a:t>
            </a:r>
          </a:p>
        </p:txBody>
      </p:sp>
      <p:pic>
        <p:nvPicPr>
          <p:cNvPr id="10" name="Graphic 9" descr="heart in a hand">
            <a:extLst>
              <a:ext uri="{FF2B5EF4-FFF2-40B4-BE49-F238E27FC236}">
                <a16:creationId xmlns:a16="http://schemas.microsoft.com/office/drawing/2014/main" id="{AA19615E-67EE-45D6-945A-5601F8196C0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5321" y="1676476"/>
            <a:ext cx="3817214" cy="3817214"/>
          </a:xfrm>
          <a:prstGeom prst="rect">
            <a:avLst/>
          </a:prstGeom>
          <a:effectLst>
            <a:innerShdw blurRad="63500" dist="50800" dir="13500000">
              <a:prstClr val="black">
                <a:alpha val="50000"/>
              </a:prstClr>
            </a:innerShdw>
          </a:effectLst>
        </p:spPr>
      </p:pic>
      <p:sp>
        <p:nvSpPr>
          <p:cNvPr id="9" name="Slide Number Placeholder 8">
            <a:extLst>
              <a:ext uri="{FF2B5EF4-FFF2-40B4-BE49-F238E27FC236}">
                <a16:creationId xmlns:a16="http://schemas.microsoft.com/office/drawing/2014/main" id="{5F882102-C6D8-1A88-2B49-A25DBCDAD2C3}"/>
              </a:ext>
            </a:extLst>
          </p:cNvPr>
          <p:cNvSpPr>
            <a:spLocks noGrp="1"/>
          </p:cNvSpPr>
          <p:nvPr>
            <p:ph type="sldNum" sz="quarter" idx="12"/>
          </p:nvPr>
        </p:nvSpPr>
        <p:spPr/>
        <p:txBody>
          <a:bodyPr/>
          <a:lstStyle/>
          <a:p>
            <a:fld id="{56FAB8D9-EC93-452B-B8CD-B076CB1D95D6}" type="slidenum">
              <a:rPr lang="en-US" smtClean="0"/>
              <a:t>19</a:t>
            </a:fld>
            <a:endParaRPr lang="en-US"/>
          </a:p>
        </p:txBody>
      </p:sp>
    </p:spTree>
    <p:extLst>
      <p:ext uri="{BB962C8B-B14F-4D97-AF65-F5344CB8AC3E}">
        <p14:creationId xmlns:p14="http://schemas.microsoft.com/office/powerpoint/2010/main" val="429501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DAF9F7-8B1D-48E0-9706-11918C1C9763}"/>
              </a:ext>
            </a:extLst>
          </p:cNvPr>
          <p:cNvSpPr>
            <a:spLocks noGrp="1"/>
          </p:cNvSpPr>
          <p:nvPr>
            <p:ph type="title"/>
          </p:nvPr>
        </p:nvSpPr>
        <p:spPr/>
        <p:txBody>
          <a:bodyPr/>
          <a:lstStyle/>
          <a:p>
            <a:r>
              <a:rPr lang="en-US" sz="3400" b="1" dirty="0">
                <a:solidFill>
                  <a:schemeClr val="bg1"/>
                </a:solidFill>
                <a:latin typeface="Avenir Next LT Pro" panose="020B0504020202020204" pitchFamily="34" charset="0"/>
              </a:rPr>
              <a:t>Acronym List</a:t>
            </a:r>
            <a:endParaRPr lang="en-US" dirty="0"/>
          </a:p>
        </p:txBody>
      </p:sp>
      <p:pic>
        <p:nvPicPr>
          <p:cNvPr id="6" name="Picture 5" descr="AR=automatic referral, CABG=coronary artery bypass surgery, CC=care coordination, CR=cardiac rehabilitation, EMR=electronic medical record, IG=implementation guide, PTCA=percutaneous transluminal coronary angioplasty, PCI=percutaneous coronary intervention, PPT=PowerPoint, QI=quality improvement">
            <a:extLst>
              <a:ext uri="{FF2B5EF4-FFF2-40B4-BE49-F238E27FC236}">
                <a16:creationId xmlns:a16="http://schemas.microsoft.com/office/drawing/2014/main" id="{F6C6D180-741A-42FC-8ED8-2246913B0967}"/>
              </a:ext>
            </a:extLst>
          </p:cNvPr>
          <p:cNvPicPr>
            <a:picLocks noChangeAspect="1"/>
          </p:cNvPicPr>
          <p:nvPr/>
        </p:nvPicPr>
        <p:blipFill>
          <a:blip r:embed="rId3"/>
          <a:stretch>
            <a:fillRect/>
          </a:stretch>
        </p:blipFill>
        <p:spPr>
          <a:xfrm>
            <a:off x="591671" y="-1"/>
            <a:ext cx="10762129" cy="6721475"/>
          </a:xfrm>
          <a:prstGeom prst="rect">
            <a:avLst/>
          </a:prstGeom>
        </p:spPr>
      </p:pic>
      <p:sp>
        <p:nvSpPr>
          <p:cNvPr id="2" name="Slide Number Placeholder 1">
            <a:extLst>
              <a:ext uri="{FF2B5EF4-FFF2-40B4-BE49-F238E27FC236}">
                <a16:creationId xmlns:a16="http://schemas.microsoft.com/office/drawing/2014/main" id="{AC5592DA-79F8-4504-A886-57F579AA3096}"/>
              </a:ext>
            </a:extLst>
          </p:cNvPr>
          <p:cNvSpPr>
            <a:spLocks noGrp="1"/>
          </p:cNvSpPr>
          <p:nvPr>
            <p:ph type="sldNum" sz="quarter" idx="12"/>
          </p:nvPr>
        </p:nvSpPr>
        <p:spPr/>
        <p:txBody>
          <a:bodyPr/>
          <a:lstStyle/>
          <a:p>
            <a:fld id="{56FAB8D9-EC93-452B-B8CD-B076CB1D95D6}" type="slidenum">
              <a:rPr lang="en-US" smtClean="0"/>
              <a:t>2</a:t>
            </a:fld>
            <a:endParaRPr lang="en-US"/>
          </a:p>
        </p:txBody>
      </p:sp>
    </p:spTree>
    <p:extLst>
      <p:ext uri="{BB962C8B-B14F-4D97-AF65-F5344CB8AC3E}">
        <p14:creationId xmlns:p14="http://schemas.microsoft.com/office/powerpoint/2010/main" val="1729990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F9101F5-D846-1A12-2F70-B947A4A77709}"/>
              </a:ext>
            </a:extLst>
          </p:cNvPr>
          <p:cNvSpPr>
            <a:spLocks noGrp="1"/>
          </p:cNvSpPr>
          <p:nvPr>
            <p:ph type="title"/>
          </p:nvPr>
        </p:nvSpPr>
        <p:spPr>
          <a:solidFill>
            <a:srgbClr val="C10230"/>
          </a:solidFill>
        </p:spPr>
        <p:txBody>
          <a:bodyPr vert="horz" lIns="91440" tIns="45720" rIns="91440" bIns="45720" rtlCol="0" anchor="ctr">
            <a:normAutofit/>
          </a:bodyPr>
          <a:lstStyle/>
          <a:p>
            <a:r>
              <a:rPr lang="en-US" sz="3200" dirty="0"/>
              <a:t>Automatic Referral Addresses Problematic Beliefs</a:t>
            </a:r>
          </a:p>
        </p:txBody>
      </p:sp>
      <p:graphicFrame>
        <p:nvGraphicFramePr>
          <p:cNvPr id="3" name="Table 6">
            <a:extLst>
              <a:ext uri="{FF2B5EF4-FFF2-40B4-BE49-F238E27FC236}">
                <a16:creationId xmlns:a16="http://schemas.microsoft.com/office/drawing/2014/main" id="{99C3F0BA-1DDB-4379-820A-27A32F43A488}"/>
              </a:ext>
            </a:extLst>
          </p:cNvPr>
          <p:cNvGraphicFramePr>
            <a:graphicFrameLocks noGrp="1"/>
          </p:cNvGraphicFramePr>
          <p:nvPr>
            <p:extLst>
              <p:ext uri="{D42A27DB-BD31-4B8C-83A1-F6EECF244321}">
                <p14:modId xmlns:p14="http://schemas.microsoft.com/office/powerpoint/2010/main" val="4277359945"/>
              </p:ext>
            </p:extLst>
          </p:nvPr>
        </p:nvGraphicFramePr>
        <p:xfrm>
          <a:off x="1620799" y="2120304"/>
          <a:ext cx="8947354" cy="3261360"/>
        </p:xfrm>
        <a:graphic>
          <a:graphicData uri="http://schemas.openxmlformats.org/drawingml/2006/table">
            <a:tbl>
              <a:tblPr firstRow="1" bandRow="1">
                <a:tableStyleId>{85BE263C-DBD7-4A20-BB59-AAB30ACAA65A}</a:tableStyleId>
              </a:tblPr>
              <a:tblGrid>
                <a:gridCol w="3628103">
                  <a:extLst>
                    <a:ext uri="{9D8B030D-6E8A-4147-A177-3AD203B41FA5}">
                      <a16:colId xmlns:a16="http://schemas.microsoft.com/office/drawing/2014/main" val="3443062108"/>
                    </a:ext>
                  </a:extLst>
                </a:gridCol>
                <a:gridCol w="5319251">
                  <a:extLst>
                    <a:ext uri="{9D8B030D-6E8A-4147-A177-3AD203B41FA5}">
                      <a16:colId xmlns:a16="http://schemas.microsoft.com/office/drawing/2014/main" val="2098900549"/>
                    </a:ext>
                  </a:extLst>
                </a:gridCol>
              </a:tblGrid>
              <a:tr h="370840">
                <a:tc>
                  <a:txBody>
                    <a:bodyPr/>
                    <a:lstStyle/>
                    <a:p>
                      <a:pPr algn="ctr"/>
                      <a:r>
                        <a:rPr lang="en-US" sz="2800" strike="noStrike" dirty="0">
                          <a:solidFill>
                            <a:schemeClr val="bg1"/>
                          </a:solidFill>
                          <a:effectLst>
                            <a:outerShdw blurRad="38100" dist="38100" dir="2700000" algn="tl">
                              <a:srgbClr val="000000">
                                <a:alpha val="43137"/>
                              </a:srgbClr>
                            </a:outerShdw>
                          </a:effectLst>
                          <a:latin typeface="Avenir Next LT Pro" panose="020B0504020202020204" pitchFamily="34" charset="0"/>
                        </a:rPr>
                        <a:t>Problematic Beliefs</a:t>
                      </a:r>
                    </a:p>
                  </a:txBody>
                  <a:tcPr>
                    <a:lnL w="12700" cap="flat" cmpd="sng" algn="ctr">
                      <a:solidFill>
                        <a:srgbClr val="C10230"/>
                      </a:solidFill>
                      <a:prstDash val="solid"/>
                      <a:round/>
                      <a:headEnd type="none" w="med" len="med"/>
                      <a:tailEnd type="none" w="med" len="med"/>
                    </a:lnL>
                    <a:lnR w="12700" cap="flat" cmpd="sng" algn="ctr">
                      <a:solidFill>
                        <a:srgbClr val="C10230"/>
                      </a:solidFill>
                      <a:prstDash val="solid"/>
                      <a:round/>
                      <a:headEnd type="none" w="med" len="med"/>
                      <a:tailEnd type="none" w="med" len="med"/>
                    </a:lnR>
                    <a:lnT w="12700" cap="flat" cmpd="sng" algn="ctr">
                      <a:solidFill>
                        <a:srgbClr val="C10230"/>
                      </a:solidFill>
                      <a:prstDash val="solid"/>
                      <a:round/>
                      <a:headEnd type="none" w="med" len="med"/>
                      <a:tailEnd type="none" w="med" len="med"/>
                    </a:lnT>
                    <a:lnB w="12700" cap="flat" cmpd="sng" algn="ctr">
                      <a:solidFill>
                        <a:srgbClr val="C10230"/>
                      </a:solidFill>
                      <a:prstDash val="solid"/>
                      <a:round/>
                      <a:headEnd type="none" w="med" len="med"/>
                      <a:tailEnd type="none" w="med" len="med"/>
                    </a:lnB>
                    <a:solidFill>
                      <a:srgbClr val="691F74"/>
                    </a:solidFill>
                  </a:tcPr>
                </a:tc>
                <a:tc>
                  <a:txBody>
                    <a:bodyPr/>
                    <a:lstStyle/>
                    <a:p>
                      <a:pPr algn="ctr"/>
                      <a:r>
                        <a:rPr lang="en-US" sz="2800" dirty="0">
                          <a:solidFill>
                            <a:schemeClr val="bg1"/>
                          </a:solidFill>
                          <a:effectLst>
                            <a:outerShdw blurRad="38100" dist="38100" dir="2700000" algn="tl">
                              <a:srgbClr val="000000">
                                <a:alpha val="43137"/>
                              </a:srgbClr>
                            </a:outerShdw>
                          </a:effectLst>
                          <a:latin typeface="Avenir Next LT Pro" panose="020B0504020202020204" pitchFamily="34" charset="0"/>
                        </a:rPr>
                        <a:t>AR Solution</a:t>
                      </a:r>
                    </a:p>
                  </a:txBody>
                  <a:tcPr>
                    <a:lnL w="12700" cap="flat" cmpd="sng" algn="ctr">
                      <a:solidFill>
                        <a:srgbClr val="C10230"/>
                      </a:solidFill>
                      <a:prstDash val="solid"/>
                      <a:round/>
                      <a:headEnd type="none" w="med" len="med"/>
                      <a:tailEnd type="none" w="med" len="med"/>
                    </a:lnL>
                    <a:lnR w="12700" cap="flat" cmpd="sng" algn="ctr">
                      <a:solidFill>
                        <a:srgbClr val="C10230"/>
                      </a:solidFill>
                      <a:prstDash val="solid"/>
                      <a:round/>
                      <a:headEnd type="none" w="med" len="med"/>
                      <a:tailEnd type="none" w="med" len="med"/>
                    </a:lnR>
                    <a:lnT w="12700" cap="flat" cmpd="sng" algn="ctr">
                      <a:solidFill>
                        <a:srgbClr val="C10230"/>
                      </a:solidFill>
                      <a:prstDash val="solid"/>
                      <a:round/>
                      <a:headEnd type="none" w="med" len="med"/>
                      <a:tailEnd type="none" w="med" len="med"/>
                    </a:lnT>
                    <a:lnB w="12700" cap="flat" cmpd="sng" algn="ctr">
                      <a:solidFill>
                        <a:srgbClr val="C10230"/>
                      </a:solidFill>
                      <a:prstDash val="solid"/>
                      <a:round/>
                      <a:headEnd type="none" w="med" len="med"/>
                      <a:tailEnd type="none" w="med" len="med"/>
                    </a:lnB>
                    <a:solidFill>
                      <a:srgbClr val="691F74"/>
                    </a:solidFill>
                  </a:tcPr>
                </a:tc>
                <a:extLst>
                  <a:ext uri="{0D108BD9-81ED-4DB2-BD59-A6C34878D82A}">
                    <a16:rowId xmlns:a16="http://schemas.microsoft.com/office/drawing/2014/main" val="30463157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Avenir Next LT Pro" panose="020B0504020202020204" pitchFamily="34" charset="0"/>
                        </a:rPr>
                        <a:t>“CR will not be beneficial”</a:t>
                      </a:r>
                    </a:p>
                  </a:txBody>
                  <a:tcPr anchor="ctr">
                    <a:lnL w="12700" cap="flat" cmpd="sng" algn="ctr">
                      <a:solidFill>
                        <a:srgbClr val="C10230"/>
                      </a:solidFill>
                      <a:prstDash val="solid"/>
                      <a:round/>
                      <a:headEnd type="none" w="med" len="med"/>
                      <a:tailEnd type="none" w="med" len="med"/>
                    </a:lnL>
                    <a:lnR w="12700" cap="flat" cmpd="sng" algn="ctr">
                      <a:solidFill>
                        <a:srgbClr val="C10230"/>
                      </a:solidFill>
                      <a:prstDash val="solid"/>
                      <a:round/>
                      <a:headEnd type="none" w="med" len="med"/>
                      <a:tailEnd type="none" w="med" len="med"/>
                    </a:lnR>
                    <a:lnT w="12700" cap="flat" cmpd="sng" algn="ctr">
                      <a:solidFill>
                        <a:srgbClr val="C10230"/>
                      </a:solidFill>
                      <a:prstDash val="solid"/>
                      <a:round/>
                      <a:headEnd type="none" w="med" len="med"/>
                      <a:tailEnd type="none" w="med" len="med"/>
                    </a:lnT>
                    <a:lnB w="12700" cap="flat" cmpd="sng" algn="ctr">
                      <a:solidFill>
                        <a:srgbClr val="C1023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Avenir Next LT Pro" panose="020B0504020202020204" pitchFamily="34" charset="0"/>
                        </a:rPr>
                        <a:t>Referrals made using consistent, evidence-based criteria</a:t>
                      </a:r>
                    </a:p>
                  </a:txBody>
                  <a:tcPr anchor="ctr">
                    <a:lnL w="12700" cap="flat" cmpd="sng" algn="ctr">
                      <a:solidFill>
                        <a:srgbClr val="C10230"/>
                      </a:solidFill>
                      <a:prstDash val="solid"/>
                      <a:round/>
                      <a:headEnd type="none" w="med" len="med"/>
                      <a:tailEnd type="none" w="med" len="med"/>
                    </a:lnL>
                    <a:lnR w="12700" cap="flat" cmpd="sng" algn="ctr">
                      <a:solidFill>
                        <a:srgbClr val="C10230"/>
                      </a:solidFill>
                      <a:prstDash val="solid"/>
                      <a:round/>
                      <a:headEnd type="none" w="med" len="med"/>
                      <a:tailEnd type="none" w="med" len="med"/>
                    </a:lnR>
                    <a:lnT w="12700" cap="flat" cmpd="sng" algn="ctr">
                      <a:solidFill>
                        <a:srgbClr val="C10230"/>
                      </a:solidFill>
                      <a:prstDash val="solid"/>
                      <a:round/>
                      <a:headEnd type="none" w="med" len="med"/>
                      <a:tailEnd type="none" w="med" len="med"/>
                    </a:lnT>
                    <a:lnB w="12700" cap="flat" cmpd="sng" algn="ctr">
                      <a:solidFill>
                        <a:srgbClr val="C10230"/>
                      </a:solidFill>
                      <a:prstDash val="solid"/>
                      <a:round/>
                      <a:headEnd type="none" w="med" len="med"/>
                      <a:tailEnd type="none" w="med" len="med"/>
                    </a:lnB>
                    <a:noFill/>
                  </a:tcPr>
                </a:tc>
                <a:extLst>
                  <a:ext uri="{0D108BD9-81ED-4DB2-BD59-A6C34878D82A}">
                    <a16:rowId xmlns:a16="http://schemas.microsoft.com/office/drawing/2014/main" val="2221585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Avenir Next LT Pro" panose="020B0504020202020204" pitchFamily="34" charset="0"/>
                        </a:rPr>
                        <a:t>“The patient will not attend, so why bother?”</a:t>
                      </a:r>
                    </a:p>
                  </a:txBody>
                  <a:tcPr anchor="ctr">
                    <a:lnL w="12700" cap="flat" cmpd="sng" algn="ctr">
                      <a:solidFill>
                        <a:srgbClr val="C10230"/>
                      </a:solidFill>
                      <a:prstDash val="solid"/>
                      <a:round/>
                      <a:headEnd type="none" w="med" len="med"/>
                      <a:tailEnd type="none" w="med" len="med"/>
                    </a:lnL>
                    <a:lnR w="12700" cap="flat" cmpd="sng" algn="ctr">
                      <a:solidFill>
                        <a:srgbClr val="C10230"/>
                      </a:solidFill>
                      <a:prstDash val="solid"/>
                      <a:round/>
                      <a:headEnd type="none" w="med" len="med"/>
                      <a:tailEnd type="none" w="med" len="med"/>
                    </a:lnR>
                    <a:lnT w="12700" cap="flat" cmpd="sng" algn="ctr">
                      <a:solidFill>
                        <a:srgbClr val="C10230"/>
                      </a:solidFill>
                      <a:prstDash val="solid"/>
                      <a:round/>
                      <a:headEnd type="none" w="med" len="med"/>
                      <a:tailEnd type="none" w="med" len="med"/>
                    </a:lnT>
                    <a:lnB w="12700" cap="flat" cmpd="sng" algn="ctr">
                      <a:solidFill>
                        <a:srgbClr val="C10230"/>
                      </a:solidFill>
                      <a:prstDash val="solid"/>
                      <a:round/>
                      <a:headEnd type="none" w="med" len="med"/>
                      <a:tailEnd type="none" w="med" len="med"/>
                    </a:lnB>
                    <a:solidFill>
                      <a:srgbClr val="F0D4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Avenir Next LT Pro" panose="020B0504020202020204" pitchFamily="34" charset="0"/>
                        </a:rPr>
                        <a:t>Implicit biases excluded from automated referral</a:t>
                      </a:r>
                    </a:p>
                  </a:txBody>
                  <a:tcPr anchor="ctr">
                    <a:lnL w="12700" cap="flat" cmpd="sng" algn="ctr">
                      <a:solidFill>
                        <a:srgbClr val="C10230"/>
                      </a:solidFill>
                      <a:prstDash val="solid"/>
                      <a:round/>
                      <a:headEnd type="none" w="med" len="med"/>
                      <a:tailEnd type="none" w="med" len="med"/>
                    </a:lnL>
                    <a:lnR w="12700" cap="flat" cmpd="sng" algn="ctr">
                      <a:solidFill>
                        <a:srgbClr val="C10230"/>
                      </a:solidFill>
                      <a:prstDash val="solid"/>
                      <a:round/>
                      <a:headEnd type="none" w="med" len="med"/>
                      <a:tailEnd type="none" w="med" len="med"/>
                    </a:lnR>
                    <a:lnT w="12700" cap="flat" cmpd="sng" algn="ctr">
                      <a:solidFill>
                        <a:srgbClr val="C10230"/>
                      </a:solidFill>
                      <a:prstDash val="solid"/>
                      <a:round/>
                      <a:headEnd type="none" w="med" len="med"/>
                      <a:tailEnd type="none" w="med" len="med"/>
                    </a:lnT>
                    <a:lnB w="12700" cap="flat" cmpd="sng" algn="ctr">
                      <a:solidFill>
                        <a:srgbClr val="C10230"/>
                      </a:solidFill>
                      <a:prstDash val="solid"/>
                      <a:round/>
                      <a:headEnd type="none" w="med" len="med"/>
                      <a:tailEnd type="none" w="med" len="med"/>
                    </a:lnB>
                    <a:solidFill>
                      <a:srgbClr val="F0D4F4"/>
                    </a:solidFill>
                  </a:tcPr>
                </a:tc>
                <a:extLst>
                  <a:ext uri="{0D108BD9-81ED-4DB2-BD59-A6C34878D82A}">
                    <a16:rowId xmlns:a16="http://schemas.microsoft.com/office/drawing/2014/main" val="2089020960"/>
                  </a:ext>
                </a:extLst>
              </a:tr>
            </a:tbl>
          </a:graphicData>
        </a:graphic>
      </p:graphicFrame>
      <p:sp>
        <p:nvSpPr>
          <p:cNvPr id="8" name="Slide Number Placeholder 7">
            <a:extLst>
              <a:ext uri="{FF2B5EF4-FFF2-40B4-BE49-F238E27FC236}">
                <a16:creationId xmlns:a16="http://schemas.microsoft.com/office/drawing/2014/main" id="{EDD34680-B49A-2300-0D7B-342F32FF5F7A}"/>
              </a:ext>
            </a:extLst>
          </p:cNvPr>
          <p:cNvSpPr>
            <a:spLocks noGrp="1"/>
          </p:cNvSpPr>
          <p:nvPr>
            <p:ph type="sldNum" sz="quarter" idx="12"/>
          </p:nvPr>
        </p:nvSpPr>
        <p:spPr/>
        <p:txBody>
          <a:bodyPr/>
          <a:lstStyle/>
          <a:p>
            <a:fld id="{56FAB8D9-EC93-452B-B8CD-B076CB1D95D6}" type="slidenum">
              <a:rPr lang="en-US" smtClean="0"/>
              <a:t>20</a:t>
            </a:fld>
            <a:endParaRPr lang="en-US"/>
          </a:p>
        </p:txBody>
      </p:sp>
    </p:spTree>
    <p:extLst>
      <p:ext uri="{BB962C8B-B14F-4D97-AF65-F5344CB8AC3E}">
        <p14:creationId xmlns:p14="http://schemas.microsoft.com/office/powerpoint/2010/main" val="1445604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07D74C-3B8D-8F2A-79C9-A30D9606F8B9}"/>
              </a:ext>
            </a:extLst>
          </p:cNvPr>
          <p:cNvSpPr>
            <a:spLocks noGrp="1"/>
          </p:cNvSpPr>
          <p:nvPr>
            <p:ph type="title"/>
          </p:nvPr>
        </p:nvSpPr>
        <p:spPr>
          <a:solidFill>
            <a:srgbClr val="C10230"/>
          </a:solidFill>
        </p:spPr>
        <p:txBody>
          <a:bodyPr vert="horz" lIns="91440" tIns="45720" rIns="91440" bIns="45720" rtlCol="0" anchor="ctr">
            <a:normAutofit/>
          </a:bodyPr>
          <a:lstStyle/>
          <a:p>
            <a:r>
              <a:rPr lang="en-US" sz="3200" dirty="0"/>
              <a:t>Automatic Referral Addresses Process Failures</a:t>
            </a:r>
          </a:p>
        </p:txBody>
      </p:sp>
      <p:graphicFrame>
        <p:nvGraphicFramePr>
          <p:cNvPr id="3" name="Table 6">
            <a:extLst>
              <a:ext uri="{FF2B5EF4-FFF2-40B4-BE49-F238E27FC236}">
                <a16:creationId xmlns:a16="http://schemas.microsoft.com/office/drawing/2014/main" id="{99C3F0BA-1DDB-4379-820A-27A32F43A488}"/>
              </a:ext>
            </a:extLst>
          </p:cNvPr>
          <p:cNvGraphicFramePr>
            <a:graphicFrameLocks noGrp="1"/>
          </p:cNvGraphicFramePr>
          <p:nvPr>
            <p:extLst>
              <p:ext uri="{D42A27DB-BD31-4B8C-83A1-F6EECF244321}">
                <p14:modId xmlns:p14="http://schemas.microsoft.com/office/powerpoint/2010/main" val="4228854921"/>
              </p:ext>
            </p:extLst>
          </p:nvPr>
        </p:nvGraphicFramePr>
        <p:xfrm>
          <a:off x="1278195" y="2168397"/>
          <a:ext cx="9625779" cy="2977324"/>
        </p:xfrm>
        <a:graphic>
          <a:graphicData uri="http://schemas.openxmlformats.org/drawingml/2006/table">
            <a:tbl>
              <a:tblPr firstRow="1" bandRow="1">
                <a:tableStyleId>{2A488322-F2BA-4B5B-9748-0D474271808F}</a:tableStyleId>
              </a:tblPr>
              <a:tblGrid>
                <a:gridCol w="5476566">
                  <a:extLst>
                    <a:ext uri="{9D8B030D-6E8A-4147-A177-3AD203B41FA5}">
                      <a16:colId xmlns:a16="http://schemas.microsoft.com/office/drawing/2014/main" val="3443062108"/>
                    </a:ext>
                  </a:extLst>
                </a:gridCol>
                <a:gridCol w="4149213">
                  <a:extLst>
                    <a:ext uri="{9D8B030D-6E8A-4147-A177-3AD203B41FA5}">
                      <a16:colId xmlns:a16="http://schemas.microsoft.com/office/drawing/2014/main" val="2098900549"/>
                    </a:ext>
                  </a:extLst>
                </a:gridCol>
              </a:tblGrid>
              <a:tr h="310275">
                <a:tc>
                  <a:txBody>
                    <a:bodyPr/>
                    <a:lstStyle/>
                    <a:p>
                      <a:pPr algn="ctr"/>
                      <a:r>
                        <a:rPr lang="en-US" sz="2000" strike="noStrike" dirty="0">
                          <a:solidFill>
                            <a:schemeClr val="bg1"/>
                          </a:solidFill>
                          <a:effectLst>
                            <a:outerShdw blurRad="38100" dist="38100" dir="2700000" algn="tl">
                              <a:srgbClr val="000000">
                                <a:alpha val="43137"/>
                              </a:srgbClr>
                            </a:outerShdw>
                          </a:effectLst>
                          <a:latin typeface="Avenir Next LT Pro" panose="020B0504020202020204" pitchFamily="34" charset="0"/>
                        </a:rPr>
                        <a:t>Problem Processes </a:t>
                      </a:r>
                    </a:p>
                  </a:txBody>
                  <a:tcPr>
                    <a:lnL w="12700" cap="flat" cmpd="sng" algn="ctr">
                      <a:solidFill>
                        <a:srgbClr val="C10230"/>
                      </a:solidFill>
                      <a:prstDash val="solid"/>
                      <a:round/>
                      <a:headEnd type="none" w="med" len="med"/>
                      <a:tailEnd type="none" w="med" len="med"/>
                    </a:lnL>
                    <a:lnR w="12700" cap="flat" cmpd="sng" algn="ctr">
                      <a:solidFill>
                        <a:srgbClr val="C10230"/>
                      </a:solidFill>
                      <a:prstDash val="solid"/>
                      <a:round/>
                      <a:headEnd type="none" w="med" len="med"/>
                      <a:tailEnd type="none" w="med" len="med"/>
                    </a:lnR>
                    <a:lnT w="12700" cap="flat" cmpd="sng" algn="ctr">
                      <a:solidFill>
                        <a:srgbClr val="C10230"/>
                      </a:solidFill>
                      <a:prstDash val="solid"/>
                      <a:round/>
                      <a:headEnd type="none" w="med" len="med"/>
                      <a:tailEnd type="none" w="med" len="med"/>
                    </a:lnT>
                    <a:lnB w="12700" cap="flat" cmpd="sng" algn="ctr">
                      <a:solidFill>
                        <a:srgbClr val="C10230"/>
                      </a:solidFill>
                      <a:prstDash val="solid"/>
                      <a:round/>
                      <a:headEnd type="none" w="med" len="med"/>
                      <a:tailEnd type="none" w="med" len="med"/>
                    </a:lnB>
                    <a:solidFill>
                      <a:srgbClr val="691F74"/>
                    </a:solidFill>
                  </a:tcPr>
                </a:tc>
                <a:tc>
                  <a:txBody>
                    <a:bodyPr/>
                    <a:lstStyle/>
                    <a:p>
                      <a:pPr algn="ctr"/>
                      <a:r>
                        <a:rPr lang="en-US" sz="2000" dirty="0">
                          <a:solidFill>
                            <a:schemeClr val="bg1"/>
                          </a:solidFill>
                          <a:effectLst>
                            <a:outerShdw blurRad="38100" dist="38100" dir="2700000" algn="tl">
                              <a:srgbClr val="000000">
                                <a:alpha val="43137"/>
                              </a:srgbClr>
                            </a:outerShdw>
                          </a:effectLst>
                          <a:latin typeface="Avenir Next LT Pro" panose="020B0504020202020204" pitchFamily="34" charset="0"/>
                        </a:rPr>
                        <a:t>AR Solution</a:t>
                      </a:r>
                    </a:p>
                  </a:txBody>
                  <a:tcPr>
                    <a:lnL w="12700" cap="flat" cmpd="sng" algn="ctr">
                      <a:solidFill>
                        <a:srgbClr val="C10230"/>
                      </a:solidFill>
                      <a:prstDash val="solid"/>
                      <a:round/>
                      <a:headEnd type="none" w="med" len="med"/>
                      <a:tailEnd type="none" w="med" len="med"/>
                    </a:lnL>
                    <a:lnR w="12700" cap="flat" cmpd="sng" algn="ctr">
                      <a:solidFill>
                        <a:srgbClr val="C10230"/>
                      </a:solidFill>
                      <a:prstDash val="solid"/>
                      <a:round/>
                      <a:headEnd type="none" w="med" len="med"/>
                      <a:tailEnd type="none" w="med" len="med"/>
                    </a:lnR>
                    <a:lnT w="12700" cap="flat" cmpd="sng" algn="ctr">
                      <a:solidFill>
                        <a:srgbClr val="C10230"/>
                      </a:solidFill>
                      <a:prstDash val="solid"/>
                      <a:round/>
                      <a:headEnd type="none" w="med" len="med"/>
                      <a:tailEnd type="none" w="med" len="med"/>
                    </a:lnT>
                    <a:lnB w="12700" cap="flat" cmpd="sng" algn="ctr">
                      <a:solidFill>
                        <a:srgbClr val="C10230"/>
                      </a:solidFill>
                      <a:prstDash val="solid"/>
                      <a:round/>
                      <a:headEnd type="none" w="med" len="med"/>
                      <a:tailEnd type="none" w="med" len="med"/>
                    </a:lnB>
                    <a:solidFill>
                      <a:srgbClr val="691F74"/>
                    </a:solidFill>
                  </a:tcPr>
                </a:tc>
                <a:extLst>
                  <a:ext uri="{0D108BD9-81ED-4DB2-BD59-A6C34878D82A}">
                    <a16:rowId xmlns:a16="http://schemas.microsoft.com/office/drawing/2014/main" val="3046315785"/>
                  </a:ext>
                </a:extLst>
              </a:tr>
              <a:tr h="7876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venir Next LT Pro" panose="020B0504020202020204" pitchFamily="34" charset="0"/>
                        </a:rPr>
                        <a:t>Uncertainty about who is responsible for making the referral or if someone has already referred the patient</a:t>
                      </a:r>
                    </a:p>
                  </a:txBody>
                  <a:tcPr>
                    <a:lnL w="12700" cap="flat" cmpd="sng" algn="ctr">
                      <a:solidFill>
                        <a:srgbClr val="C10230"/>
                      </a:solidFill>
                      <a:prstDash val="solid"/>
                      <a:round/>
                      <a:headEnd type="none" w="med" len="med"/>
                      <a:tailEnd type="none" w="med" len="med"/>
                    </a:lnL>
                    <a:lnR w="12700" cap="flat" cmpd="sng" algn="ctr">
                      <a:solidFill>
                        <a:srgbClr val="C10230"/>
                      </a:solidFill>
                      <a:prstDash val="solid"/>
                      <a:round/>
                      <a:headEnd type="none" w="med" len="med"/>
                      <a:tailEnd type="none" w="med" len="med"/>
                    </a:lnR>
                    <a:lnT w="12700" cap="flat" cmpd="sng" algn="ctr">
                      <a:solidFill>
                        <a:srgbClr val="C10230"/>
                      </a:solidFill>
                      <a:prstDash val="solid"/>
                      <a:round/>
                      <a:headEnd type="none" w="med" len="med"/>
                      <a:tailEnd type="none" w="med" len="med"/>
                    </a:lnT>
                    <a:lnB w="12700" cap="flat" cmpd="sng" algn="ctr">
                      <a:solidFill>
                        <a:srgbClr val="C1023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venir Next LT Pro" panose="020B0504020202020204" pitchFamily="34" charset="0"/>
                        </a:rPr>
                        <a:t>EMR makes the referral and appropriate physician retains ability to opt-out the patient</a:t>
                      </a:r>
                    </a:p>
                  </a:txBody>
                  <a:tcPr>
                    <a:lnL w="12700" cap="flat" cmpd="sng" algn="ctr">
                      <a:solidFill>
                        <a:srgbClr val="C10230"/>
                      </a:solidFill>
                      <a:prstDash val="solid"/>
                      <a:round/>
                      <a:headEnd type="none" w="med" len="med"/>
                      <a:tailEnd type="none" w="med" len="med"/>
                    </a:lnL>
                    <a:lnR w="12700" cap="flat" cmpd="sng" algn="ctr">
                      <a:solidFill>
                        <a:srgbClr val="C10230"/>
                      </a:solidFill>
                      <a:prstDash val="solid"/>
                      <a:round/>
                      <a:headEnd type="none" w="med" len="med"/>
                      <a:tailEnd type="none" w="med" len="med"/>
                    </a:lnR>
                    <a:lnT w="12700" cap="flat" cmpd="sng" algn="ctr">
                      <a:solidFill>
                        <a:srgbClr val="C10230"/>
                      </a:solidFill>
                      <a:prstDash val="solid"/>
                      <a:round/>
                      <a:headEnd type="none" w="med" len="med"/>
                      <a:tailEnd type="none" w="med" len="med"/>
                    </a:lnT>
                    <a:lnB w="12700" cap="flat" cmpd="sng" algn="ctr">
                      <a:solidFill>
                        <a:srgbClr val="C10230"/>
                      </a:solidFill>
                      <a:prstDash val="solid"/>
                      <a:round/>
                      <a:headEnd type="none" w="med" len="med"/>
                      <a:tailEnd type="none" w="med" len="med"/>
                    </a:lnB>
                    <a:noFill/>
                  </a:tcPr>
                </a:tc>
                <a:extLst>
                  <a:ext uri="{0D108BD9-81ED-4DB2-BD59-A6C34878D82A}">
                    <a16:rowId xmlns:a16="http://schemas.microsoft.com/office/drawing/2014/main" val="810699156"/>
                  </a:ext>
                </a:extLst>
              </a:tr>
              <a:tr h="7876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venir Next LT Pro" panose="020B0504020202020204" pitchFamily="34" charset="0"/>
                        </a:rPr>
                        <a:t>Uncertainty about whether the patient meets inclusion and/or exclusion criteria </a:t>
                      </a:r>
                    </a:p>
                  </a:txBody>
                  <a:tcPr>
                    <a:lnL w="12700" cap="flat" cmpd="sng" algn="ctr">
                      <a:solidFill>
                        <a:srgbClr val="C10230"/>
                      </a:solidFill>
                      <a:prstDash val="solid"/>
                      <a:round/>
                      <a:headEnd type="none" w="med" len="med"/>
                      <a:tailEnd type="none" w="med" len="med"/>
                    </a:lnL>
                    <a:lnR w="12700" cap="flat" cmpd="sng" algn="ctr">
                      <a:solidFill>
                        <a:srgbClr val="C10230"/>
                      </a:solidFill>
                      <a:prstDash val="solid"/>
                      <a:round/>
                      <a:headEnd type="none" w="med" len="med"/>
                      <a:tailEnd type="none" w="med" len="med"/>
                    </a:lnR>
                    <a:lnT w="12700" cap="flat" cmpd="sng" algn="ctr">
                      <a:solidFill>
                        <a:srgbClr val="C10230"/>
                      </a:solidFill>
                      <a:prstDash val="solid"/>
                      <a:round/>
                      <a:headEnd type="none" w="med" len="med"/>
                      <a:tailEnd type="none" w="med" len="med"/>
                    </a:lnT>
                    <a:lnB w="12700" cap="flat" cmpd="sng" algn="ctr">
                      <a:solidFill>
                        <a:srgbClr val="C10230"/>
                      </a:solidFill>
                      <a:prstDash val="solid"/>
                      <a:round/>
                      <a:headEnd type="none" w="med" len="med"/>
                      <a:tailEnd type="none" w="med" len="med"/>
                    </a:lnB>
                    <a:solidFill>
                      <a:srgbClr val="F0D4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venir Next LT Pro" panose="020B0504020202020204" pitchFamily="34" charset="0"/>
                        </a:rPr>
                        <a:t>EMR programmed to consistently identify eligible patients </a:t>
                      </a:r>
                    </a:p>
                  </a:txBody>
                  <a:tcPr>
                    <a:lnL w="12700" cap="flat" cmpd="sng" algn="ctr">
                      <a:solidFill>
                        <a:srgbClr val="C10230"/>
                      </a:solidFill>
                      <a:prstDash val="solid"/>
                      <a:round/>
                      <a:headEnd type="none" w="med" len="med"/>
                      <a:tailEnd type="none" w="med" len="med"/>
                    </a:lnL>
                    <a:lnR w="12700" cap="flat" cmpd="sng" algn="ctr">
                      <a:solidFill>
                        <a:srgbClr val="C10230"/>
                      </a:solidFill>
                      <a:prstDash val="solid"/>
                      <a:round/>
                      <a:headEnd type="none" w="med" len="med"/>
                      <a:tailEnd type="none" w="med" len="med"/>
                    </a:lnR>
                    <a:lnT w="12700" cap="flat" cmpd="sng" algn="ctr">
                      <a:solidFill>
                        <a:srgbClr val="C10230"/>
                      </a:solidFill>
                      <a:prstDash val="solid"/>
                      <a:round/>
                      <a:headEnd type="none" w="med" len="med"/>
                      <a:tailEnd type="none" w="med" len="med"/>
                    </a:lnT>
                    <a:lnB w="12700" cap="flat" cmpd="sng" algn="ctr">
                      <a:solidFill>
                        <a:srgbClr val="C10230"/>
                      </a:solidFill>
                      <a:prstDash val="solid"/>
                      <a:round/>
                      <a:headEnd type="none" w="med" len="med"/>
                      <a:tailEnd type="none" w="med" len="med"/>
                    </a:lnB>
                    <a:solidFill>
                      <a:srgbClr val="F0D4F4"/>
                    </a:solidFill>
                  </a:tcPr>
                </a:tc>
                <a:extLst>
                  <a:ext uri="{0D108BD9-81ED-4DB2-BD59-A6C34878D82A}">
                    <a16:rowId xmlns:a16="http://schemas.microsoft.com/office/drawing/2014/main" val="229776786"/>
                  </a:ext>
                </a:extLst>
              </a:tr>
              <a:tr h="7876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venir Next LT Pro" panose="020B0504020202020204" pitchFamily="34" charset="0"/>
                        </a:rPr>
                        <a:t>Uncertainty about </a:t>
                      </a:r>
                      <a:r>
                        <a:rPr lang="en-US" sz="2000" u="sng" dirty="0">
                          <a:latin typeface="Avenir Next LT Pro" panose="020B0504020202020204" pitchFamily="34" charset="0"/>
                        </a:rPr>
                        <a:t>when</a:t>
                      </a:r>
                      <a:r>
                        <a:rPr lang="en-US" sz="2000" dirty="0">
                          <a:latin typeface="Avenir Next LT Pro" panose="020B0504020202020204" pitchFamily="34" charset="0"/>
                        </a:rPr>
                        <a:t>, the patient can begin CR or </a:t>
                      </a:r>
                      <a:r>
                        <a:rPr lang="en-US" sz="2000" u="sng" dirty="0">
                          <a:latin typeface="Avenir Next LT Pro" panose="020B0504020202020204" pitchFamily="34" charset="0"/>
                        </a:rPr>
                        <a:t>how</a:t>
                      </a:r>
                      <a:r>
                        <a:rPr lang="en-US" sz="2000" dirty="0">
                          <a:latin typeface="Avenir Next LT Pro" panose="020B0504020202020204" pitchFamily="34" charset="0"/>
                        </a:rPr>
                        <a:t> the referral should be made</a:t>
                      </a:r>
                    </a:p>
                  </a:txBody>
                  <a:tcPr>
                    <a:lnL w="12700" cap="flat" cmpd="sng" algn="ctr">
                      <a:solidFill>
                        <a:srgbClr val="C10230"/>
                      </a:solidFill>
                      <a:prstDash val="solid"/>
                      <a:round/>
                      <a:headEnd type="none" w="med" len="med"/>
                      <a:tailEnd type="none" w="med" len="med"/>
                    </a:lnL>
                    <a:lnR w="12700" cap="flat" cmpd="sng" algn="ctr">
                      <a:solidFill>
                        <a:srgbClr val="C10230"/>
                      </a:solidFill>
                      <a:prstDash val="solid"/>
                      <a:round/>
                      <a:headEnd type="none" w="med" len="med"/>
                      <a:tailEnd type="none" w="med" len="med"/>
                    </a:lnR>
                    <a:lnT w="12700" cap="flat" cmpd="sng" algn="ctr">
                      <a:solidFill>
                        <a:srgbClr val="C10230"/>
                      </a:solidFill>
                      <a:prstDash val="solid"/>
                      <a:round/>
                      <a:headEnd type="none" w="med" len="med"/>
                      <a:tailEnd type="none" w="med" len="med"/>
                    </a:lnT>
                    <a:lnB w="12700" cap="flat" cmpd="sng" algn="ctr">
                      <a:solidFill>
                        <a:srgbClr val="C1023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venir Next LT Pro" panose="020B0504020202020204" pitchFamily="34" charset="0"/>
                        </a:rPr>
                        <a:t>Referral consistently embedded into discharge order set</a:t>
                      </a:r>
                    </a:p>
                  </a:txBody>
                  <a:tcPr>
                    <a:lnL w="12700" cap="flat" cmpd="sng" algn="ctr">
                      <a:solidFill>
                        <a:srgbClr val="C10230"/>
                      </a:solidFill>
                      <a:prstDash val="solid"/>
                      <a:round/>
                      <a:headEnd type="none" w="med" len="med"/>
                      <a:tailEnd type="none" w="med" len="med"/>
                    </a:lnL>
                    <a:lnR w="12700" cap="flat" cmpd="sng" algn="ctr">
                      <a:solidFill>
                        <a:srgbClr val="C10230"/>
                      </a:solidFill>
                      <a:prstDash val="solid"/>
                      <a:round/>
                      <a:headEnd type="none" w="med" len="med"/>
                      <a:tailEnd type="none" w="med" len="med"/>
                    </a:lnR>
                    <a:lnT w="12700" cap="flat" cmpd="sng" algn="ctr">
                      <a:solidFill>
                        <a:srgbClr val="C10230"/>
                      </a:solidFill>
                      <a:prstDash val="solid"/>
                      <a:round/>
                      <a:headEnd type="none" w="med" len="med"/>
                      <a:tailEnd type="none" w="med" len="med"/>
                    </a:lnT>
                    <a:lnB w="12700" cap="flat" cmpd="sng" algn="ctr">
                      <a:solidFill>
                        <a:srgbClr val="C10230"/>
                      </a:solidFill>
                      <a:prstDash val="solid"/>
                      <a:round/>
                      <a:headEnd type="none" w="med" len="med"/>
                      <a:tailEnd type="none" w="med" len="med"/>
                    </a:lnB>
                    <a:noFill/>
                  </a:tcPr>
                </a:tc>
                <a:extLst>
                  <a:ext uri="{0D108BD9-81ED-4DB2-BD59-A6C34878D82A}">
                    <a16:rowId xmlns:a16="http://schemas.microsoft.com/office/drawing/2014/main" val="3376329396"/>
                  </a:ext>
                </a:extLst>
              </a:tr>
            </a:tbl>
          </a:graphicData>
        </a:graphic>
      </p:graphicFrame>
      <p:sp>
        <p:nvSpPr>
          <p:cNvPr id="8" name="Slide Number Placeholder 7">
            <a:extLst>
              <a:ext uri="{FF2B5EF4-FFF2-40B4-BE49-F238E27FC236}">
                <a16:creationId xmlns:a16="http://schemas.microsoft.com/office/drawing/2014/main" id="{D382AC58-D681-CEC3-9A4E-6ED04B735603}"/>
              </a:ext>
            </a:extLst>
          </p:cNvPr>
          <p:cNvSpPr>
            <a:spLocks noGrp="1"/>
          </p:cNvSpPr>
          <p:nvPr>
            <p:ph type="sldNum" sz="quarter" idx="12"/>
          </p:nvPr>
        </p:nvSpPr>
        <p:spPr/>
        <p:txBody>
          <a:bodyPr/>
          <a:lstStyle/>
          <a:p>
            <a:fld id="{56FAB8D9-EC93-452B-B8CD-B076CB1D95D6}" type="slidenum">
              <a:rPr lang="en-US" smtClean="0"/>
              <a:t>21</a:t>
            </a:fld>
            <a:endParaRPr lang="en-US"/>
          </a:p>
        </p:txBody>
      </p:sp>
    </p:spTree>
    <p:extLst>
      <p:ext uri="{BB962C8B-B14F-4D97-AF65-F5344CB8AC3E}">
        <p14:creationId xmlns:p14="http://schemas.microsoft.com/office/powerpoint/2010/main" val="3695169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86E5-E55B-A10D-2BB7-9BF3D5657B9C}"/>
              </a:ext>
            </a:extLst>
          </p:cNvPr>
          <p:cNvSpPr>
            <a:spLocks noGrp="1"/>
          </p:cNvSpPr>
          <p:nvPr>
            <p:ph type="title"/>
          </p:nvPr>
        </p:nvSpPr>
        <p:spPr>
          <a:solidFill>
            <a:srgbClr val="C10230"/>
          </a:solidFill>
        </p:spPr>
        <p:txBody>
          <a:bodyPr vert="horz" lIns="91440" tIns="45720" rIns="91440" bIns="45720" rtlCol="0" anchor="ctr">
            <a:normAutofit/>
          </a:bodyPr>
          <a:lstStyle/>
          <a:p>
            <a:r>
              <a:rPr lang="en-US" sz="3200" dirty="0"/>
              <a:t>To Learn More …</a:t>
            </a:r>
          </a:p>
        </p:txBody>
      </p:sp>
      <p:sp>
        <p:nvSpPr>
          <p:cNvPr id="6" name="Content Placeholder 5">
            <a:extLst>
              <a:ext uri="{FF2B5EF4-FFF2-40B4-BE49-F238E27FC236}">
                <a16:creationId xmlns:a16="http://schemas.microsoft.com/office/drawing/2014/main" id="{87387B52-8314-A0D3-B7F7-8B508C5FE8EF}"/>
              </a:ext>
            </a:extLst>
          </p:cNvPr>
          <p:cNvSpPr>
            <a:spLocks noGrp="1"/>
          </p:cNvSpPr>
          <p:nvPr>
            <p:ph idx="1"/>
          </p:nvPr>
        </p:nvSpPr>
        <p:spPr>
          <a:xfrm>
            <a:off x="696686" y="1103086"/>
            <a:ext cx="10657114" cy="5618389"/>
          </a:xfrm>
        </p:spPr>
        <p:txBody>
          <a:bodyPr>
            <a:normAutofit/>
          </a:bodyPr>
          <a:lstStyle/>
          <a:p>
            <a:pPr marL="0" indent="0">
              <a:buNone/>
            </a:pPr>
            <a:r>
              <a:rPr lang="en-US" sz="3200" dirty="0"/>
              <a:t>See Chapter 1 of the </a:t>
            </a:r>
            <a:r>
              <a:rPr lang="en-US" sz="3200" dirty="0">
                <a:hlinkClick r:id="rId3"/>
              </a:rPr>
              <a:t>AR Implementation Guide</a:t>
            </a:r>
            <a:r>
              <a:rPr lang="en-US" sz="3200" dirty="0"/>
              <a:t> for</a:t>
            </a:r>
            <a:r>
              <a:rPr lang="en-US" sz="3200" b="1" dirty="0"/>
              <a:t>: </a:t>
            </a:r>
          </a:p>
          <a:p>
            <a:r>
              <a:rPr lang="en-US" sz="3200" dirty="0"/>
              <a:t>A definition of AR</a:t>
            </a:r>
          </a:p>
          <a:p>
            <a:r>
              <a:rPr lang="en-US" sz="3200" dirty="0"/>
              <a:t>Types of referral patterns</a:t>
            </a:r>
          </a:p>
          <a:p>
            <a:r>
              <a:rPr lang="en-US" sz="3200" dirty="0"/>
              <a:t>What constitutes a completed referral</a:t>
            </a:r>
          </a:p>
          <a:p>
            <a:r>
              <a:rPr lang="en-US" sz="3200" dirty="0"/>
              <a:t>Putting together an AR Implementation Team</a:t>
            </a:r>
          </a:p>
          <a:p>
            <a:r>
              <a:rPr lang="en-US" sz="3200" dirty="0"/>
              <a:t>Roles and responsibilities for AR Implementation Team members</a:t>
            </a:r>
          </a:p>
          <a:p>
            <a:r>
              <a:rPr lang="en-US" sz="3200" dirty="0"/>
              <a:t>An overview of common errors in EMR Implementation</a:t>
            </a:r>
            <a:endParaRPr lang="en-US" sz="3200" b="1" dirty="0"/>
          </a:p>
          <a:p>
            <a:endParaRPr lang="en-US" dirty="0"/>
          </a:p>
        </p:txBody>
      </p:sp>
      <p:sp>
        <p:nvSpPr>
          <p:cNvPr id="4" name="Slide Number Placeholder 3">
            <a:extLst>
              <a:ext uri="{FF2B5EF4-FFF2-40B4-BE49-F238E27FC236}">
                <a16:creationId xmlns:a16="http://schemas.microsoft.com/office/drawing/2014/main" id="{726B5D84-0E52-2EB5-30D7-3E4CC31FC67C}"/>
              </a:ext>
            </a:extLst>
          </p:cNvPr>
          <p:cNvSpPr>
            <a:spLocks noGrp="1"/>
          </p:cNvSpPr>
          <p:nvPr>
            <p:ph type="sldNum" sz="quarter" idx="12"/>
          </p:nvPr>
        </p:nvSpPr>
        <p:spPr/>
        <p:txBody>
          <a:bodyPr/>
          <a:lstStyle/>
          <a:p>
            <a:fld id="{56FAB8D9-EC93-452B-B8CD-B076CB1D95D6}" type="slidenum">
              <a:rPr lang="en-US" smtClean="0"/>
              <a:t>22</a:t>
            </a:fld>
            <a:endParaRPr lang="en-US" dirty="0"/>
          </a:p>
        </p:txBody>
      </p:sp>
    </p:spTree>
    <p:extLst>
      <p:ext uri="{BB962C8B-B14F-4D97-AF65-F5344CB8AC3E}">
        <p14:creationId xmlns:p14="http://schemas.microsoft.com/office/powerpoint/2010/main" val="4032054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1415-5DAE-F5D7-53EB-FD324008C94C}"/>
              </a:ext>
            </a:extLst>
          </p:cNvPr>
          <p:cNvSpPr>
            <a:spLocks noGrp="1"/>
          </p:cNvSpPr>
          <p:nvPr>
            <p:ph type="title"/>
          </p:nvPr>
        </p:nvSpPr>
        <p:spPr>
          <a:solidFill>
            <a:srgbClr val="C10230"/>
          </a:solidFill>
        </p:spPr>
        <p:txBody>
          <a:bodyPr vert="horz" lIns="91440" tIns="45720" rIns="91440" bIns="45720" rtlCol="0" anchor="ctr" anchorCtr="0">
            <a:normAutofit/>
          </a:bodyPr>
          <a:lstStyle/>
          <a:p>
            <a:pPr>
              <a:spcAft>
                <a:spcPts val="2400"/>
              </a:spcAft>
            </a:pPr>
            <a:r>
              <a:rPr lang="en-US" dirty="0">
                <a:cs typeface="Calibri"/>
              </a:rPr>
              <a:t>Chapter 2: </a:t>
            </a:r>
            <a:br>
              <a:rPr lang="en-US" dirty="0">
                <a:cs typeface="Calibri"/>
              </a:rPr>
            </a:br>
            <a:r>
              <a:rPr lang="en-US" dirty="0">
                <a:cs typeface="Calibri"/>
              </a:rPr>
              <a:t>Defining Patient Eligibility</a:t>
            </a:r>
          </a:p>
        </p:txBody>
      </p:sp>
      <p:sp>
        <p:nvSpPr>
          <p:cNvPr id="9" name="Slide Number Placeholder 8">
            <a:extLst>
              <a:ext uri="{FF2B5EF4-FFF2-40B4-BE49-F238E27FC236}">
                <a16:creationId xmlns:a16="http://schemas.microsoft.com/office/drawing/2014/main" id="{481D0308-4F88-EC4A-A2CE-CB4F8E825D01}"/>
              </a:ext>
            </a:extLst>
          </p:cNvPr>
          <p:cNvSpPr>
            <a:spLocks noGrp="1"/>
          </p:cNvSpPr>
          <p:nvPr>
            <p:ph type="sldNum" sz="quarter" idx="12"/>
          </p:nvPr>
        </p:nvSpPr>
        <p:spPr/>
        <p:txBody>
          <a:bodyPr/>
          <a:lstStyle/>
          <a:p>
            <a:fld id="{56FAB8D9-EC93-452B-B8CD-B076CB1D95D6}" type="slidenum">
              <a:rPr lang="en-US" smtClean="0"/>
              <a:t>23</a:t>
            </a:fld>
            <a:endParaRPr lang="en-US"/>
          </a:p>
        </p:txBody>
      </p:sp>
    </p:spTree>
    <p:extLst>
      <p:ext uri="{BB962C8B-B14F-4D97-AF65-F5344CB8AC3E}">
        <p14:creationId xmlns:p14="http://schemas.microsoft.com/office/powerpoint/2010/main" val="2328126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FE22F4-18FA-ABE3-066F-1800BB32087A}"/>
              </a:ext>
            </a:extLst>
          </p:cNvPr>
          <p:cNvSpPr>
            <a:spLocks noGrp="1"/>
          </p:cNvSpPr>
          <p:nvPr>
            <p:ph type="title"/>
          </p:nvPr>
        </p:nvSpPr>
        <p:spPr>
          <a:solidFill>
            <a:srgbClr val="C10230"/>
          </a:solidFill>
        </p:spPr>
        <p:txBody>
          <a:bodyPr vert="horz" lIns="91440" tIns="45720" rIns="91440" bIns="45720" rtlCol="0" anchor="ctr">
            <a:normAutofit/>
          </a:bodyPr>
          <a:lstStyle/>
          <a:p>
            <a:r>
              <a:rPr lang="en-US" sz="3200" dirty="0"/>
              <a:t>Eligibility Discussions</a:t>
            </a:r>
          </a:p>
        </p:txBody>
      </p:sp>
      <p:sp>
        <p:nvSpPr>
          <p:cNvPr id="4" name="Content Placeholder 3">
            <a:extLst>
              <a:ext uri="{FF2B5EF4-FFF2-40B4-BE49-F238E27FC236}">
                <a16:creationId xmlns:a16="http://schemas.microsoft.com/office/drawing/2014/main" id="{06439F46-7C17-BA7E-8211-D043A3846B99}"/>
              </a:ext>
            </a:extLst>
          </p:cNvPr>
          <p:cNvSpPr>
            <a:spLocks noGrp="1"/>
          </p:cNvSpPr>
          <p:nvPr>
            <p:ph idx="1"/>
          </p:nvPr>
        </p:nvSpPr>
        <p:spPr>
          <a:xfrm>
            <a:off x="838200" y="1678141"/>
            <a:ext cx="5700252" cy="4351338"/>
          </a:xfrm>
        </p:spPr>
        <p:txBody>
          <a:bodyPr>
            <a:normAutofit lnSpcReduction="10000"/>
          </a:bodyPr>
          <a:lstStyle/>
          <a:p>
            <a:r>
              <a:rPr lang="en-US" dirty="0"/>
              <a:t>Successful AR depends on decisions made ahead of time about which patients are appropriate and eligible and which are inappropriate for CR.</a:t>
            </a:r>
          </a:p>
          <a:p>
            <a:endParaRPr lang="en-US" dirty="0"/>
          </a:p>
          <a:p>
            <a:r>
              <a:rPr lang="en-US" dirty="0"/>
              <a:t>Stakeholders must discuss and reach consensus and buy-in around defining eligibility criteria for CR.</a:t>
            </a:r>
          </a:p>
        </p:txBody>
      </p:sp>
      <p:pic>
        <p:nvPicPr>
          <p:cNvPr id="11" name="Graphic 10" descr="people">
            <a:extLst>
              <a:ext uri="{FF2B5EF4-FFF2-40B4-BE49-F238E27FC236}">
                <a16:creationId xmlns:a16="http://schemas.microsoft.com/office/drawing/2014/main" id="{033F2380-68CE-373B-C860-77DC24E97C68}"/>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5986" b="13447"/>
          <a:stretch/>
        </p:blipFill>
        <p:spPr>
          <a:xfrm>
            <a:off x="6901606" y="2190571"/>
            <a:ext cx="4713962" cy="3326478"/>
          </a:xfrm>
          <a:prstGeom prst="rect">
            <a:avLst/>
          </a:prstGeom>
          <a:effectLst>
            <a:innerShdw blurRad="63500" dist="50800" dir="13500000">
              <a:prstClr val="black">
                <a:alpha val="50000"/>
              </a:prstClr>
            </a:innerShdw>
          </a:effectLst>
        </p:spPr>
      </p:pic>
      <p:sp>
        <p:nvSpPr>
          <p:cNvPr id="8" name="Slide Number Placeholder 7">
            <a:extLst>
              <a:ext uri="{FF2B5EF4-FFF2-40B4-BE49-F238E27FC236}">
                <a16:creationId xmlns:a16="http://schemas.microsoft.com/office/drawing/2014/main" id="{7A0A4DE2-FFBA-224D-83FA-06B37065CC7A}"/>
              </a:ext>
            </a:extLst>
          </p:cNvPr>
          <p:cNvSpPr>
            <a:spLocks noGrp="1"/>
          </p:cNvSpPr>
          <p:nvPr>
            <p:ph type="sldNum" sz="quarter" idx="12"/>
          </p:nvPr>
        </p:nvSpPr>
        <p:spPr/>
        <p:txBody>
          <a:bodyPr/>
          <a:lstStyle/>
          <a:p>
            <a:fld id="{56FAB8D9-EC93-452B-B8CD-B076CB1D95D6}" type="slidenum">
              <a:rPr lang="en-US" smtClean="0"/>
              <a:t>24</a:t>
            </a:fld>
            <a:endParaRPr lang="en-US"/>
          </a:p>
        </p:txBody>
      </p:sp>
    </p:spTree>
    <p:extLst>
      <p:ext uri="{BB962C8B-B14F-4D97-AF65-F5344CB8AC3E}">
        <p14:creationId xmlns:p14="http://schemas.microsoft.com/office/powerpoint/2010/main" val="3454323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E35AE5-D5CD-2F1F-09D5-8B5E49B3AB95}"/>
              </a:ext>
            </a:extLst>
          </p:cNvPr>
          <p:cNvSpPr>
            <a:spLocks noGrp="1"/>
          </p:cNvSpPr>
          <p:nvPr>
            <p:ph type="title"/>
          </p:nvPr>
        </p:nvSpPr>
        <p:spPr>
          <a:solidFill>
            <a:srgbClr val="C10230"/>
          </a:solidFill>
        </p:spPr>
        <p:txBody>
          <a:bodyPr vert="horz" lIns="91440" tIns="45720" rIns="91440" bIns="45720" rtlCol="0" anchor="ctr">
            <a:normAutofit/>
          </a:bodyPr>
          <a:lstStyle/>
          <a:p>
            <a:r>
              <a:rPr lang="en-US" sz="3200" dirty="0"/>
              <a:t>Eligibility Criteria</a:t>
            </a:r>
          </a:p>
        </p:txBody>
      </p:sp>
      <p:sp>
        <p:nvSpPr>
          <p:cNvPr id="3" name="Content Placeholder 2">
            <a:extLst>
              <a:ext uri="{FF2B5EF4-FFF2-40B4-BE49-F238E27FC236}">
                <a16:creationId xmlns:a16="http://schemas.microsoft.com/office/drawing/2014/main" id="{AD215BBA-1CFE-3BFB-866F-1B991093CDCC}"/>
              </a:ext>
            </a:extLst>
          </p:cNvPr>
          <p:cNvSpPr>
            <a:spLocks noGrp="1"/>
          </p:cNvSpPr>
          <p:nvPr>
            <p:ph idx="1"/>
          </p:nvPr>
        </p:nvSpPr>
        <p:spPr>
          <a:xfrm>
            <a:off x="813816" y="1520261"/>
            <a:ext cx="6359013" cy="4351338"/>
          </a:xfrm>
        </p:spPr>
        <p:txBody>
          <a:bodyPr/>
          <a:lstStyle/>
          <a:p>
            <a:r>
              <a:rPr lang="en-US" sz="2800" dirty="0"/>
              <a:t>Heart attack in the last 12 months</a:t>
            </a:r>
          </a:p>
          <a:p>
            <a:r>
              <a:rPr lang="en-US" sz="2800" dirty="0"/>
              <a:t>Coronary artery bypass surgery</a:t>
            </a:r>
          </a:p>
          <a:p>
            <a:r>
              <a:rPr lang="en-US" sz="2800" dirty="0"/>
              <a:t>Current stable angina</a:t>
            </a:r>
          </a:p>
          <a:p>
            <a:r>
              <a:rPr lang="en-US" sz="2800" dirty="0"/>
              <a:t>A heart valve repair or replacement</a:t>
            </a:r>
          </a:p>
          <a:p>
            <a:r>
              <a:rPr lang="en-US" sz="2800" dirty="0"/>
              <a:t>A coronary angioplasty or coronary stent</a:t>
            </a:r>
          </a:p>
          <a:p>
            <a:r>
              <a:rPr lang="en-US" sz="2800" dirty="0"/>
              <a:t>A heart or heart-lung transplant</a:t>
            </a:r>
          </a:p>
          <a:p>
            <a:r>
              <a:rPr lang="en-US" sz="2800" dirty="0"/>
              <a:t>Stable chronic heart failure</a:t>
            </a:r>
          </a:p>
        </p:txBody>
      </p:sp>
      <p:pic>
        <p:nvPicPr>
          <p:cNvPr id="9" name="Graphic 8" descr="checklist">
            <a:extLst>
              <a:ext uri="{FF2B5EF4-FFF2-40B4-BE49-F238E27FC236}">
                <a16:creationId xmlns:a16="http://schemas.microsoft.com/office/drawing/2014/main" id="{EFA3ABE8-947D-F842-A859-8196B96F4A30}"/>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9894" r="8459"/>
          <a:stretch/>
        </p:blipFill>
        <p:spPr>
          <a:xfrm>
            <a:off x="7567951" y="1520261"/>
            <a:ext cx="3948546" cy="4836089"/>
          </a:xfrm>
          <a:prstGeom prst="rect">
            <a:avLst/>
          </a:prstGeom>
          <a:effectLst>
            <a:innerShdw blurRad="63500" dist="50800" dir="13500000">
              <a:prstClr val="black">
                <a:alpha val="50000"/>
              </a:prstClr>
            </a:innerShdw>
          </a:effectLst>
        </p:spPr>
      </p:pic>
      <p:sp>
        <p:nvSpPr>
          <p:cNvPr id="6" name="Slide Number Placeholder 5">
            <a:extLst>
              <a:ext uri="{FF2B5EF4-FFF2-40B4-BE49-F238E27FC236}">
                <a16:creationId xmlns:a16="http://schemas.microsoft.com/office/drawing/2014/main" id="{68AF5A39-0CE6-66F2-3B3B-47FAB8DA8462}"/>
              </a:ext>
            </a:extLst>
          </p:cNvPr>
          <p:cNvSpPr>
            <a:spLocks noGrp="1"/>
          </p:cNvSpPr>
          <p:nvPr>
            <p:ph type="sldNum" sz="quarter" idx="12"/>
          </p:nvPr>
        </p:nvSpPr>
        <p:spPr/>
        <p:txBody>
          <a:bodyPr/>
          <a:lstStyle/>
          <a:p>
            <a:fld id="{56FAB8D9-EC93-452B-B8CD-B076CB1D95D6}" type="slidenum">
              <a:rPr lang="en-US" smtClean="0"/>
              <a:t>25</a:t>
            </a:fld>
            <a:endParaRPr lang="en-US"/>
          </a:p>
        </p:txBody>
      </p:sp>
    </p:spTree>
    <p:extLst>
      <p:ext uri="{BB962C8B-B14F-4D97-AF65-F5344CB8AC3E}">
        <p14:creationId xmlns:p14="http://schemas.microsoft.com/office/powerpoint/2010/main" val="1232750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33A46C-660B-FE29-AAFB-62BC386F5D39}"/>
              </a:ext>
            </a:extLst>
          </p:cNvPr>
          <p:cNvSpPr>
            <a:spLocks noGrp="1"/>
          </p:cNvSpPr>
          <p:nvPr>
            <p:ph type="title"/>
          </p:nvPr>
        </p:nvSpPr>
        <p:spPr>
          <a:solidFill>
            <a:srgbClr val="C10230"/>
          </a:solidFill>
        </p:spPr>
        <p:txBody>
          <a:bodyPr vert="horz" lIns="91440" tIns="45720" rIns="91440" bIns="45720" rtlCol="0" anchor="ctr">
            <a:normAutofit/>
          </a:bodyPr>
          <a:lstStyle/>
          <a:p>
            <a:r>
              <a:rPr lang="en-US" dirty="0"/>
              <a:t>WHO: Include Eligible Patients</a:t>
            </a:r>
          </a:p>
        </p:txBody>
      </p:sp>
      <p:pic>
        <p:nvPicPr>
          <p:cNvPr id="8" name="Picture 7" descr="Icon Representing Who">
            <a:extLst>
              <a:ext uri="{FF2B5EF4-FFF2-40B4-BE49-F238E27FC236}">
                <a16:creationId xmlns:a16="http://schemas.microsoft.com/office/drawing/2014/main" id="{657876E5-4DA3-42EA-A5B2-6D309019732E}"/>
              </a:ext>
            </a:extLst>
          </p:cNvPr>
          <p:cNvPicPr>
            <a:picLocks noChangeAspect="1"/>
          </p:cNvPicPr>
          <p:nvPr/>
        </p:nvPicPr>
        <p:blipFill rotWithShape="1">
          <a:blip r:embed="rId3">
            <a:lum bright="70000" contrast="-70000"/>
            <a:clrChange>
              <a:clrFrom>
                <a:srgbClr val="FFFFFF"/>
              </a:clrFrom>
              <a:clrTo>
                <a:srgbClr val="FFFFFF">
                  <a:alpha val="0"/>
                </a:srgbClr>
              </a:clrTo>
            </a:clrChange>
            <a:extLst>
              <a:ext uri="{28A0092B-C50C-407E-A947-70E740481C1C}">
                <a14:useLocalDpi xmlns:a14="http://schemas.microsoft.com/office/drawing/2010/main" val="0"/>
              </a:ext>
            </a:extLst>
          </a:blip>
          <a:srcRect b="15821"/>
          <a:stretch/>
        </p:blipFill>
        <p:spPr>
          <a:xfrm>
            <a:off x="1548780" y="-39328"/>
            <a:ext cx="894549" cy="813263"/>
          </a:xfrm>
          <a:prstGeom prst="rect">
            <a:avLst/>
          </a:prstGeom>
        </p:spPr>
      </p:pic>
      <p:sp>
        <p:nvSpPr>
          <p:cNvPr id="2" name="Text Placeholder 1">
            <a:extLst>
              <a:ext uri="{FF2B5EF4-FFF2-40B4-BE49-F238E27FC236}">
                <a16:creationId xmlns:a16="http://schemas.microsoft.com/office/drawing/2014/main" id="{83FECDCB-6B38-0D5A-7F7C-F8ACDD5CBD2D}"/>
              </a:ext>
            </a:extLst>
          </p:cNvPr>
          <p:cNvSpPr>
            <a:spLocks noGrp="1"/>
          </p:cNvSpPr>
          <p:nvPr>
            <p:ph type="body" idx="1"/>
          </p:nvPr>
        </p:nvSpPr>
        <p:spPr>
          <a:xfrm>
            <a:off x="1781215" y="1339949"/>
            <a:ext cx="4039183" cy="1165126"/>
          </a:xfrm>
          <a:solidFill>
            <a:srgbClr val="691F74"/>
          </a:solidFill>
        </p:spPr>
        <p:txBody>
          <a:bodyPr anchor="ctr">
            <a:normAutofit/>
          </a:bodyPr>
          <a:lstStyle/>
          <a:p>
            <a:pPr algn="ctr"/>
            <a:r>
              <a:rPr lang="en-US" sz="2800" b="1" dirty="0">
                <a:solidFill>
                  <a:schemeClr val="bg1"/>
                </a:solidFill>
                <a:effectLst>
                  <a:outerShdw blurRad="38100" dist="38100" dir="2700000" algn="tl">
                    <a:srgbClr val="000000">
                      <a:alpha val="43137"/>
                    </a:srgbClr>
                  </a:outerShdw>
                </a:effectLst>
                <a:latin typeface="Avenir Next LT Pro" panose="020B0504020202020204" pitchFamily="34" charset="0"/>
              </a:rPr>
              <a:t>PROCEDURE</a:t>
            </a:r>
          </a:p>
          <a:p>
            <a:pPr algn="ctr"/>
            <a:r>
              <a:rPr lang="en-US" sz="2800" b="1" dirty="0">
                <a:solidFill>
                  <a:schemeClr val="bg1"/>
                </a:solidFill>
                <a:effectLst>
                  <a:outerShdw blurRad="38100" dist="38100" dir="2700000" algn="tl">
                    <a:srgbClr val="000000">
                      <a:alpha val="43137"/>
                    </a:srgbClr>
                  </a:outerShdw>
                </a:effectLst>
                <a:latin typeface="Avenir Next LT Pro" panose="020B0504020202020204" pitchFamily="34" charset="0"/>
              </a:rPr>
              <a:t> (CPT codes)</a:t>
            </a:r>
          </a:p>
        </p:txBody>
      </p:sp>
      <p:sp>
        <p:nvSpPr>
          <p:cNvPr id="12" name="Content Placeholder 11">
            <a:extLst>
              <a:ext uri="{FF2B5EF4-FFF2-40B4-BE49-F238E27FC236}">
                <a16:creationId xmlns:a16="http://schemas.microsoft.com/office/drawing/2014/main" id="{A0424AE1-F443-7F93-F018-F2AA46F00F08}"/>
              </a:ext>
            </a:extLst>
          </p:cNvPr>
          <p:cNvSpPr>
            <a:spLocks noGrp="1"/>
          </p:cNvSpPr>
          <p:nvPr>
            <p:ph sz="half" idx="2"/>
          </p:nvPr>
        </p:nvSpPr>
        <p:spPr>
          <a:xfrm>
            <a:off x="1781216" y="2847875"/>
            <a:ext cx="4053469" cy="3684588"/>
          </a:xfrm>
        </p:spPr>
        <p:txBody>
          <a:bodyPr/>
          <a:lstStyle/>
          <a:p>
            <a:pPr marL="228600" lvl="1" indent="-228600">
              <a:spcBef>
                <a:spcPts val="1000"/>
              </a:spcBef>
              <a:spcAft>
                <a:spcPct val="15000"/>
              </a:spcAft>
              <a:buFont typeface="Arial" panose="020B0604020202020204" pitchFamily="34" charset="0"/>
              <a:buChar char="•"/>
            </a:pPr>
            <a:r>
              <a:rPr lang="en-US" sz="2600" dirty="0">
                <a:latin typeface="Avenir Next LT Pro" panose="020B0504020202020204" pitchFamily="34" charset="0"/>
              </a:rPr>
              <a:t>Cath Lab procedures</a:t>
            </a:r>
          </a:p>
          <a:p>
            <a:pPr marL="511175" lvl="3" indent="-288925" defTabSz="1244600">
              <a:lnSpc>
                <a:spcPct val="90000"/>
              </a:lnSpc>
              <a:spcBef>
                <a:spcPct val="0"/>
              </a:spcBef>
              <a:spcAft>
                <a:spcPct val="15000"/>
              </a:spcAft>
              <a:buFont typeface="Arial" panose="020B0604020202020204" pitchFamily="34" charset="0"/>
              <a:buChar char="•"/>
            </a:pPr>
            <a:r>
              <a:rPr lang="en-US" sz="2400" dirty="0">
                <a:latin typeface="Avenir Next LT Pro" panose="020B0504020202020204" pitchFamily="34" charset="0"/>
              </a:rPr>
              <a:t>PCI</a:t>
            </a:r>
          </a:p>
          <a:p>
            <a:pPr marL="228600" lvl="1" indent="-228600">
              <a:lnSpc>
                <a:spcPct val="90000"/>
              </a:lnSpc>
              <a:spcBef>
                <a:spcPts val="1000"/>
              </a:spcBef>
              <a:spcAft>
                <a:spcPct val="15000"/>
              </a:spcAft>
              <a:buFont typeface="Arial" panose="020B0604020202020204" pitchFamily="34" charset="0"/>
              <a:buChar char="•"/>
            </a:pPr>
            <a:r>
              <a:rPr lang="en-US" sz="2600" dirty="0">
                <a:latin typeface="Avenir Next LT Pro" panose="020B0504020202020204" pitchFamily="34" charset="0"/>
              </a:rPr>
              <a:t>Surgical procedures</a:t>
            </a:r>
          </a:p>
          <a:p>
            <a:pPr marL="511175" lvl="3" indent="-288925" defTabSz="1244600">
              <a:lnSpc>
                <a:spcPct val="90000"/>
              </a:lnSpc>
              <a:spcBef>
                <a:spcPct val="0"/>
              </a:spcBef>
              <a:spcAft>
                <a:spcPct val="15000"/>
              </a:spcAft>
              <a:buFont typeface="Arial" panose="020B0604020202020204" pitchFamily="34" charset="0"/>
              <a:buChar char="•"/>
            </a:pPr>
            <a:r>
              <a:rPr lang="en-US" sz="2400" dirty="0">
                <a:latin typeface="Avenir Next LT Pro" panose="020B0504020202020204" pitchFamily="34" charset="0"/>
              </a:rPr>
              <a:t>CABG</a:t>
            </a:r>
          </a:p>
          <a:p>
            <a:pPr marL="511175" lvl="3" indent="-288925" defTabSz="1244600">
              <a:lnSpc>
                <a:spcPct val="90000"/>
              </a:lnSpc>
              <a:spcBef>
                <a:spcPct val="0"/>
              </a:spcBef>
              <a:spcAft>
                <a:spcPct val="15000"/>
              </a:spcAft>
              <a:buFont typeface="Arial" panose="020B0604020202020204" pitchFamily="34" charset="0"/>
              <a:buChar char="•"/>
            </a:pPr>
            <a:r>
              <a:rPr lang="en-US" sz="2400" dirty="0">
                <a:latin typeface="Avenir Next LT Pro" panose="020B0504020202020204" pitchFamily="34" charset="0"/>
              </a:rPr>
              <a:t>Heart valve replacement/repair</a:t>
            </a:r>
          </a:p>
          <a:p>
            <a:pPr marL="511175" lvl="3" indent="-288925" defTabSz="1244600">
              <a:lnSpc>
                <a:spcPct val="90000"/>
              </a:lnSpc>
              <a:spcBef>
                <a:spcPct val="0"/>
              </a:spcBef>
              <a:spcAft>
                <a:spcPct val="15000"/>
              </a:spcAft>
              <a:buFont typeface="Arial" panose="020B0604020202020204" pitchFamily="34" charset="0"/>
              <a:buChar char="•"/>
            </a:pPr>
            <a:r>
              <a:rPr lang="en-US" sz="2400" dirty="0">
                <a:latin typeface="Avenir Next LT Pro" panose="020B0504020202020204" pitchFamily="34" charset="0"/>
              </a:rPr>
              <a:t>Heart or heart/lung transplant</a:t>
            </a:r>
          </a:p>
        </p:txBody>
      </p:sp>
      <p:sp>
        <p:nvSpPr>
          <p:cNvPr id="14" name="Text Placeholder 13">
            <a:extLst>
              <a:ext uri="{FF2B5EF4-FFF2-40B4-BE49-F238E27FC236}">
                <a16:creationId xmlns:a16="http://schemas.microsoft.com/office/drawing/2014/main" id="{9DB535ED-A1DB-11E7-8A60-74C45B552A39}"/>
              </a:ext>
            </a:extLst>
          </p:cNvPr>
          <p:cNvSpPr>
            <a:spLocks noGrp="1"/>
          </p:cNvSpPr>
          <p:nvPr>
            <p:ph type="body" sz="quarter" idx="3"/>
          </p:nvPr>
        </p:nvSpPr>
        <p:spPr>
          <a:xfrm>
            <a:off x="6371600" y="1339949"/>
            <a:ext cx="4039184" cy="1165126"/>
          </a:xfrm>
          <a:solidFill>
            <a:srgbClr val="691F74"/>
          </a:solidFill>
        </p:spPr>
        <p:txBody>
          <a:bodyPr>
            <a:normAutofit/>
          </a:bodyPr>
          <a:lstStyle/>
          <a:p>
            <a:pPr algn="ctr"/>
            <a:r>
              <a:rPr lang="en-US" sz="2800" dirty="0">
                <a:solidFill>
                  <a:schemeClr val="bg1"/>
                </a:solidFill>
                <a:effectLst>
                  <a:outerShdw blurRad="38100" dist="38100" dir="2700000" algn="tl">
                    <a:srgbClr val="000000">
                      <a:alpha val="43137"/>
                    </a:srgbClr>
                  </a:outerShdw>
                </a:effectLst>
              </a:rPr>
              <a:t>DIAGNOSIS</a:t>
            </a:r>
          </a:p>
          <a:p>
            <a:pPr algn="ctr"/>
            <a:r>
              <a:rPr lang="en-US" sz="2800" dirty="0">
                <a:solidFill>
                  <a:schemeClr val="bg1"/>
                </a:solidFill>
                <a:effectLst>
                  <a:outerShdw blurRad="38100" dist="38100" dir="2700000" algn="tl">
                    <a:srgbClr val="000000">
                      <a:alpha val="43137"/>
                    </a:srgbClr>
                  </a:outerShdw>
                </a:effectLst>
              </a:rPr>
              <a:t> (ICD-10 codes)</a:t>
            </a:r>
          </a:p>
        </p:txBody>
      </p:sp>
      <p:sp>
        <p:nvSpPr>
          <p:cNvPr id="15" name="Content Placeholder 14">
            <a:extLst>
              <a:ext uri="{FF2B5EF4-FFF2-40B4-BE49-F238E27FC236}">
                <a16:creationId xmlns:a16="http://schemas.microsoft.com/office/drawing/2014/main" id="{C6FD7892-D91C-1E6F-4C81-AD582D3D77D6}"/>
              </a:ext>
            </a:extLst>
          </p:cNvPr>
          <p:cNvSpPr>
            <a:spLocks noGrp="1"/>
          </p:cNvSpPr>
          <p:nvPr>
            <p:ph sz="quarter" idx="4"/>
          </p:nvPr>
        </p:nvSpPr>
        <p:spPr>
          <a:xfrm>
            <a:off x="6371600" y="2779712"/>
            <a:ext cx="4053468" cy="3684588"/>
          </a:xfrm>
        </p:spPr>
        <p:txBody>
          <a:bodyPr/>
          <a:lstStyle/>
          <a:p>
            <a:pPr marL="228600" lvl="1" indent="-228600">
              <a:lnSpc>
                <a:spcPct val="90000"/>
              </a:lnSpc>
              <a:spcBef>
                <a:spcPts val="1000"/>
              </a:spcBef>
              <a:spcAft>
                <a:spcPct val="15000"/>
              </a:spcAft>
              <a:buFont typeface="Arial" panose="020B0604020202020204" pitchFamily="34" charset="0"/>
              <a:buChar char="•"/>
            </a:pPr>
            <a:r>
              <a:rPr lang="en-US" sz="2600" dirty="0">
                <a:latin typeface="Avenir Next LT Pro" panose="020B0504020202020204" pitchFamily="34" charset="0"/>
              </a:rPr>
              <a:t>MI</a:t>
            </a:r>
          </a:p>
          <a:p>
            <a:pPr marL="228600" lvl="1" indent="-228600">
              <a:lnSpc>
                <a:spcPct val="90000"/>
              </a:lnSpc>
              <a:spcBef>
                <a:spcPts val="1000"/>
              </a:spcBef>
              <a:spcAft>
                <a:spcPct val="15000"/>
              </a:spcAft>
              <a:buFont typeface="Arial" panose="020B0604020202020204" pitchFamily="34" charset="0"/>
              <a:buChar char="•"/>
            </a:pPr>
            <a:r>
              <a:rPr lang="en-US" sz="2600" dirty="0">
                <a:latin typeface="Avenir Next LT Pro" panose="020B0504020202020204" pitchFamily="34" charset="0"/>
              </a:rPr>
              <a:t>Chronic stable angina</a:t>
            </a:r>
          </a:p>
          <a:p>
            <a:pPr marL="228600" lvl="1" indent="-228600">
              <a:lnSpc>
                <a:spcPct val="90000"/>
              </a:lnSpc>
              <a:spcBef>
                <a:spcPts val="1000"/>
              </a:spcBef>
              <a:spcAft>
                <a:spcPct val="15000"/>
              </a:spcAft>
              <a:buFont typeface="Arial" panose="020B0604020202020204" pitchFamily="34" charset="0"/>
              <a:buChar char="•"/>
            </a:pPr>
            <a:r>
              <a:rPr lang="en-US" sz="2600" dirty="0">
                <a:latin typeface="Avenir Next LT Pro" panose="020B0504020202020204" pitchFamily="34" charset="0"/>
              </a:rPr>
              <a:t>Chronic stable heart failure</a:t>
            </a:r>
          </a:p>
          <a:p>
            <a:pPr marL="511175" lvl="3" indent="-288925" defTabSz="1244600">
              <a:lnSpc>
                <a:spcPct val="90000"/>
              </a:lnSpc>
              <a:spcBef>
                <a:spcPct val="0"/>
              </a:spcBef>
              <a:spcAft>
                <a:spcPct val="15000"/>
              </a:spcAft>
              <a:buFont typeface="Arial" panose="020B0604020202020204" pitchFamily="34" charset="0"/>
              <a:buChar char="•"/>
            </a:pPr>
            <a:r>
              <a:rPr lang="en-US" sz="2400" dirty="0">
                <a:latin typeface="Avenir Next LT Pro" panose="020B0504020202020204" pitchFamily="34" charset="0"/>
              </a:rPr>
              <a:t>Ejection fraction=&lt;35%</a:t>
            </a:r>
          </a:p>
          <a:p>
            <a:pPr marL="511175" lvl="3" indent="-288925" defTabSz="1244600">
              <a:lnSpc>
                <a:spcPct val="90000"/>
              </a:lnSpc>
              <a:spcBef>
                <a:spcPct val="0"/>
              </a:spcBef>
              <a:spcAft>
                <a:spcPct val="15000"/>
              </a:spcAft>
              <a:buFont typeface="Arial" panose="020B0604020202020204" pitchFamily="34" charset="0"/>
              <a:buChar char="•"/>
            </a:pPr>
            <a:r>
              <a:rPr lang="en-US" sz="2400" dirty="0">
                <a:latin typeface="Avenir Next LT Pro" panose="020B0504020202020204" pitchFamily="34" charset="0"/>
              </a:rPr>
              <a:t>Outpatient referral</a:t>
            </a:r>
          </a:p>
          <a:p>
            <a:pPr marL="511175" lvl="3" indent="-288925" defTabSz="1244600">
              <a:lnSpc>
                <a:spcPct val="90000"/>
              </a:lnSpc>
              <a:spcBef>
                <a:spcPct val="0"/>
              </a:spcBef>
              <a:spcAft>
                <a:spcPct val="15000"/>
              </a:spcAft>
              <a:buFont typeface="Arial" panose="020B0604020202020204" pitchFamily="34" charset="0"/>
              <a:buChar char="•"/>
            </a:pPr>
            <a:r>
              <a:rPr lang="en-US" sz="2400" dirty="0">
                <a:latin typeface="Avenir Next LT Pro" panose="020B0504020202020204" pitchFamily="34" charset="0"/>
              </a:rPr>
              <a:t>Medicare guidelines: 6 weeks post hospital</a:t>
            </a:r>
          </a:p>
        </p:txBody>
      </p:sp>
      <p:sp>
        <p:nvSpPr>
          <p:cNvPr id="6" name="Slide Number Placeholder 5">
            <a:extLst>
              <a:ext uri="{FF2B5EF4-FFF2-40B4-BE49-F238E27FC236}">
                <a16:creationId xmlns:a16="http://schemas.microsoft.com/office/drawing/2014/main" id="{22CA50EC-5256-A95D-749C-11CBB8DB24BF}"/>
              </a:ext>
            </a:extLst>
          </p:cNvPr>
          <p:cNvSpPr>
            <a:spLocks noGrp="1"/>
          </p:cNvSpPr>
          <p:nvPr>
            <p:ph type="sldNum" sz="quarter" idx="12"/>
          </p:nvPr>
        </p:nvSpPr>
        <p:spPr/>
        <p:txBody>
          <a:bodyPr/>
          <a:lstStyle/>
          <a:p>
            <a:fld id="{56FAB8D9-EC93-452B-B8CD-B076CB1D95D6}" type="slidenum">
              <a:rPr lang="en-US" smtClean="0"/>
              <a:t>26</a:t>
            </a:fld>
            <a:endParaRPr lang="en-US"/>
          </a:p>
        </p:txBody>
      </p:sp>
    </p:spTree>
    <p:extLst>
      <p:ext uri="{BB962C8B-B14F-4D97-AF65-F5344CB8AC3E}">
        <p14:creationId xmlns:p14="http://schemas.microsoft.com/office/powerpoint/2010/main" val="4243684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29FC07-F24F-509F-30A6-B7EADC8E0731}"/>
              </a:ext>
            </a:extLst>
          </p:cNvPr>
          <p:cNvSpPr>
            <a:spLocks noGrp="1"/>
          </p:cNvSpPr>
          <p:nvPr>
            <p:ph type="title"/>
          </p:nvPr>
        </p:nvSpPr>
        <p:spPr>
          <a:solidFill>
            <a:srgbClr val="C10230"/>
          </a:solidFill>
        </p:spPr>
        <p:txBody>
          <a:bodyPr vert="horz" lIns="91440" tIns="45720" rIns="91440" bIns="45720" rtlCol="0" anchor="ctr">
            <a:normAutofit/>
          </a:bodyPr>
          <a:lstStyle/>
          <a:p>
            <a:r>
              <a:rPr lang="en-US" sz="2800" dirty="0"/>
              <a:t>WHO: Eliminate Inappropriate Patients</a:t>
            </a:r>
          </a:p>
        </p:txBody>
      </p:sp>
      <p:pic>
        <p:nvPicPr>
          <p:cNvPr id="8" name="Picture 7" descr="Icon Representing Who">
            <a:extLst>
              <a:ext uri="{FF2B5EF4-FFF2-40B4-BE49-F238E27FC236}">
                <a16:creationId xmlns:a16="http://schemas.microsoft.com/office/drawing/2014/main" id="{A5A1A626-898C-FC35-9D54-211152B88701}"/>
              </a:ext>
            </a:extLst>
          </p:cNvPr>
          <p:cNvPicPr>
            <a:picLocks noChangeAspect="1"/>
          </p:cNvPicPr>
          <p:nvPr/>
        </p:nvPicPr>
        <p:blipFill rotWithShape="1">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b="15821"/>
          <a:stretch/>
        </p:blipFill>
        <p:spPr>
          <a:xfrm>
            <a:off x="1548780" y="-39328"/>
            <a:ext cx="895157" cy="813816"/>
          </a:xfrm>
          <a:prstGeom prst="rect">
            <a:avLst/>
          </a:prstGeom>
        </p:spPr>
      </p:pic>
      <p:sp>
        <p:nvSpPr>
          <p:cNvPr id="2" name="Content Placeholder 1">
            <a:extLst>
              <a:ext uri="{FF2B5EF4-FFF2-40B4-BE49-F238E27FC236}">
                <a16:creationId xmlns:a16="http://schemas.microsoft.com/office/drawing/2014/main" id="{C003CDD3-9144-0DA9-04F6-9FA07C1E3A70}"/>
              </a:ext>
            </a:extLst>
          </p:cNvPr>
          <p:cNvSpPr>
            <a:spLocks noGrp="1"/>
          </p:cNvSpPr>
          <p:nvPr>
            <p:ph sz="half" idx="1"/>
          </p:nvPr>
        </p:nvSpPr>
        <p:spPr>
          <a:xfrm>
            <a:off x="838200" y="1370086"/>
            <a:ext cx="5887065" cy="4351338"/>
          </a:xfrm>
        </p:spPr>
        <p:txBody>
          <a:bodyPr>
            <a:normAutofit/>
          </a:bodyPr>
          <a:lstStyle/>
          <a:p>
            <a:pPr marL="0" indent="0">
              <a:buNone/>
            </a:pPr>
            <a:r>
              <a:rPr lang="en-US" sz="4800" dirty="0"/>
              <a:t>Exclude comorbidities and conditions for which CR would be contraindicated</a:t>
            </a:r>
          </a:p>
          <a:p>
            <a:endParaRPr lang="en-US" sz="3600" dirty="0"/>
          </a:p>
        </p:txBody>
      </p:sp>
      <p:pic>
        <p:nvPicPr>
          <p:cNvPr id="3" name="Graphic 2" descr="No sign with solid fill">
            <a:extLst>
              <a:ext uri="{FF2B5EF4-FFF2-40B4-BE49-F238E27FC236}">
                <a16:creationId xmlns:a16="http://schemas.microsoft.com/office/drawing/2014/main" id="{482DFD2E-D62F-CA80-CAF0-1A8E02EA14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16140" y="1683401"/>
            <a:ext cx="4137660" cy="4137660"/>
          </a:xfrm>
          <a:prstGeom prst="rect">
            <a:avLst/>
          </a:prstGeom>
          <a:effectLst>
            <a:innerShdw blurRad="63500" dist="50800" dir="13500000">
              <a:prstClr val="black">
                <a:alpha val="50000"/>
              </a:prstClr>
            </a:innerShdw>
          </a:effectLst>
        </p:spPr>
      </p:pic>
      <p:sp>
        <p:nvSpPr>
          <p:cNvPr id="9" name="Slide Number Placeholder 8">
            <a:extLst>
              <a:ext uri="{FF2B5EF4-FFF2-40B4-BE49-F238E27FC236}">
                <a16:creationId xmlns:a16="http://schemas.microsoft.com/office/drawing/2014/main" id="{85DBE571-1B8A-AF63-D568-FFDB25316D54}"/>
              </a:ext>
            </a:extLst>
          </p:cNvPr>
          <p:cNvSpPr>
            <a:spLocks noGrp="1"/>
          </p:cNvSpPr>
          <p:nvPr>
            <p:ph type="sldNum" sz="quarter" idx="12"/>
          </p:nvPr>
        </p:nvSpPr>
        <p:spPr/>
        <p:txBody>
          <a:bodyPr/>
          <a:lstStyle/>
          <a:p>
            <a:fld id="{56FAB8D9-EC93-452B-B8CD-B076CB1D95D6}" type="slidenum">
              <a:rPr lang="en-US" smtClean="0"/>
              <a:t>27</a:t>
            </a:fld>
            <a:endParaRPr lang="en-US"/>
          </a:p>
        </p:txBody>
      </p:sp>
    </p:spTree>
    <p:extLst>
      <p:ext uri="{BB962C8B-B14F-4D97-AF65-F5344CB8AC3E}">
        <p14:creationId xmlns:p14="http://schemas.microsoft.com/office/powerpoint/2010/main" val="97451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E90F4-3BB7-11D2-2781-9ECA6BA1C7F2}"/>
              </a:ext>
            </a:extLst>
          </p:cNvPr>
          <p:cNvSpPr>
            <a:spLocks noGrp="1"/>
          </p:cNvSpPr>
          <p:nvPr>
            <p:ph type="title"/>
          </p:nvPr>
        </p:nvSpPr>
        <p:spPr/>
        <p:txBody>
          <a:bodyPr/>
          <a:lstStyle/>
          <a:p>
            <a:r>
              <a:rPr lang="en-US" dirty="0"/>
              <a:t>To Learn More…</a:t>
            </a:r>
          </a:p>
        </p:txBody>
      </p:sp>
      <p:sp>
        <p:nvSpPr>
          <p:cNvPr id="7" name="Content Placeholder 6">
            <a:extLst>
              <a:ext uri="{FF2B5EF4-FFF2-40B4-BE49-F238E27FC236}">
                <a16:creationId xmlns:a16="http://schemas.microsoft.com/office/drawing/2014/main" id="{60E167C6-28B1-F1C3-5CDA-4C2622045F13}"/>
              </a:ext>
            </a:extLst>
          </p:cNvPr>
          <p:cNvSpPr>
            <a:spLocks noGrp="1"/>
          </p:cNvSpPr>
          <p:nvPr>
            <p:ph idx="1"/>
          </p:nvPr>
        </p:nvSpPr>
        <p:spPr/>
        <p:txBody>
          <a:bodyPr>
            <a:normAutofit/>
          </a:bodyPr>
          <a:lstStyle/>
          <a:p>
            <a:pPr marL="0" indent="0">
              <a:buNone/>
            </a:pPr>
            <a:r>
              <a:rPr lang="en-US" sz="3200" dirty="0"/>
              <a:t>See Chapter 2 of the </a:t>
            </a:r>
            <a:r>
              <a:rPr lang="en-US" sz="3200" dirty="0">
                <a:hlinkClick r:id="rId3"/>
              </a:rPr>
              <a:t>AR Implementation Guide</a:t>
            </a:r>
            <a:r>
              <a:rPr lang="en-US" sz="3200" dirty="0"/>
              <a:t> for:</a:t>
            </a:r>
          </a:p>
          <a:p>
            <a:r>
              <a:rPr lang="en-US" sz="3200" dirty="0"/>
              <a:t>Patient eligibility and exclusion criteria</a:t>
            </a:r>
          </a:p>
          <a:p>
            <a:r>
              <a:rPr lang="en-US" sz="3200" dirty="0"/>
              <a:t>Important discussions to have with respect to eligibility</a:t>
            </a:r>
          </a:p>
          <a:p>
            <a:r>
              <a:rPr lang="en-US" sz="3200" dirty="0"/>
              <a:t>A guide to having these discussions</a:t>
            </a:r>
          </a:p>
          <a:p>
            <a:r>
              <a:rPr lang="en-US" sz="3200" dirty="0"/>
              <a:t>CR Eligible ICD-10 and CPT codes</a:t>
            </a:r>
          </a:p>
        </p:txBody>
      </p:sp>
      <p:sp>
        <p:nvSpPr>
          <p:cNvPr id="4" name="Slide Number Placeholder 3">
            <a:extLst>
              <a:ext uri="{FF2B5EF4-FFF2-40B4-BE49-F238E27FC236}">
                <a16:creationId xmlns:a16="http://schemas.microsoft.com/office/drawing/2014/main" id="{571E859E-2DA9-F379-8C3F-AB81BF91821B}"/>
              </a:ext>
            </a:extLst>
          </p:cNvPr>
          <p:cNvSpPr>
            <a:spLocks noGrp="1"/>
          </p:cNvSpPr>
          <p:nvPr>
            <p:ph type="sldNum" sz="quarter" idx="12"/>
          </p:nvPr>
        </p:nvSpPr>
        <p:spPr/>
        <p:txBody>
          <a:bodyPr/>
          <a:lstStyle/>
          <a:p>
            <a:fld id="{56FAB8D9-EC93-452B-B8CD-B076CB1D95D6}" type="slidenum">
              <a:rPr lang="en-US" smtClean="0"/>
              <a:t>28</a:t>
            </a:fld>
            <a:endParaRPr lang="en-US"/>
          </a:p>
        </p:txBody>
      </p:sp>
    </p:spTree>
    <p:extLst>
      <p:ext uri="{BB962C8B-B14F-4D97-AF65-F5344CB8AC3E}">
        <p14:creationId xmlns:p14="http://schemas.microsoft.com/office/powerpoint/2010/main" val="3749125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1415-5DAE-F5D7-53EB-FD324008C94C}"/>
              </a:ext>
            </a:extLst>
          </p:cNvPr>
          <p:cNvSpPr>
            <a:spLocks noGrp="1"/>
          </p:cNvSpPr>
          <p:nvPr>
            <p:ph type="title"/>
          </p:nvPr>
        </p:nvSpPr>
        <p:spPr/>
        <p:txBody>
          <a:bodyPr/>
          <a:lstStyle/>
          <a:p>
            <a:r>
              <a:rPr lang="en-US" dirty="0"/>
              <a:t>Chapter 3: </a:t>
            </a:r>
            <a:br>
              <a:rPr lang="en-US" dirty="0"/>
            </a:br>
            <a:r>
              <a:rPr lang="en-US" dirty="0"/>
              <a:t>Creating EMR Specifications</a:t>
            </a:r>
          </a:p>
        </p:txBody>
      </p:sp>
      <p:sp>
        <p:nvSpPr>
          <p:cNvPr id="13" name="Slide Number Placeholder 12">
            <a:extLst>
              <a:ext uri="{FF2B5EF4-FFF2-40B4-BE49-F238E27FC236}">
                <a16:creationId xmlns:a16="http://schemas.microsoft.com/office/drawing/2014/main" id="{3CC86AC6-A502-5D78-3A77-354E571939A6}"/>
              </a:ext>
            </a:extLst>
          </p:cNvPr>
          <p:cNvSpPr>
            <a:spLocks noGrp="1"/>
          </p:cNvSpPr>
          <p:nvPr>
            <p:ph type="sldNum" sz="quarter" idx="12"/>
          </p:nvPr>
        </p:nvSpPr>
        <p:spPr/>
        <p:txBody>
          <a:bodyPr/>
          <a:lstStyle/>
          <a:p>
            <a:fld id="{56FAB8D9-EC93-452B-B8CD-B076CB1D95D6}" type="slidenum">
              <a:rPr lang="en-US" smtClean="0"/>
              <a:t>29</a:t>
            </a:fld>
            <a:endParaRPr lang="en-US"/>
          </a:p>
        </p:txBody>
      </p:sp>
    </p:spTree>
    <p:extLst>
      <p:ext uri="{BB962C8B-B14F-4D97-AF65-F5344CB8AC3E}">
        <p14:creationId xmlns:p14="http://schemas.microsoft.com/office/powerpoint/2010/main" val="4095700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78045-F33E-41CB-B59F-61151E5D5298}"/>
              </a:ext>
            </a:extLst>
          </p:cNvPr>
          <p:cNvSpPr>
            <a:spLocks noGrp="1"/>
          </p:cNvSpPr>
          <p:nvPr>
            <p:ph type="title"/>
          </p:nvPr>
        </p:nvSpPr>
        <p:spPr/>
        <p:txBody>
          <a:bodyPr>
            <a:normAutofit/>
          </a:bodyPr>
          <a:lstStyle/>
          <a:p>
            <a:r>
              <a:rPr lang="en-US" sz="2800" dirty="0"/>
              <a:t>Overview of  TAKEheart Materials for Implementing AR</a:t>
            </a:r>
          </a:p>
        </p:txBody>
      </p:sp>
      <p:sp>
        <p:nvSpPr>
          <p:cNvPr id="3" name="Content Placeholder 2">
            <a:extLst>
              <a:ext uri="{FF2B5EF4-FFF2-40B4-BE49-F238E27FC236}">
                <a16:creationId xmlns:a16="http://schemas.microsoft.com/office/drawing/2014/main" id="{6991E72C-C248-49AD-A9D1-F8AAE91CB0E7}"/>
              </a:ext>
            </a:extLst>
          </p:cNvPr>
          <p:cNvSpPr>
            <a:spLocks noGrp="1"/>
          </p:cNvSpPr>
          <p:nvPr>
            <p:ph idx="1"/>
          </p:nvPr>
        </p:nvSpPr>
        <p:spPr>
          <a:xfrm>
            <a:off x="490330" y="914400"/>
            <a:ext cx="10469218" cy="5807075"/>
          </a:xfrm>
        </p:spPr>
        <p:txBody>
          <a:bodyPr>
            <a:normAutofit/>
          </a:bodyPr>
          <a:lstStyle/>
          <a:p>
            <a:r>
              <a:rPr lang="en-US" b="1" dirty="0">
                <a:latin typeface="+mn-lt"/>
              </a:rPr>
              <a:t>Consolidated Curriculum for Implementing AR</a:t>
            </a:r>
          </a:p>
          <a:p>
            <a:pPr lvl="1"/>
            <a:r>
              <a:rPr lang="fr-FR" dirty="0">
                <a:latin typeface="+mn-lt"/>
              </a:rPr>
              <a:t>PPT Slides</a:t>
            </a:r>
          </a:p>
          <a:p>
            <a:pPr lvl="1"/>
            <a:r>
              <a:rPr kumimoji="0" lang="en-US" b="0" i="0" u="none" strike="noStrike" kern="1200" cap="none" spc="0" normalizeH="0" baseline="0" noProof="0" dirty="0">
                <a:ln>
                  <a:noFill/>
                </a:ln>
                <a:solidFill>
                  <a:prstClr val="black"/>
                </a:solidFill>
                <a:effectLst/>
                <a:uLnTx/>
                <a:uFillTx/>
                <a:latin typeface="+mn-lt"/>
                <a:ea typeface="+mn-ea"/>
                <a:cs typeface="+mn-cs"/>
                <a:hlinkClick r:id="rId3"/>
              </a:rPr>
              <a:t>Implementation Guide</a:t>
            </a:r>
            <a:r>
              <a:rPr kumimoji="0" lang="en-US" b="0" i="0" u="none" strike="noStrike" kern="1200" cap="none" spc="0" normalizeH="0" baseline="0" noProof="0" dirty="0">
                <a:ln>
                  <a:noFill/>
                </a:ln>
                <a:solidFill>
                  <a:prstClr val="black"/>
                </a:solidFill>
                <a:effectLst/>
                <a:uLnTx/>
                <a:uFillTx/>
                <a:latin typeface="+mn-lt"/>
                <a:ea typeface="+mn-ea"/>
                <a:cs typeface="+mn-cs"/>
              </a:rPr>
              <a:t> (IG)</a:t>
            </a:r>
          </a:p>
          <a:p>
            <a:pPr lvl="1"/>
            <a:r>
              <a:rPr lang="fr-FR" dirty="0">
                <a:latin typeface="+mn-lt"/>
                <a:hlinkClick r:id="rId4"/>
              </a:rPr>
              <a:t>Resource Guide (RG)</a:t>
            </a:r>
            <a:endParaRPr lang="fr-FR" dirty="0">
              <a:latin typeface="+mn-lt"/>
            </a:endParaRPr>
          </a:p>
          <a:p>
            <a:r>
              <a:rPr lang="en-US" b="1" dirty="0">
                <a:latin typeface="+mn-lt"/>
              </a:rPr>
              <a:t>Original Training Modules</a:t>
            </a:r>
            <a:endParaRPr lang="en-US" dirty="0">
              <a:latin typeface="+mn-lt"/>
            </a:endParaRPr>
          </a:p>
          <a:p>
            <a:pPr lvl="1" algn="l">
              <a:buFont typeface="Arial" panose="020B0604020202020204" pitchFamily="34" charset="0"/>
              <a:buChar char="•"/>
            </a:pPr>
            <a:r>
              <a:rPr lang="en-US" b="0" i="0" u="sng" dirty="0">
                <a:solidFill>
                  <a:srgbClr val="112E51"/>
                </a:solidFill>
                <a:effectLst/>
                <a:latin typeface="+mn-lt"/>
                <a:hlinkClick r:id="rId5"/>
              </a:rPr>
              <a:t>#5: Building and Implementing a Successful Automatic Referral System</a:t>
            </a:r>
            <a:endParaRPr lang="en-US" b="0" i="0" dirty="0">
              <a:solidFill>
                <a:srgbClr val="1B1B1B"/>
              </a:solidFill>
              <a:effectLst/>
              <a:latin typeface="+mn-lt"/>
            </a:endParaRPr>
          </a:p>
          <a:p>
            <a:pPr lvl="1" algn="l">
              <a:buFont typeface="Arial" panose="020B0604020202020204" pitchFamily="34" charset="0"/>
              <a:buChar char="•"/>
            </a:pPr>
            <a:r>
              <a:rPr lang="en-US" b="0" i="0" u="sng" dirty="0">
                <a:solidFill>
                  <a:srgbClr val="005B94"/>
                </a:solidFill>
                <a:effectLst/>
                <a:latin typeface="+mn-lt"/>
                <a:hlinkClick r:id="rId6"/>
              </a:rPr>
              <a:t>#7: Troubleshooting Your Automatic Referral System</a:t>
            </a:r>
            <a:endParaRPr lang="en-US" b="0" i="0" dirty="0">
              <a:solidFill>
                <a:srgbClr val="1B1B1B"/>
              </a:solidFill>
              <a:effectLst/>
              <a:latin typeface="+mn-lt"/>
            </a:endParaRPr>
          </a:p>
          <a:p>
            <a:r>
              <a:rPr lang="en-US" b="1" dirty="0">
                <a:latin typeface="+mn-lt"/>
              </a:rPr>
              <a:t>Other Related Webinars</a:t>
            </a:r>
            <a:r>
              <a:rPr lang="en-US" sz="2400" b="1" dirty="0">
                <a:latin typeface="+mn-lt"/>
              </a:rPr>
              <a:t> </a:t>
            </a:r>
            <a:endParaRPr lang="en-US" sz="2400" dirty="0">
              <a:latin typeface="+mn-lt"/>
            </a:endParaRPr>
          </a:p>
          <a:p>
            <a:pPr lvl="1"/>
            <a:r>
              <a:rPr lang="en-US" u="sng" dirty="0">
                <a:solidFill>
                  <a:srgbClr val="112E51"/>
                </a:solidFill>
                <a:latin typeface="+mn-lt"/>
                <a:hlinkClick r:id="rId7"/>
              </a:rPr>
              <a:t>Cerner Q&amp;A</a:t>
            </a:r>
            <a:endParaRPr lang="en-US" dirty="0">
              <a:solidFill>
                <a:srgbClr val="1B1B1B"/>
              </a:solidFill>
              <a:latin typeface="+mn-lt"/>
            </a:endParaRPr>
          </a:p>
          <a:p>
            <a:pPr lvl="1"/>
            <a:r>
              <a:rPr lang="en-US" u="sng" dirty="0">
                <a:solidFill>
                  <a:srgbClr val="005B94"/>
                </a:solidFill>
                <a:latin typeface="+mn-lt"/>
                <a:hlinkClick r:id="rId8"/>
              </a:rPr>
              <a:t>Epic Q&amp;A</a:t>
            </a:r>
            <a:endParaRPr lang="en-US" u="sng" dirty="0">
              <a:solidFill>
                <a:srgbClr val="005B94"/>
              </a:solidFill>
              <a:latin typeface="+mn-lt"/>
            </a:endParaRPr>
          </a:p>
          <a:p>
            <a:pPr marL="0" indent="0" algn="ctr">
              <a:buNone/>
            </a:pPr>
            <a:r>
              <a:rPr lang="en-US" sz="2400" b="1" dirty="0">
                <a:solidFill>
                  <a:schemeClr val="bg2"/>
                </a:solidFill>
              </a:rPr>
              <a:t>(Please read notes below to learn more about these materials)</a:t>
            </a:r>
          </a:p>
          <a:p>
            <a:pPr marL="457200" lvl="1" indent="0" algn="ctr">
              <a:buNone/>
            </a:pPr>
            <a:endParaRPr lang="en-US" b="1" i="0" u="sng" dirty="0">
              <a:solidFill>
                <a:srgbClr val="005B94"/>
              </a:solidFill>
              <a:effectLst/>
              <a:latin typeface="Source Sans Pro" panose="020B0503030403020204" pitchFamily="34" charset="0"/>
            </a:endParaRPr>
          </a:p>
          <a:p>
            <a:pPr marL="457200" lvl="1" indent="0">
              <a:buNone/>
            </a:pPr>
            <a:endParaRPr lang="en-US" u="sng" dirty="0">
              <a:solidFill>
                <a:srgbClr val="005B94"/>
              </a:solidFill>
              <a:latin typeface="Source Sans Pro" panose="020B0503030403020204" pitchFamily="34" charset="0"/>
            </a:endParaRPr>
          </a:p>
          <a:p>
            <a:pPr marL="457200" lvl="1" indent="0" algn="ctr">
              <a:buNone/>
            </a:pPr>
            <a:endParaRPr lang="en-US" b="0" i="0" dirty="0">
              <a:solidFill>
                <a:srgbClr val="1B1B1B"/>
              </a:solidFill>
              <a:effectLst/>
              <a:latin typeface="Source Sans Pro" panose="020B0503030403020204" pitchFamily="34" charset="0"/>
            </a:endParaRPr>
          </a:p>
          <a:p>
            <a:pPr lvl="1"/>
            <a:endParaRPr lang="en-US" sz="3200" dirty="0"/>
          </a:p>
          <a:p>
            <a:pPr lvl="1"/>
            <a:endParaRPr lang="en-US" sz="3200" dirty="0"/>
          </a:p>
          <a:p>
            <a:pPr lvl="1"/>
            <a:endParaRPr lang="fr-FR" sz="3200" dirty="0"/>
          </a:p>
          <a:p>
            <a:pPr lvl="1"/>
            <a:endParaRPr lang="fr-FR" dirty="0"/>
          </a:p>
          <a:p>
            <a:pPr lvl="1"/>
            <a:endParaRPr lang="fr-FR"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F4E6FEBE-52D2-4541-BBF7-4C639C5208F1}"/>
              </a:ext>
            </a:extLst>
          </p:cNvPr>
          <p:cNvSpPr>
            <a:spLocks noGrp="1"/>
          </p:cNvSpPr>
          <p:nvPr>
            <p:ph type="sldNum" sz="quarter" idx="12"/>
          </p:nvPr>
        </p:nvSpPr>
        <p:spPr/>
        <p:txBody>
          <a:bodyPr/>
          <a:lstStyle/>
          <a:p>
            <a:fld id="{56FAB8D9-EC93-452B-B8CD-B076CB1D95D6}" type="slidenum">
              <a:rPr lang="en-US" smtClean="0"/>
              <a:t>3</a:t>
            </a:fld>
            <a:endParaRPr lang="en-US" dirty="0"/>
          </a:p>
        </p:txBody>
      </p:sp>
    </p:spTree>
    <p:extLst>
      <p:ext uri="{BB962C8B-B14F-4D97-AF65-F5344CB8AC3E}">
        <p14:creationId xmlns:p14="http://schemas.microsoft.com/office/powerpoint/2010/main" val="250474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0EF7A6-6C61-153D-299D-C07B6632A75D}"/>
              </a:ext>
            </a:extLst>
          </p:cNvPr>
          <p:cNvSpPr>
            <a:spLocks noGrp="1"/>
          </p:cNvSpPr>
          <p:nvPr>
            <p:ph type="title"/>
          </p:nvPr>
        </p:nvSpPr>
        <p:spPr>
          <a:solidFill>
            <a:srgbClr val="C10230"/>
          </a:solidFill>
        </p:spPr>
        <p:txBody>
          <a:bodyPr vert="horz" lIns="91440" tIns="45720" rIns="91440" bIns="45720" rtlCol="0" anchor="ctr">
            <a:normAutofit/>
          </a:bodyPr>
          <a:lstStyle/>
          <a:p>
            <a:r>
              <a:rPr lang="en-US" dirty="0"/>
              <a:t>Accounting for Order Sets</a:t>
            </a:r>
          </a:p>
        </p:txBody>
      </p:sp>
      <p:sp>
        <p:nvSpPr>
          <p:cNvPr id="2" name="Content Placeholder 1">
            <a:extLst>
              <a:ext uri="{FF2B5EF4-FFF2-40B4-BE49-F238E27FC236}">
                <a16:creationId xmlns:a16="http://schemas.microsoft.com/office/drawing/2014/main" id="{16DB5459-F144-7FE2-5E5E-2F0F09A92EA4}"/>
              </a:ext>
            </a:extLst>
          </p:cNvPr>
          <p:cNvSpPr>
            <a:spLocks noGrp="1"/>
          </p:cNvSpPr>
          <p:nvPr>
            <p:ph sz="half" idx="1"/>
          </p:nvPr>
        </p:nvSpPr>
        <p:spPr>
          <a:xfrm>
            <a:off x="838200" y="1414272"/>
            <a:ext cx="4412226" cy="4762691"/>
          </a:xfrm>
        </p:spPr>
        <p:txBody>
          <a:bodyPr>
            <a:normAutofit fontScale="85000" lnSpcReduction="20000"/>
          </a:bodyPr>
          <a:lstStyle/>
          <a:p>
            <a:pPr marL="0" indent="0">
              <a:buNone/>
            </a:pPr>
            <a:r>
              <a:rPr lang="en-US" sz="3200" b="1" dirty="0"/>
              <a:t>What are order sets?</a:t>
            </a:r>
          </a:p>
          <a:p>
            <a:pPr>
              <a:lnSpc>
                <a:spcPct val="110000"/>
              </a:lnSpc>
            </a:pPr>
            <a:r>
              <a:rPr lang="en-US" sz="3000" dirty="0"/>
              <a:t>A group of standard provider directives and or instructions regarding the care of a patient.</a:t>
            </a:r>
          </a:p>
          <a:p>
            <a:pPr>
              <a:lnSpc>
                <a:spcPct val="110000"/>
              </a:lnSpc>
            </a:pPr>
            <a:endParaRPr lang="en-US" sz="3000" dirty="0"/>
          </a:p>
          <a:p>
            <a:pPr>
              <a:lnSpc>
                <a:spcPct val="110000"/>
              </a:lnSpc>
            </a:pPr>
            <a:r>
              <a:rPr lang="en-US" sz="3000" dirty="0"/>
              <a:t>A clinical decision support tool prompting physicians to order appropriate treatments based on evidence-based practices.</a:t>
            </a:r>
          </a:p>
        </p:txBody>
      </p:sp>
      <p:sp>
        <p:nvSpPr>
          <p:cNvPr id="4" name="Content Placeholder 3">
            <a:extLst>
              <a:ext uri="{FF2B5EF4-FFF2-40B4-BE49-F238E27FC236}">
                <a16:creationId xmlns:a16="http://schemas.microsoft.com/office/drawing/2014/main" id="{6F2160C9-CA8D-1F8B-23BB-2FA89F92D39B}"/>
              </a:ext>
            </a:extLst>
          </p:cNvPr>
          <p:cNvSpPr>
            <a:spLocks noGrp="1"/>
          </p:cNvSpPr>
          <p:nvPr>
            <p:ph sz="half" idx="2"/>
          </p:nvPr>
        </p:nvSpPr>
        <p:spPr>
          <a:xfrm>
            <a:off x="6172200" y="1409414"/>
            <a:ext cx="5181600" cy="4351338"/>
          </a:xfrm>
        </p:spPr>
        <p:txBody>
          <a:bodyPr>
            <a:normAutofit fontScale="85000" lnSpcReduction="20000"/>
          </a:bodyPr>
          <a:lstStyle/>
          <a:p>
            <a:pPr marL="0" indent="0">
              <a:buNone/>
            </a:pPr>
            <a:r>
              <a:rPr lang="en-US" sz="3200" b="1" dirty="0"/>
              <a:t>Order sets for AR</a:t>
            </a:r>
          </a:p>
          <a:p>
            <a:pPr>
              <a:lnSpc>
                <a:spcPct val="110000"/>
              </a:lnSpc>
            </a:pPr>
            <a:r>
              <a:rPr lang="en-US" sz="3100" dirty="0"/>
              <a:t>Physicians use the order sets for AR to increase CR enrollment among eligible patients.</a:t>
            </a:r>
          </a:p>
        </p:txBody>
      </p:sp>
      <p:pic>
        <p:nvPicPr>
          <p:cNvPr id="13" name="Picture 12" descr="This is a screenshot of an order set for AR.">
            <a:extLst>
              <a:ext uri="{FF2B5EF4-FFF2-40B4-BE49-F238E27FC236}">
                <a16:creationId xmlns:a16="http://schemas.microsoft.com/office/drawing/2014/main" id="{04148A9C-94E8-42D1-8BD2-BD33F2150601}"/>
              </a:ext>
            </a:extLst>
          </p:cNvPr>
          <p:cNvPicPr>
            <a:picLocks noChangeAspect="1"/>
          </p:cNvPicPr>
          <p:nvPr/>
        </p:nvPicPr>
        <p:blipFill>
          <a:blip r:embed="rId3"/>
          <a:stretch>
            <a:fillRect/>
          </a:stretch>
        </p:blipFill>
        <p:spPr>
          <a:xfrm>
            <a:off x="5896924" y="3923071"/>
            <a:ext cx="5456876" cy="2343585"/>
          </a:xfrm>
          <a:prstGeom prst="rect">
            <a:avLst/>
          </a:prstGeom>
        </p:spPr>
      </p:pic>
      <p:sp>
        <p:nvSpPr>
          <p:cNvPr id="9" name="Slide Number Placeholder 8">
            <a:extLst>
              <a:ext uri="{FF2B5EF4-FFF2-40B4-BE49-F238E27FC236}">
                <a16:creationId xmlns:a16="http://schemas.microsoft.com/office/drawing/2014/main" id="{75E85780-6D9F-0806-3227-0DB0D4B2035B}"/>
              </a:ext>
            </a:extLst>
          </p:cNvPr>
          <p:cNvSpPr>
            <a:spLocks noGrp="1"/>
          </p:cNvSpPr>
          <p:nvPr>
            <p:ph type="sldNum" sz="quarter" idx="12"/>
          </p:nvPr>
        </p:nvSpPr>
        <p:spPr/>
        <p:txBody>
          <a:bodyPr/>
          <a:lstStyle/>
          <a:p>
            <a:fld id="{56FAB8D9-EC93-452B-B8CD-B076CB1D95D6}" type="slidenum">
              <a:rPr lang="en-US" smtClean="0"/>
              <a:t>30</a:t>
            </a:fld>
            <a:endParaRPr lang="en-US"/>
          </a:p>
        </p:txBody>
      </p:sp>
    </p:spTree>
    <p:extLst>
      <p:ext uri="{BB962C8B-B14F-4D97-AF65-F5344CB8AC3E}">
        <p14:creationId xmlns:p14="http://schemas.microsoft.com/office/powerpoint/2010/main" val="664544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AB034F9-8595-D585-BC81-DCB563F236F3}"/>
              </a:ext>
            </a:extLst>
          </p:cNvPr>
          <p:cNvSpPr>
            <a:spLocks noGrp="1"/>
          </p:cNvSpPr>
          <p:nvPr>
            <p:ph type="title"/>
          </p:nvPr>
        </p:nvSpPr>
        <p:spPr>
          <a:solidFill>
            <a:srgbClr val="C10230"/>
          </a:solidFill>
        </p:spPr>
        <p:txBody>
          <a:bodyPr vert="horz" lIns="91440" tIns="45720" rIns="91440" bIns="45720" rtlCol="0" anchor="ctr">
            <a:normAutofit/>
          </a:bodyPr>
          <a:lstStyle/>
          <a:p>
            <a:r>
              <a:rPr lang="en-US" dirty="0"/>
              <a:t>Four Crucial Design Factors</a:t>
            </a:r>
          </a:p>
        </p:txBody>
      </p:sp>
      <p:sp>
        <p:nvSpPr>
          <p:cNvPr id="24" name="Content Placeholder 23">
            <a:extLst>
              <a:ext uri="{FF2B5EF4-FFF2-40B4-BE49-F238E27FC236}">
                <a16:creationId xmlns:a16="http://schemas.microsoft.com/office/drawing/2014/main" id="{7807D66F-507E-395C-7AB2-7776FE84CFC7}"/>
              </a:ext>
            </a:extLst>
          </p:cNvPr>
          <p:cNvSpPr>
            <a:spLocks noGrp="1"/>
          </p:cNvSpPr>
          <p:nvPr>
            <p:ph sz="quarter" idx="16"/>
          </p:nvPr>
        </p:nvSpPr>
        <p:spPr/>
        <p:txBody>
          <a:bodyPr/>
          <a:lstStyle/>
          <a:p>
            <a:r>
              <a:rPr lang="en-US" dirty="0"/>
              <a:t>Who</a:t>
            </a:r>
          </a:p>
        </p:txBody>
      </p:sp>
      <p:sp>
        <p:nvSpPr>
          <p:cNvPr id="21" name="Content Placeholder 20">
            <a:extLst>
              <a:ext uri="{FF2B5EF4-FFF2-40B4-BE49-F238E27FC236}">
                <a16:creationId xmlns:a16="http://schemas.microsoft.com/office/drawing/2014/main" id="{474602D2-FBD6-0A3F-C8CC-279DE5CB5A18}"/>
              </a:ext>
            </a:extLst>
          </p:cNvPr>
          <p:cNvSpPr>
            <a:spLocks noGrp="1"/>
          </p:cNvSpPr>
          <p:nvPr>
            <p:ph sz="quarter" idx="13"/>
          </p:nvPr>
        </p:nvSpPr>
        <p:spPr/>
        <p:txBody>
          <a:bodyPr/>
          <a:lstStyle/>
          <a:p>
            <a:r>
              <a:rPr lang="en-US" dirty="0"/>
              <a:t>When</a:t>
            </a:r>
          </a:p>
        </p:txBody>
      </p:sp>
      <p:sp>
        <p:nvSpPr>
          <p:cNvPr id="22" name="Content Placeholder 21">
            <a:extLst>
              <a:ext uri="{FF2B5EF4-FFF2-40B4-BE49-F238E27FC236}">
                <a16:creationId xmlns:a16="http://schemas.microsoft.com/office/drawing/2014/main" id="{8105356A-0FB0-3874-372E-6020D96F0646}"/>
              </a:ext>
            </a:extLst>
          </p:cNvPr>
          <p:cNvSpPr>
            <a:spLocks noGrp="1"/>
          </p:cNvSpPr>
          <p:nvPr>
            <p:ph sz="quarter" idx="14"/>
          </p:nvPr>
        </p:nvSpPr>
        <p:spPr/>
        <p:txBody>
          <a:bodyPr/>
          <a:lstStyle/>
          <a:p>
            <a:r>
              <a:rPr lang="en-US" dirty="0"/>
              <a:t>How</a:t>
            </a:r>
          </a:p>
        </p:txBody>
      </p:sp>
      <p:sp>
        <p:nvSpPr>
          <p:cNvPr id="23" name="Content Placeholder 22">
            <a:extLst>
              <a:ext uri="{FF2B5EF4-FFF2-40B4-BE49-F238E27FC236}">
                <a16:creationId xmlns:a16="http://schemas.microsoft.com/office/drawing/2014/main" id="{658085AE-E7DA-7782-9870-3F82E59A3528}"/>
              </a:ext>
            </a:extLst>
          </p:cNvPr>
          <p:cNvSpPr>
            <a:spLocks noGrp="1"/>
          </p:cNvSpPr>
          <p:nvPr>
            <p:ph sz="quarter" idx="15"/>
          </p:nvPr>
        </p:nvSpPr>
        <p:spPr/>
        <p:txBody>
          <a:bodyPr/>
          <a:lstStyle/>
          <a:p>
            <a:r>
              <a:rPr lang="en-US" dirty="0"/>
              <a:t>Where</a:t>
            </a:r>
          </a:p>
        </p:txBody>
      </p:sp>
      <p:sp>
        <p:nvSpPr>
          <p:cNvPr id="8" name="Slide Number Placeholder 7">
            <a:extLst>
              <a:ext uri="{FF2B5EF4-FFF2-40B4-BE49-F238E27FC236}">
                <a16:creationId xmlns:a16="http://schemas.microsoft.com/office/drawing/2014/main" id="{D4A608F4-E11B-F06F-BDD0-30F996DF0F38}"/>
              </a:ext>
            </a:extLst>
          </p:cNvPr>
          <p:cNvSpPr>
            <a:spLocks noGrp="1"/>
          </p:cNvSpPr>
          <p:nvPr>
            <p:ph type="sldNum" sz="quarter" idx="12"/>
          </p:nvPr>
        </p:nvSpPr>
        <p:spPr/>
        <p:txBody>
          <a:bodyPr/>
          <a:lstStyle/>
          <a:p>
            <a:fld id="{56FAB8D9-EC93-452B-B8CD-B076CB1D95D6}" type="slidenum">
              <a:rPr lang="en-US" smtClean="0"/>
              <a:t>31</a:t>
            </a:fld>
            <a:endParaRPr lang="en-US"/>
          </a:p>
        </p:txBody>
      </p:sp>
    </p:spTree>
    <p:extLst>
      <p:ext uri="{BB962C8B-B14F-4D97-AF65-F5344CB8AC3E}">
        <p14:creationId xmlns:p14="http://schemas.microsoft.com/office/powerpoint/2010/main" val="3796787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A8D1B67-0202-E4C7-B6F4-5B62192FDDE5}"/>
              </a:ext>
            </a:extLst>
          </p:cNvPr>
          <p:cNvSpPr>
            <a:spLocks noGrp="1"/>
          </p:cNvSpPr>
          <p:nvPr>
            <p:ph type="title"/>
          </p:nvPr>
        </p:nvSpPr>
        <p:spPr>
          <a:solidFill>
            <a:srgbClr val="C10230"/>
          </a:solidFill>
        </p:spPr>
        <p:txBody>
          <a:bodyPr vert="horz" lIns="91440" tIns="45720" rIns="91440" bIns="45720" rtlCol="0" anchor="ctr">
            <a:normAutofit/>
          </a:bodyPr>
          <a:lstStyle/>
          <a:p>
            <a:r>
              <a:rPr lang="en-US" sz="2800" dirty="0"/>
              <a:t>WHEN: Best Times to Trigger Referral</a:t>
            </a:r>
          </a:p>
        </p:txBody>
      </p:sp>
      <p:pic>
        <p:nvPicPr>
          <p:cNvPr id="11" name="Picture 10" descr="Icon representing When">
            <a:extLst>
              <a:ext uri="{FF2B5EF4-FFF2-40B4-BE49-F238E27FC236}">
                <a16:creationId xmlns:a16="http://schemas.microsoft.com/office/drawing/2014/main" id="{C6FBF2B9-5DCF-2126-B24B-AD87777FCC38}"/>
              </a:ext>
              <a:ext uri="{C183D7F6-B498-43B3-948B-1728B52AA6E4}">
                <adec:decorative xmlns:adec="http://schemas.microsoft.com/office/drawing/2017/decorative" val="0"/>
              </a:ext>
            </a:extLst>
          </p:cNvPr>
          <p:cNvPicPr>
            <a:picLocks noChangeAspect="1"/>
          </p:cNvPicPr>
          <p:nvPr/>
        </p:nvPicPr>
        <p:blipFill rotWithShape="1">
          <a:blip r:embed="rId3">
            <a:lum bright="70000" contrast="-70000"/>
            <a:clrChange>
              <a:clrFrom>
                <a:srgbClr val="FFFFFF"/>
              </a:clrFrom>
              <a:clrTo>
                <a:srgbClr val="FFFFFF">
                  <a:alpha val="0"/>
                </a:srgbClr>
              </a:clrTo>
            </a:clrChange>
            <a:extLst>
              <a:ext uri="{28A0092B-C50C-407E-A947-70E740481C1C}">
                <a14:useLocalDpi xmlns:a14="http://schemas.microsoft.com/office/drawing/2010/main" val="0"/>
              </a:ext>
            </a:extLst>
          </a:blip>
          <a:srcRect b="9453"/>
          <a:stretch/>
        </p:blipFill>
        <p:spPr>
          <a:xfrm>
            <a:off x="1588311" y="13944"/>
            <a:ext cx="817940" cy="799872"/>
          </a:xfrm>
          <a:prstGeom prst="rect">
            <a:avLst/>
          </a:prstGeom>
        </p:spPr>
      </p:pic>
      <p:sp>
        <p:nvSpPr>
          <p:cNvPr id="2" name="Content Placeholder 1">
            <a:extLst>
              <a:ext uri="{FF2B5EF4-FFF2-40B4-BE49-F238E27FC236}">
                <a16:creationId xmlns:a16="http://schemas.microsoft.com/office/drawing/2014/main" id="{BF67535D-B119-AD96-33FF-60382BABFC05}"/>
              </a:ext>
            </a:extLst>
          </p:cNvPr>
          <p:cNvSpPr>
            <a:spLocks noGrp="1"/>
          </p:cNvSpPr>
          <p:nvPr>
            <p:ph sz="half" idx="1"/>
          </p:nvPr>
        </p:nvSpPr>
        <p:spPr>
          <a:xfrm>
            <a:off x="838200" y="1057836"/>
            <a:ext cx="10287000" cy="5163670"/>
          </a:xfrm>
        </p:spPr>
        <p:txBody>
          <a:bodyPr>
            <a:normAutofit/>
          </a:bodyPr>
          <a:lstStyle/>
          <a:p>
            <a:pPr marL="0" indent="0" algn="ctr">
              <a:buNone/>
            </a:pPr>
            <a:r>
              <a:rPr lang="en-US" sz="5400" b="0" kern="1200" dirty="0">
                <a:solidFill>
                  <a:schemeClr val="tx1"/>
                </a:solidFill>
                <a:effectLst/>
                <a:latin typeface="+mn-lt"/>
                <a:ea typeface="+mn-ea"/>
                <a:cs typeface="+mn-cs"/>
              </a:rPr>
              <a:t>Embed the referral mechanism into an actual “encounter of care” when the patient is in a receptive state there is an opportunity for conversation with the patient and family.</a:t>
            </a:r>
          </a:p>
        </p:txBody>
      </p:sp>
      <p:sp>
        <p:nvSpPr>
          <p:cNvPr id="12" name="Slide Number Placeholder 11">
            <a:extLst>
              <a:ext uri="{FF2B5EF4-FFF2-40B4-BE49-F238E27FC236}">
                <a16:creationId xmlns:a16="http://schemas.microsoft.com/office/drawing/2014/main" id="{33BF0C42-EE40-9BE4-403B-148C179D4102}"/>
              </a:ext>
            </a:extLst>
          </p:cNvPr>
          <p:cNvSpPr>
            <a:spLocks noGrp="1"/>
          </p:cNvSpPr>
          <p:nvPr>
            <p:ph type="sldNum" sz="quarter" idx="12"/>
          </p:nvPr>
        </p:nvSpPr>
        <p:spPr/>
        <p:txBody>
          <a:bodyPr/>
          <a:lstStyle/>
          <a:p>
            <a:fld id="{56FAB8D9-EC93-452B-B8CD-B076CB1D95D6}" type="slidenum">
              <a:rPr lang="en-US" smtClean="0"/>
              <a:t>32</a:t>
            </a:fld>
            <a:endParaRPr lang="en-US"/>
          </a:p>
        </p:txBody>
      </p:sp>
    </p:spTree>
    <p:extLst>
      <p:ext uri="{BB962C8B-B14F-4D97-AF65-F5344CB8AC3E}">
        <p14:creationId xmlns:p14="http://schemas.microsoft.com/office/powerpoint/2010/main" val="4184145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09F7CCE-A1D5-70B6-04DA-85171B9DE58C}"/>
              </a:ext>
            </a:extLst>
          </p:cNvPr>
          <p:cNvSpPr>
            <a:spLocks noGrp="1"/>
          </p:cNvSpPr>
          <p:nvPr>
            <p:ph type="title"/>
          </p:nvPr>
        </p:nvSpPr>
        <p:spPr>
          <a:solidFill>
            <a:srgbClr val="C10230"/>
          </a:solidFill>
        </p:spPr>
        <p:txBody>
          <a:bodyPr vert="horz" lIns="91440" tIns="45720" rIns="91440" bIns="45720" rtlCol="0" anchor="ctr">
            <a:normAutofit/>
          </a:bodyPr>
          <a:lstStyle/>
          <a:p>
            <a:r>
              <a:rPr lang="en-US" sz="3600" dirty="0"/>
              <a:t>HOW: AR from Inpatient Setting</a:t>
            </a:r>
          </a:p>
        </p:txBody>
      </p:sp>
      <p:sp>
        <p:nvSpPr>
          <p:cNvPr id="2" name="Content Placeholder 1">
            <a:extLst>
              <a:ext uri="{FF2B5EF4-FFF2-40B4-BE49-F238E27FC236}">
                <a16:creationId xmlns:a16="http://schemas.microsoft.com/office/drawing/2014/main" id="{6515C6A0-682A-8100-05FC-D4807B8C12B1}"/>
              </a:ext>
            </a:extLst>
          </p:cNvPr>
          <p:cNvSpPr>
            <a:spLocks noGrp="1"/>
          </p:cNvSpPr>
          <p:nvPr>
            <p:ph sz="half" idx="1"/>
          </p:nvPr>
        </p:nvSpPr>
        <p:spPr>
          <a:xfrm>
            <a:off x="394447" y="1183341"/>
            <a:ext cx="5701553" cy="5396753"/>
          </a:xfrm>
        </p:spPr>
        <p:txBody>
          <a:bodyPr>
            <a:normAutofit/>
          </a:bodyPr>
          <a:lstStyle/>
          <a:p>
            <a:pPr marL="0" indent="0">
              <a:lnSpc>
                <a:spcPct val="120000"/>
              </a:lnSpc>
              <a:buNone/>
            </a:pPr>
            <a:r>
              <a:rPr lang="en-US" b="1" dirty="0"/>
              <a:t>Inpatient Setting:</a:t>
            </a:r>
          </a:p>
          <a:p>
            <a:pPr>
              <a:lnSpc>
                <a:spcPct val="120000"/>
              </a:lnSpc>
            </a:pPr>
            <a:r>
              <a:rPr lang="en-US" sz="2400" dirty="0"/>
              <a:t>Align your AR process with your existing workflow as much as possible</a:t>
            </a:r>
          </a:p>
          <a:p>
            <a:pPr>
              <a:lnSpc>
                <a:spcPct val="120000"/>
              </a:lnSpc>
            </a:pPr>
            <a:r>
              <a:rPr lang="en-US" sz="2400" dirty="0"/>
              <a:t>Insert AR into tools already being used, i.e., discharge order set</a:t>
            </a:r>
          </a:p>
          <a:p>
            <a:pPr>
              <a:lnSpc>
                <a:spcPct val="120000"/>
              </a:lnSpc>
            </a:pPr>
            <a:r>
              <a:rPr lang="en-US" sz="2400" dirty="0"/>
              <a:t>Include a way for physicians to cite their reason for clinician “opting-out” </a:t>
            </a:r>
          </a:p>
          <a:p>
            <a:pPr>
              <a:lnSpc>
                <a:spcPct val="120000"/>
              </a:lnSpc>
            </a:pPr>
            <a:r>
              <a:rPr lang="en-US" sz="2400" dirty="0"/>
              <a:t>Include a way for users to provide physician feedback to inform future  refinements</a:t>
            </a:r>
          </a:p>
        </p:txBody>
      </p:sp>
      <p:pic>
        <p:nvPicPr>
          <p:cNvPr id="9" name="Picture 8" descr="&quot;&quot;">
            <a:extLst>
              <a:ext uri="{FF2B5EF4-FFF2-40B4-BE49-F238E27FC236}">
                <a16:creationId xmlns:a16="http://schemas.microsoft.com/office/drawing/2014/main" id="{8EF42FCF-B1CD-4C3A-96B2-F8DC8B50401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64299" y="1526082"/>
            <a:ext cx="4292602" cy="4118002"/>
          </a:xfrm>
          <a:prstGeom prst="rect">
            <a:avLst/>
          </a:prstGeom>
          <a:effectLst>
            <a:outerShdw blurRad="50800" dist="38100" dir="2700000" algn="tl" rotWithShape="0">
              <a:prstClr val="black">
                <a:alpha val="40000"/>
              </a:prstClr>
            </a:outerShdw>
          </a:effectLst>
        </p:spPr>
      </p:pic>
      <p:sp>
        <p:nvSpPr>
          <p:cNvPr id="12" name="Slide Number Placeholder 11">
            <a:extLst>
              <a:ext uri="{FF2B5EF4-FFF2-40B4-BE49-F238E27FC236}">
                <a16:creationId xmlns:a16="http://schemas.microsoft.com/office/drawing/2014/main" id="{4EFC8234-BC08-684A-2B13-2924EE19844C}"/>
              </a:ext>
            </a:extLst>
          </p:cNvPr>
          <p:cNvSpPr>
            <a:spLocks noGrp="1"/>
          </p:cNvSpPr>
          <p:nvPr>
            <p:ph type="sldNum" sz="quarter" idx="12"/>
          </p:nvPr>
        </p:nvSpPr>
        <p:spPr/>
        <p:txBody>
          <a:bodyPr/>
          <a:lstStyle/>
          <a:p>
            <a:fld id="{56FAB8D9-EC93-452B-B8CD-B076CB1D95D6}" type="slidenum">
              <a:rPr lang="en-US" smtClean="0"/>
              <a:t>33</a:t>
            </a:fld>
            <a:endParaRPr lang="en-US"/>
          </a:p>
        </p:txBody>
      </p:sp>
    </p:spTree>
    <p:extLst>
      <p:ext uri="{BB962C8B-B14F-4D97-AF65-F5344CB8AC3E}">
        <p14:creationId xmlns:p14="http://schemas.microsoft.com/office/powerpoint/2010/main" val="1007177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F477070-A812-C78B-A291-0AC86175010F}"/>
              </a:ext>
            </a:extLst>
          </p:cNvPr>
          <p:cNvSpPr>
            <a:spLocks noGrp="1"/>
          </p:cNvSpPr>
          <p:nvPr>
            <p:ph type="title"/>
          </p:nvPr>
        </p:nvSpPr>
        <p:spPr>
          <a:solidFill>
            <a:srgbClr val="C10230"/>
          </a:solidFill>
        </p:spPr>
        <p:txBody>
          <a:bodyPr vert="horz" lIns="91440" tIns="45720" rIns="91440" bIns="45720" rtlCol="0" anchor="ctr">
            <a:normAutofit/>
          </a:bodyPr>
          <a:lstStyle/>
          <a:p>
            <a:r>
              <a:rPr lang="en-US" sz="3600" dirty="0"/>
              <a:t>HOW: AR from Outpatient Setting</a:t>
            </a:r>
          </a:p>
        </p:txBody>
      </p:sp>
      <p:sp>
        <p:nvSpPr>
          <p:cNvPr id="5" name="Content Placeholder 4">
            <a:extLst>
              <a:ext uri="{FF2B5EF4-FFF2-40B4-BE49-F238E27FC236}">
                <a16:creationId xmlns:a16="http://schemas.microsoft.com/office/drawing/2014/main" id="{B3F62791-78A9-3B21-2844-BA603B4C49A3}"/>
              </a:ext>
            </a:extLst>
          </p:cNvPr>
          <p:cNvSpPr>
            <a:spLocks noGrp="1"/>
          </p:cNvSpPr>
          <p:nvPr>
            <p:ph sz="half" idx="1"/>
          </p:nvPr>
        </p:nvSpPr>
        <p:spPr>
          <a:xfrm>
            <a:off x="765048" y="1582488"/>
            <a:ext cx="5181600" cy="4351338"/>
          </a:xfrm>
        </p:spPr>
        <p:txBody>
          <a:bodyPr>
            <a:normAutofit fontScale="92500" lnSpcReduction="10000"/>
          </a:bodyPr>
          <a:lstStyle/>
          <a:p>
            <a:pPr marL="0" indent="0">
              <a:lnSpc>
                <a:spcPct val="110000"/>
              </a:lnSpc>
              <a:buNone/>
            </a:pPr>
            <a:r>
              <a:rPr lang="en-US" sz="2800" b="1" dirty="0"/>
              <a:t>Outpatient Setting:</a:t>
            </a:r>
            <a:endParaRPr lang="en-US" sz="1600" b="1" dirty="0"/>
          </a:p>
          <a:p>
            <a:pPr marL="457200" indent="-457200">
              <a:lnSpc>
                <a:spcPct val="110000"/>
              </a:lnSpc>
              <a:buFont typeface="Arial" panose="020B0604020202020204" pitchFamily="34" charset="0"/>
              <a:buChar char="•"/>
            </a:pPr>
            <a:r>
              <a:rPr lang="en-US" sz="2400" dirty="0"/>
              <a:t>Create a “hard-stop” alert</a:t>
            </a:r>
          </a:p>
          <a:p>
            <a:pPr marL="457200" indent="-457200">
              <a:lnSpc>
                <a:spcPct val="110000"/>
              </a:lnSpc>
              <a:buFont typeface="Arial" panose="020B0604020202020204" pitchFamily="34" charset="0"/>
              <a:buChar char="•"/>
            </a:pPr>
            <a:r>
              <a:rPr lang="en-US" sz="2400" dirty="0"/>
              <a:t>Program the alert to flag appropriate providers (e.g., cardiologists and internists not dermatologists) to make a selection during the care encounter</a:t>
            </a:r>
          </a:p>
          <a:p>
            <a:pPr marL="457200" indent="-457200">
              <a:lnSpc>
                <a:spcPct val="110000"/>
              </a:lnSpc>
              <a:buFont typeface="Arial" panose="020B0604020202020204" pitchFamily="34" charset="0"/>
              <a:buChar char="•"/>
            </a:pPr>
            <a:r>
              <a:rPr lang="en-US" sz="2400" dirty="0"/>
              <a:t>Require providers to select an action for all patients with qualifying diagnoses, e.g., heart failure, recent MI</a:t>
            </a:r>
          </a:p>
        </p:txBody>
      </p:sp>
      <p:pic>
        <p:nvPicPr>
          <p:cNvPr id="7" name="Picture 6" descr="&quot;&quot;">
            <a:extLst>
              <a:ext uri="{FF2B5EF4-FFF2-40B4-BE49-F238E27FC236}">
                <a16:creationId xmlns:a16="http://schemas.microsoft.com/office/drawing/2014/main" id="{D28A8FC7-26B6-A2B5-BD30-A843EE6F081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31036" y="1820682"/>
            <a:ext cx="4292602" cy="4118002"/>
          </a:xfrm>
          <a:prstGeom prst="rect">
            <a:avLst/>
          </a:prstGeom>
          <a:effectLst>
            <a:outerShdw blurRad="50800" dist="38100" dir="2700000" algn="tl" rotWithShape="0">
              <a:prstClr val="black">
                <a:alpha val="40000"/>
              </a:prstClr>
            </a:outerShdw>
          </a:effectLst>
        </p:spPr>
      </p:pic>
      <p:sp>
        <p:nvSpPr>
          <p:cNvPr id="12" name="Slide Number Placeholder 11">
            <a:extLst>
              <a:ext uri="{FF2B5EF4-FFF2-40B4-BE49-F238E27FC236}">
                <a16:creationId xmlns:a16="http://schemas.microsoft.com/office/drawing/2014/main" id="{A99F79AF-E5AF-7754-3F86-20AD481FBEC9}"/>
              </a:ext>
            </a:extLst>
          </p:cNvPr>
          <p:cNvSpPr>
            <a:spLocks noGrp="1"/>
          </p:cNvSpPr>
          <p:nvPr>
            <p:ph type="sldNum" sz="quarter" idx="12"/>
          </p:nvPr>
        </p:nvSpPr>
        <p:spPr/>
        <p:txBody>
          <a:bodyPr/>
          <a:lstStyle/>
          <a:p>
            <a:fld id="{56FAB8D9-EC93-452B-B8CD-B076CB1D95D6}" type="slidenum">
              <a:rPr lang="en-US" smtClean="0"/>
              <a:t>34</a:t>
            </a:fld>
            <a:endParaRPr lang="en-US"/>
          </a:p>
        </p:txBody>
      </p:sp>
    </p:spTree>
    <p:extLst>
      <p:ext uri="{BB962C8B-B14F-4D97-AF65-F5344CB8AC3E}">
        <p14:creationId xmlns:p14="http://schemas.microsoft.com/office/powerpoint/2010/main" val="1975689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184ABAD-D0AB-6A34-D2B8-CEA34233137E}"/>
              </a:ext>
            </a:extLst>
          </p:cNvPr>
          <p:cNvSpPr>
            <a:spLocks noGrp="1"/>
          </p:cNvSpPr>
          <p:nvPr>
            <p:ph type="title"/>
          </p:nvPr>
        </p:nvSpPr>
        <p:spPr>
          <a:solidFill>
            <a:srgbClr val="C10230"/>
          </a:solidFill>
        </p:spPr>
        <p:txBody>
          <a:bodyPr vert="horz" lIns="91440" tIns="45720" rIns="91440" bIns="45720" rtlCol="0" anchor="ctr">
            <a:normAutofit/>
          </a:bodyPr>
          <a:lstStyle/>
          <a:p>
            <a:r>
              <a:rPr lang="en-US" sz="3600" dirty="0"/>
              <a:t>WHERE: Referral Location</a:t>
            </a:r>
          </a:p>
        </p:txBody>
      </p:sp>
      <p:pic>
        <p:nvPicPr>
          <p:cNvPr id="6" name="Picture 5" descr="Icon representing Where">
            <a:extLst>
              <a:ext uri="{FF2B5EF4-FFF2-40B4-BE49-F238E27FC236}">
                <a16:creationId xmlns:a16="http://schemas.microsoft.com/office/drawing/2014/main" id="{F81003A3-5254-814D-BDD4-1F371256A7ED}"/>
              </a:ext>
              <a:ext uri="{C183D7F6-B498-43B3-948B-1728B52AA6E4}">
                <adec:decorative xmlns:adec="http://schemas.microsoft.com/office/drawing/2017/decorative" val="0"/>
              </a:ext>
            </a:extLst>
          </p:cNvPr>
          <p:cNvPicPr>
            <a:picLocks noChangeAspect="1"/>
          </p:cNvPicPr>
          <p:nvPr/>
        </p:nvPicPr>
        <p:blipFill>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1602001" y="-12041"/>
            <a:ext cx="813816" cy="813816"/>
          </a:xfrm>
          <a:prstGeom prst="rect">
            <a:avLst/>
          </a:prstGeom>
        </p:spPr>
      </p:pic>
      <p:sp>
        <p:nvSpPr>
          <p:cNvPr id="3" name="Content Placeholder 2">
            <a:extLst>
              <a:ext uri="{FF2B5EF4-FFF2-40B4-BE49-F238E27FC236}">
                <a16:creationId xmlns:a16="http://schemas.microsoft.com/office/drawing/2014/main" id="{06B03D53-B575-8F66-CC4E-11511C411EE9}"/>
              </a:ext>
            </a:extLst>
          </p:cNvPr>
          <p:cNvSpPr>
            <a:spLocks noGrp="1"/>
          </p:cNvSpPr>
          <p:nvPr>
            <p:ph sz="half" idx="1"/>
          </p:nvPr>
        </p:nvSpPr>
        <p:spPr>
          <a:xfrm>
            <a:off x="585261" y="1219200"/>
            <a:ext cx="6209986" cy="5502275"/>
          </a:xfrm>
        </p:spPr>
        <p:txBody>
          <a:bodyPr>
            <a:normAutofit/>
          </a:bodyPr>
          <a:lstStyle/>
          <a:p>
            <a:pPr marL="0" indent="0">
              <a:lnSpc>
                <a:spcPct val="120000"/>
              </a:lnSpc>
              <a:buNone/>
            </a:pPr>
            <a:r>
              <a:rPr lang="en-US" b="1" dirty="0"/>
              <a:t>Ensure ability to automatically refer to all community providers:</a:t>
            </a:r>
          </a:p>
          <a:p>
            <a:pPr>
              <a:lnSpc>
                <a:spcPct val="120000"/>
              </a:lnSpc>
            </a:pPr>
            <a:r>
              <a:rPr lang="en-US" sz="2600" dirty="0"/>
              <a:t>Patient convenience is a strong factor in participation.</a:t>
            </a:r>
          </a:p>
          <a:p>
            <a:pPr>
              <a:lnSpc>
                <a:spcPct val="120000"/>
              </a:lnSpc>
            </a:pPr>
            <a:r>
              <a:rPr lang="en-US" sz="2600" dirty="0"/>
              <a:t>Ability to refer to multiple programs can increase likelihood of patient participation in CR</a:t>
            </a:r>
          </a:p>
          <a:p>
            <a:pPr>
              <a:lnSpc>
                <a:spcPct val="120000"/>
              </a:lnSpc>
            </a:pPr>
            <a:r>
              <a:rPr lang="en-US" sz="2600" dirty="0"/>
              <a:t>Identify all available programs and ensure system is build to refer to them</a:t>
            </a:r>
          </a:p>
        </p:txBody>
      </p:sp>
      <p:pic>
        <p:nvPicPr>
          <p:cNvPr id="7" name="Picture 6" descr="push pin">
            <a:extLst>
              <a:ext uri="{FF2B5EF4-FFF2-40B4-BE49-F238E27FC236}">
                <a16:creationId xmlns:a16="http://schemas.microsoft.com/office/drawing/2014/main" id="{23F68975-20D7-43E4-8636-066D69B1712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30353" y="1720334"/>
            <a:ext cx="4076386" cy="4041656"/>
          </a:xfrm>
          <a:prstGeom prst="rect">
            <a:avLst/>
          </a:prstGeom>
        </p:spPr>
      </p:pic>
      <p:sp>
        <p:nvSpPr>
          <p:cNvPr id="13" name="Slide Number Placeholder 12">
            <a:extLst>
              <a:ext uri="{FF2B5EF4-FFF2-40B4-BE49-F238E27FC236}">
                <a16:creationId xmlns:a16="http://schemas.microsoft.com/office/drawing/2014/main" id="{954C2617-BC21-C472-8EF2-24B74561CED1}"/>
              </a:ext>
            </a:extLst>
          </p:cNvPr>
          <p:cNvSpPr>
            <a:spLocks noGrp="1"/>
          </p:cNvSpPr>
          <p:nvPr>
            <p:ph type="sldNum" sz="quarter" idx="12"/>
          </p:nvPr>
        </p:nvSpPr>
        <p:spPr/>
        <p:txBody>
          <a:bodyPr/>
          <a:lstStyle/>
          <a:p>
            <a:fld id="{56FAB8D9-EC93-452B-B8CD-B076CB1D95D6}" type="slidenum">
              <a:rPr lang="en-US" smtClean="0"/>
              <a:t>35</a:t>
            </a:fld>
            <a:endParaRPr lang="en-US"/>
          </a:p>
        </p:txBody>
      </p:sp>
    </p:spTree>
    <p:extLst>
      <p:ext uri="{BB962C8B-B14F-4D97-AF65-F5344CB8AC3E}">
        <p14:creationId xmlns:p14="http://schemas.microsoft.com/office/powerpoint/2010/main" val="2539884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E90F4-3BB7-11D2-2781-9ECA6BA1C7F2}"/>
              </a:ext>
            </a:extLst>
          </p:cNvPr>
          <p:cNvSpPr>
            <a:spLocks noGrp="1"/>
          </p:cNvSpPr>
          <p:nvPr>
            <p:ph type="title"/>
          </p:nvPr>
        </p:nvSpPr>
        <p:spPr>
          <a:solidFill>
            <a:srgbClr val="C10230"/>
          </a:solidFill>
        </p:spPr>
        <p:txBody>
          <a:bodyPr vert="horz" lIns="91440" tIns="45720" rIns="91440" bIns="45720" rtlCol="0" anchor="ctr">
            <a:normAutofit/>
          </a:bodyPr>
          <a:lstStyle/>
          <a:p>
            <a:r>
              <a:rPr lang="en-US" sz="3600" dirty="0"/>
              <a:t>To Learn More...</a:t>
            </a:r>
          </a:p>
        </p:txBody>
      </p:sp>
      <p:sp>
        <p:nvSpPr>
          <p:cNvPr id="3" name="Content Placeholder 2">
            <a:extLst>
              <a:ext uri="{FF2B5EF4-FFF2-40B4-BE49-F238E27FC236}">
                <a16:creationId xmlns:a16="http://schemas.microsoft.com/office/drawing/2014/main" id="{09A0609E-1FF1-FAC4-CA3F-EEFCE3EDFCAD}"/>
              </a:ext>
            </a:extLst>
          </p:cNvPr>
          <p:cNvSpPr>
            <a:spLocks noGrp="1"/>
          </p:cNvSpPr>
          <p:nvPr>
            <p:ph idx="1"/>
          </p:nvPr>
        </p:nvSpPr>
        <p:spPr>
          <a:xfrm>
            <a:off x="762000" y="1699501"/>
            <a:ext cx="10515600" cy="4351338"/>
          </a:xfrm>
        </p:spPr>
        <p:txBody>
          <a:bodyPr>
            <a:normAutofit/>
          </a:bodyPr>
          <a:lstStyle/>
          <a:p>
            <a:pPr marL="0" indent="0">
              <a:lnSpc>
                <a:spcPct val="110000"/>
              </a:lnSpc>
              <a:buNone/>
            </a:pPr>
            <a:r>
              <a:rPr lang="en-US" sz="4400" dirty="0"/>
              <a:t>See Chapter 3 of the </a:t>
            </a:r>
            <a:br>
              <a:rPr lang="en-US" sz="4400" dirty="0"/>
            </a:br>
            <a:r>
              <a:rPr lang="en-US" sz="4400" dirty="0">
                <a:hlinkClick r:id="rId3"/>
              </a:rPr>
              <a:t>AR </a:t>
            </a:r>
            <a:r>
              <a:rPr lang="en-US" sz="4400" dirty="0">
                <a:hlinkClick r:id="rId4"/>
              </a:rPr>
              <a:t>Implementation</a:t>
            </a:r>
            <a:r>
              <a:rPr lang="en-US" sz="4400" dirty="0">
                <a:hlinkClick r:id="rId3"/>
              </a:rPr>
              <a:t> Guide</a:t>
            </a:r>
            <a:r>
              <a:rPr lang="en-US" sz="4400" dirty="0"/>
              <a:t> for:</a:t>
            </a:r>
          </a:p>
          <a:p>
            <a:pPr>
              <a:lnSpc>
                <a:spcPct val="110000"/>
              </a:lnSpc>
            </a:pPr>
            <a:r>
              <a:rPr lang="en-US" sz="4000" dirty="0"/>
              <a:t>Preparing to Design EMR Specifications</a:t>
            </a:r>
          </a:p>
          <a:p>
            <a:pPr>
              <a:lnSpc>
                <a:spcPct val="110000"/>
              </a:lnSpc>
            </a:pPr>
            <a:r>
              <a:rPr lang="en-US" sz="4000" dirty="0"/>
              <a:t>Creating EMR Specifications</a:t>
            </a:r>
          </a:p>
        </p:txBody>
      </p:sp>
      <p:sp>
        <p:nvSpPr>
          <p:cNvPr id="4" name="Slide Number Placeholder 3">
            <a:extLst>
              <a:ext uri="{FF2B5EF4-FFF2-40B4-BE49-F238E27FC236}">
                <a16:creationId xmlns:a16="http://schemas.microsoft.com/office/drawing/2014/main" id="{571E859E-2DA9-F379-8C3F-AB81BF91821B}"/>
              </a:ext>
            </a:extLst>
          </p:cNvPr>
          <p:cNvSpPr>
            <a:spLocks noGrp="1"/>
          </p:cNvSpPr>
          <p:nvPr>
            <p:ph type="sldNum" sz="quarter" idx="12"/>
          </p:nvPr>
        </p:nvSpPr>
        <p:spPr/>
        <p:txBody>
          <a:bodyPr/>
          <a:lstStyle/>
          <a:p>
            <a:fld id="{56FAB8D9-EC93-452B-B8CD-B076CB1D95D6}" type="slidenum">
              <a:rPr lang="en-US" smtClean="0"/>
              <a:t>36</a:t>
            </a:fld>
            <a:endParaRPr lang="en-US"/>
          </a:p>
        </p:txBody>
      </p:sp>
    </p:spTree>
    <p:extLst>
      <p:ext uri="{BB962C8B-B14F-4D97-AF65-F5344CB8AC3E}">
        <p14:creationId xmlns:p14="http://schemas.microsoft.com/office/powerpoint/2010/main" val="2708423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1415-5DAE-F5D7-53EB-FD324008C94C}"/>
              </a:ext>
            </a:extLst>
          </p:cNvPr>
          <p:cNvSpPr>
            <a:spLocks noGrp="1"/>
          </p:cNvSpPr>
          <p:nvPr>
            <p:ph type="title"/>
          </p:nvPr>
        </p:nvSpPr>
        <p:spPr>
          <a:solidFill>
            <a:srgbClr val="C10230"/>
          </a:solidFill>
        </p:spPr>
        <p:txBody>
          <a:bodyPr vert="horz" lIns="91440" tIns="45720" rIns="91440" bIns="45720" rtlCol="0" anchor="ctr" anchorCtr="0">
            <a:normAutofit/>
          </a:bodyPr>
          <a:lstStyle/>
          <a:p>
            <a:r>
              <a:rPr lang="en-US" dirty="0"/>
              <a:t>Chapter 4: </a:t>
            </a:r>
            <a:br>
              <a:rPr lang="en-US" dirty="0"/>
            </a:br>
            <a:r>
              <a:rPr lang="en-US" dirty="0"/>
              <a:t>Testing and Fine-Tuning </a:t>
            </a:r>
          </a:p>
        </p:txBody>
      </p:sp>
      <p:sp>
        <p:nvSpPr>
          <p:cNvPr id="9" name="Slide Number Placeholder 8">
            <a:extLst>
              <a:ext uri="{FF2B5EF4-FFF2-40B4-BE49-F238E27FC236}">
                <a16:creationId xmlns:a16="http://schemas.microsoft.com/office/drawing/2014/main" id="{0B14B9EF-1148-F8F1-E958-0E20B0855C6C}"/>
              </a:ext>
            </a:extLst>
          </p:cNvPr>
          <p:cNvSpPr>
            <a:spLocks noGrp="1"/>
          </p:cNvSpPr>
          <p:nvPr>
            <p:ph type="sldNum" sz="quarter" idx="12"/>
          </p:nvPr>
        </p:nvSpPr>
        <p:spPr/>
        <p:txBody>
          <a:bodyPr/>
          <a:lstStyle/>
          <a:p>
            <a:fld id="{56FAB8D9-EC93-452B-B8CD-B076CB1D95D6}" type="slidenum">
              <a:rPr lang="en-US" smtClean="0"/>
              <a:t>37</a:t>
            </a:fld>
            <a:endParaRPr lang="en-US"/>
          </a:p>
        </p:txBody>
      </p:sp>
    </p:spTree>
    <p:extLst>
      <p:ext uri="{BB962C8B-B14F-4D97-AF65-F5344CB8AC3E}">
        <p14:creationId xmlns:p14="http://schemas.microsoft.com/office/powerpoint/2010/main" val="4241393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7EEB8CB-3CEA-5DB1-2E3D-7D853A99ED88}"/>
              </a:ext>
            </a:extLst>
          </p:cNvPr>
          <p:cNvSpPr>
            <a:spLocks noGrp="1"/>
          </p:cNvSpPr>
          <p:nvPr>
            <p:ph type="title"/>
          </p:nvPr>
        </p:nvSpPr>
        <p:spPr>
          <a:solidFill>
            <a:srgbClr val="C10230"/>
          </a:solidFill>
        </p:spPr>
        <p:txBody>
          <a:bodyPr vert="horz" lIns="91440" tIns="45720" rIns="91440" bIns="45720" rtlCol="0" anchor="ctr">
            <a:normAutofit/>
          </a:bodyPr>
          <a:lstStyle/>
          <a:p>
            <a:r>
              <a:rPr lang="en-US" sz="3600" dirty="0"/>
              <a:t>Testing Phases</a:t>
            </a:r>
          </a:p>
        </p:txBody>
      </p:sp>
      <p:sp>
        <p:nvSpPr>
          <p:cNvPr id="9" name="Content Placeholder 8">
            <a:extLst>
              <a:ext uri="{FF2B5EF4-FFF2-40B4-BE49-F238E27FC236}">
                <a16:creationId xmlns:a16="http://schemas.microsoft.com/office/drawing/2014/main" id="{2B2DA91F-A6DA-28B8-923E-49BF824152B3}"/>
              </a:ext>
            </a:extLst>
          </p:cNvPr>
          <p:cNvSpPr>
            <a:spLocks noGrp="1"/>
          </p:cNvSpPr>
          <p:nvPr>
            <p:ph sz="quarter" idx="13"/>
          </p:nvPr>
        </p:nvSpPr>
        <p:spPr>
          <a:xfrm>
            <a:off x="838200" y="2852304"/>
            <a:ext cx="2057400" cy="1179944"/>
          </a:xfrm>
        </p:spPr>
        <p:txBody>
          <a:bodyPr>
            <a:noAutofit/>
          </a:bodyPr>
          <a:lstStyle/>
          <a:p>
            <a:r>
              <a:rPr lang="en-US" sz="2400" dirty="0">
                <a:solidFill>
                  <a:schemeClr val="bg1"/>
                </a:solidFill>
                <a:effectLst>
                  <a:outerShdw blurRad="38100" dist="38100" dir="2700000" algn="tl">
                    <a:srgbClr val="000000">
                      <a:alpha val="43137"/>
                    </a:srgbClr>
                  </a:outerShdw>
                </a:effectLst>
                <a:latin typeface="Avenir Next LT Pro" panose="020B0504020202020204" pitchFamily="34" charset="0"/>
              </a:rPr>
              <a:t>Define</a:t>
            </a:r>
            <a:br>
              <a:rPr lang="en-US" sz="2400" dirty="0">
                <a:solidFill>
                  <a:schemeClr val="bg1"/>
                </a:solidFill>
                <a:effectLst>
                  <a:outerShdw blurRad="38100" dist="38100" dir="2700000" algn="tl">
                    <a:srgbClr val="000000">
                      <a:alpha val="43137"/>
                    </a:srgbClr>
                  </a:outerShdw>
                </a:effectLst>
                <a:latin typeface="Avenir Next LT Pro" panose="020B0504020202020204" pitchFamily="34" charset="0"/>
              </a:rPr>
            </a:br>
            <a:r>
              <a:rPr lang="en-US" sz="2400" dirty="0">
                <a:solidFill>
                  <a:schemeClr val="bg1"/>
                </a:solidFill>
                <a:effectLst>
                  <a:outerShdw blurRad="38100" dist="38100" dir="2700000" algn="tl">
                    <a:srgbClr val="000000">
                      <a:alpha val="43137"/>
                    </a:srgbClr>
                  </a:outerShdw>
                </a:effectLst>
                <a:latin typeface="Avenir Next LT Pro" panose="020B0504020202020204" pitchFamily="34" charset="0"/>
              </a:rPr>
              <a:t>Your Testing Process</a:t>
            </a:r>
          </a:p>
        </p:txBody>
      </p:sp>
      <p:sp>
        <p:nvSpPr>
          <p:cNvPr id="11" name="Content Placeholder 10">
            <a:extLst>
              <a:ext uri="{FF2B5EF4-FFF2-40B4-BE49-F238E27FC236}">
                <a16:creationId xmlns:a16="http://schemas.microsoft.com/office/drawing/2014/main" id="{D1B653BF-ACC3-2C79-5C60-03E8195A56D7}"/>
              </a:ext>
            </a:extLst>
          </p:cNvPr>
          <p:cNvSpPr>
            <a:spLocks noGrp="1"/>
          </p:cNvSpPr>
          <p:nvPr>
            <p:ph sz="quarter" idx="16"/>
          </p:nvPr>
        </p:nvSpPr>
        <p:spPr/>
        <p:txBody>
          <a:bodyPr>
            <a:noAutofit/>
          </a:bodyPr>
          <a:lstStyle/>
          <a:p>
            <a:r>
              <a:rPr lang="en-US" sz="2400" dirty="0">
                <a:effectLst>
                  <a:outerShdw blurRad="38100" dist="38100" dir="2700000" algn="tl">
                    <a:srgbClr val="000000">
                      <a:alpha val="43137"/>
                    </a:srgbClr>
                  </a:outerShdw>
                </a:effectLst>
                <a:latin typeface="Avenir Next LT Pro" panose="020B0504020202020204" pitchFamily="34" charset="0"/>
              </a:rPr>
              <a:t>Initial</a:t>
            </a:r>
            <a:br>
              <a:rPr lang="en-US" sz="2400" dirty="0">
                <a:effectLst>
                  <a:outerShdw blurRad="38100" dist="38100" dir="2700000" algn="tl">
                    <a:srgbClr val="000000">
                      <a:alpha val="43137"/>
                    </a:srgbClr>
                  </a:outerShdw>
                </a:effectLst>
                <a:latin typeface="Avenir Next LT Pro" panose="020B0504020202020204" pitchFamily="34" charset="0"/>
              </a:rPr>
            </a:br>
            <a:r>
              <a:rPr lang="en-US" sz="2400" dirty="0">
                <a:effectLst>
                  <a:outerShdw blurRad="38100" dist="38100" dir="2700000" algn="tl">
                    <a:srgbClr val="000000">
                      <a:alpha val="43137"/>
                    </a:srgbClr>
                  </a:outerShdw>
                </a:effectLst>
                <a:latin typeface="Avenir Next LT Pro" panose="020B0504020202020204" pitchFamily="34" charset="0"/>
              </a:rPr>
              <a:t>Bench</a:t>
            </a:r>
            <a:br>
              <a:rPr lang="en-US" sz="2400" dirty="0">
                <a:effectLst>
                  <a:outerShdw blurRad="38100" dist="38100" dir="2700000" algn="tl">
                    <a:srgbClr val="000000">
                      <a:alpha val="43137"/>
                    </a:srgbClr>
                  </a:outerShdw>
                </a:effectLst>
                <a:latin typeface="Avenir Next LT Pro" panose="020B0504020202020204" pitchFamily="34" charset="0"/>
              </a:rPr>
            </a:br>
            <a:r>
              <a:rPr lang="en-US" sz="2400" dirty="0">
                <a:effectLst>
                  <a:outerShdw blurRad="38100" dist="38100" dir="2700000" algn="tl">
                    <a:srgbClr val="000000">
                      <a:alpha val="43137"/>
                    </a:srgbClr>
                  </a:outerShdw>
                </a:effectLst>
                <a:latin typeface="Avenir Next LT Pro" panose="020B0504020202020204" pitchFamily="34" charset="0"/>
              </a:rPr>
              <a:t>Testing</a:t>
            </a:r>
          </a:p>
        </p:txBody>
      </p:sp>
      <p:sp>
        <p:nvSpPr>
          <p:cNvPr id="10" name="Content Placeholder 9">
            <a:extLst>
              <a:ext uri="{FF2B5EF4-FFF2-40B4-BE49-F238E27FC236}">
                <a16:creationId xmlns:a16="http://schemas.microsoft.com/office/drawing/2014/main" id="{8D834B1E-81FB-A399-7640-C92B00272A6D}"/>
              </a:ext>
            </a:extLst>
          </p:cNvPr>
          <p:cNvSpPr>
            <a:spLocks noGrp="1"/>
          </p:cNvSpPr>
          <p:nvPr>
            <p:ph sz="quarter" idx="14"/>
          </p:nvPr>
        </p:nvSpPr>
        <p:spPr/>
        <p:txBody>
          <a:bodyPr>
            <a:normAutofit/>
          </a:bodyPr>
          <a:lstStyle/>
          <a:p>
            <a:r>
              <a:rPr lang="en-US" sz="2400" kern="1200" dirty="0">
                <a:latin typeface="Avenir Next LT Pro" panose="020B0504020202020204" pitchFamily="34" charset="0"/>
              </a:rPr>
              <a:t>Pilot</a:t>
            </a:r>
            <a:br>
              <a:rPr lang="en-US" sz="2400" kern="1200" dirty="0">
                <a:latin typeface="Avenir Next LT Pro" panose="020B0504020202020204" pitchFamily="34" charset="0"/>
              </a:rPr>
            </a:br>
            <a:r>
              <a:rPr lang="en-US" sz="2400" kern="1200" dirty="0">
                <a:latin typeface="Avenir Next LT Pro" panose="020B0504020202020204" pitchFamily="34" charset="0"/>
              </a:rPr>
              <a:t>Testing</a:t>
            </a:r>
          </a:p>
        </p:txBody>
      </p:sp>
      <p:sp>
        <p:nvSpPr>
          <p:cNvPr id="12" name="Content Placeholder 11">
            <a:extLst>
              <a:ext uri="{FF2B5EF4-FFF2-40B4-BE49-F238E27FC236}">
                <a16:creationId xmlns:a16="http://schemas.microsoft.com/office/drawing/2014/main" id="{94B3D681-5679-64BE-2E78-B31352E658EE}"/>
              </a:ext>
            </a:extLst>
          </p:cNvPr>
          <p:cNvSpPr>
            <a:spLocks noGrp="1"/>
          </p:cNvSpPr>
          <p:nvPr>
            <p:ph sz="quarter" idx="17"/>
          </p:nvPr>
        </p:nvSpPr>
        <p:spPr/>
        <p:txBody>
          <a:bodyPr>
            <a:noAutofit/>
          </a:bodyPr>
          <a:lstStyle/>
          <a:p>
            <a:r>
              <a:rPr lang="en-US" sz="2400" kern="1200" dirty="0">
                <a:latin typeface="Avenir Next LT Pro" panose="020B0504020202020204" pitchFamily="34" charset="0"/>
              </a:rPr>
              <a:t>Hospital </a:t>
            </a:r>
            <a:br>
              <a:rPr lang="en-US" sz="2400" kern="1200" dirty="0">
                <a:latin typeface="Avenir Next LT Pro" panose="020B0504020202020204" pitchFamily="34" charset="0"/>
              </a:rPr>
            </a:br>
            <a:r>
              <a:rPr lang="en-US" sz="2400" kern="1200" dirty="0">
                <a:latin typeface="Avenir Next LT Pro" panose="020B0504020202020204" pitchFamily="34" charset="0"/>
              </a:rPr>
              <a:t>System-Wide Testing</a:t>
            </a:r>
          </a:p>
        </p:txBody>
      </p:sp>
      <p:sp>
        <p:nvSpPr>
          <p:cNvPr id="8" name="Slide Number Placeholder 7">
            <a:extLst>
              <a:ext uri="{FF2B5EF4-FFF2-40B4-BE49-F238E27FC236}">
                <a16:creationId xmlns:a16="http://schemas.microsoft.com/office/drawing/2014/main" id="{8A1726AD-B577-FDBE-56A6-88E8AAB39B23}"/>
              </a:ext>
            </a:extLst>
          </p:cNvPr>
          <p:cNvSpPr>
            <a:spLocks noGrp="1"/>
          </p:cNvSpPr>
          <p:nvPr>
            <p:ph type="sldNum" sz="quarter" idx="12"/>
          </p:nvPr>
        </p:nvSpPr>
        <p:spPr/>
        <p:txBody>
          <a:bodyPr/>
          <a:lstStyle/>
          <a:p>
            <a:fld id="{56FAB8D9-EC93-452B-B8CD-B076CB1D95D6}" type="slidenum">
              <a:rPr lang="en-US" smtClean="0"/>
              <a:t>38</a:t>
            </a:fld>
            <a:endParaRPr lang="en-US"/>
          </a:p>
        </p:txBody>
      </p:sp>
    </p:spTree>
    <p:extLst>
      <p:ext uri="{BB962C8B-B14F-4D97-AF65-F5344CB8AC3E}">
        <p14:creationId xmlns:p14="http://schemas.microsoft.com/office/powerpoint/2010/main" val="34163023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67667E-E4D3-3F6E-2A6D-731F155812FE}"/>
              </a:ext>
            </a:extLst>
          </p:cNvPr>
          <p:cNvSpPr>
            <a:spLocks noGrp="1"/>
          </p:cNvSpPr>
          <p:nvPr>
            <p:ph type="title"/>
          </p:nvPr>
        </p:nvSpPr>
        <p:spPr>
          <a:solidFill>
            <a:srgbClr val="C10230"/>
          </a:solidFill>
        </p:spPr>
        <p:txBody>
          <a:bodyPr vert="horz" lIns="91440" tIns="45720" rIns="91440" bIns="45720" rtlCol="0" anchor="ctr">
            <a:normAutofit/>
          </a:bodyPr>
          <a:lstStyle/>
          <a:p>
            <a:r>
              <a:rPr lang="en-US" sz="3600" dirty="0"/>
              <a:t>Develop Your Testing Plan</a:t>
            </a:r>
          </a:p>
        </p:txBody>
      </p:sp>
      <p:sp>
        <p:nvSpPr>
          <p:cNvPr id="23" name="Content Placeholder 22">
            <a:extLst>
              <a:ext uri="{FF2B5EF4-FFF2-40B4-BE49-F238E27FC236}">
                <a16:creationId xmlns:a16="http://schemas.microsoft.com/office/drawing/2014/main" id="{972C147C-8A43-75E6-13FA-C3DB705EBADA}"/>
              </a:ext>
            </a:extLst>
          </p:cNvPr>
          <p:cNvSpPr>
            <a:spLocks noGrp="1"/>
          </p:cNvSpPr>
          <p:nvPr>
            <p:ph sz="quarter" idx="13"/>
          </p:nvPr>
        </p:nvSpPr>
        <p:spPr/>
        <p:txBody>
          <a:bodyPr anchor="t">
            <a:noAutofit/>
          </a:bodyPr>
          <a:lstStyle/>
          <a:p>
            <a:r>
              <a:rPr lang="en-US" sz="1800" kern="1200" dirty="0">
                <a:latin typeface="Avenir Next LT Pro" panose="020B0504020202020204" pitchFamily="34" charset="0"/>
              </a:rPr>
              <a:t>What testing phases do you need?</a:t>
            </a:r>
          </a:p>
        </p:txBody>
      </p:sp>
      <p:sp>
        <p:nvSpPr>
          <p:cNvPr id="26" name="Content Placeholder 25">
            <a:extLst>
              <a:ext uri="{FF2B5EF4-FFF2-40B4-BE49-F238E27FC236}">
                <a16:creationId xmlns:a16="http://schemas.microsoft.com/office/drawing/2014/main" id="{439BE3E9-6156-D784-7B73-8A34BAEF4C4E}"/>
              </a:ext>
            </a:extLst>
          </p:cNvPr>
          <p:cNvSpPr>
            <a:spLocks noGrp="1"/>
          </p:cNvSpPr>
          <p:nvPr>
            <p:ph sz="quarter" idx="16"/>
          </p:nvPr>
        </p:nvSpPr>
        <p:spPr>
          <a:xfrm>
            <a:off x="2540359" y="3695070"/>
            <a:ext cx="1545254" cy="1180014"/>
          </a:xfrm>
        </p:spPr>
        <p:txBody>
          <a:bodyPr anchor="t">
            <a:noAutofit/>
          </a:bodyPr>
          <a:lstStyle/>
          <a:p>
            <a:r>
              <a:rPr lang="en-US" sz="1800" kern="1200" dirty="0">
                <a:solidFill>
                  <a:schemeClr val="tx1"/>
                </a:solidFill>
                <a:latin typeface="Avenir Next LT Pro" panose="020B0504020202020204" pitchFamily="34" charset="0"/>
              </a:rPr>
              <a:t>What should each accomplish?</a:t>
            </a:r>
          </a:p>
        </p:txBody>
      </p:sp>
      <p:sp>
        <p:nvSpPr>
          <p:cNvPr id="24" name="Content Placeholder 23">
            <a:extLst>
              <a:ext uri="{FF2B5EF4-FFF2-40B4-BE49-F238E27FC236}">
                <a16:creationId xmlns:a16="http://schemas.microsoft.com/office/drawing/2014/main" id="{CD499D7B-A805-32FC-CCF1-B57F47B12E60}"/>
              </a:ext>
            </a:extLst>
          </p:cNvPr>
          <p:cNvSpPr>
            <a:spLocks noGrp="1"/>
          </p:cNvSpPr>
          <p:nvPr>
            <p:ph sz="quarter" idx="14"/>
          </p:nvPr>
        </p:nvSpPr>
        <p:spPr>
          <a:xfrm>
            <a:off x="4483291" y="3701437"/>
            <a:ext cx="1378528" cy="1144163"/>
          </a:xfrm>
        </p:spPr>
        <p:txBody>
          <a:bodyPr anchor="t">
            <a:noAutofit/>
          </a:bodyPr>
          <a:lstStyle/>
          <a:p>
            <a:r>
              <a:rPr lang="en-US" sz="1800" dirty="0">
                <a:solidFill>
                  <a:schemeClr val="tx1"/>
                </a:solidFill>
              </a:rPr>
              <a:t>Who should be involved?</a:t>
            </a:r>
          </a:p>
        </p:txBody>
      </p:sp>
      <p:sp>
        <p:nvSpPr>
          <p:cNvPr id="27" name="Content Placeholder 26">
            <a:extLst>
              <a:ext uri="{FF2B5EF4-FFF2-40B4-BE49-F238E27FC236}">
                <a16:creationId xmlns:a16="http://schemas.microsoft.com/office/drawing/2014/main" id="{063A755C-31BA-42B9-4AFB-7AC848EB8649}"/>
              </a:ext>
            </a:extLst>
          </p:cNvPr>
          <p:cNvSpPr>
            <a:spLocks noGrp="1"/>
          </p:cNvSpPr>
          <p:nvPr>
            <p:ph sz="quarter" idx="17"/>
          </p:nvPr>
        </p:nvSpPr>
        <p:spPr>
          <a:xfrm>
            <a:off x="6219619" y="3730921"/>
            <a:ext cx="1545254" cy="1367552"/>
          </a:xfrm>
        </p:spPr>
        <p:txBody>
          <a:bodyPr anchor="t">
            <a:noAutofit/>
          </a:bodyPr>
          <a:lstStyle/>
          <a:p>
            <a:r>
              <a:rPr lang="en-US" sz="1800" kern="1200" dirty="0">
                <a:solidFill>
                  <a:schemeClr val="tx1"/>
                </a:solidFill>
                <a:latin typeface="Avenir Next LT Pro" panose="020B0504020202020204" pitchFamily="34" charset="0"/>
              </a:rPr>
              <a:t>What should you be tracking and monitoring?</a:t>
            </a:r>
          </a:p>
        </p:txBody>
      </p:sp>
      <p:sp>
        <p:nvSpPr>
          <p:cNvPr id="25" name="Content Placeholder 24">
            <a:extLst>
              <a:ext uri="{FF2B5EF4-FFF2-40B4-BE49-F238E27FC236}">
                <a16:creationId xmlns:a16="http://schemas.microsoft.com/office/drawing/2014/main" id="{59AA4AEC-8893-212B-B563-C8BB494BC08C}"/>
              </a:ext>
            </a:extLst>
          </p:cNvPr>
          <p:cNvSpPr>
            <a:spLocks noGrp="1"/>
          </p:cNvSpPr>
          <p:nvPr>
            <p:ph sz="quarter" idx="15"/>
          </p:nvPr>
        </p:nvSpPr>
        <p:spPr>
          <a:xfrm>
            <a:off x="8088505" y="3737288"/>
            <a:ext cx="1651239" cy="1144163"/>
          </a:xfrm>
        </p:spPr>
        <p:txBody>
          <a:bodyPr anchor="t">
            <a:noAutofit/>
          </a:bodyPr>
          <a:lstStyle/>
          <a:p>
            <a:r>
              <a:rPr lang="en-US" sz="1800" dirty="0">
                <a:solidFill>
                  <a:schemeClr val="tx1"/>
                </a:solidFill>
              </a:rPr>
              <a:t>How will you get feedback from frontline staff?</a:t>
            </a:r>
          </a:p>
        </p:txBody>
      </p:sp>
      <p:sp>
        <p:nvSpPr>
          <p:cNvPr id="28" name="Content Placeholder 27">
            <a:extLst>
              <a:ext uri="{FF2B5EF4-FFF2-40B4-BE49-F238E27FC236}">
                <a16:creationId xmlns:a16="http://schemas.microsoft.com/office/drawing/2014/main" id="{EB0C02DF-D791-C55F-6DEB-43E06E531085}"/>
              </a:ext>
            </a:extLst>
          </p:cNvPr>
          <p:cNvSpPr>
            <a:spLocks noGrp="1"/>
          </p:cNvSpPr>
          <p:nvPr>
            <p:ph sz="quarter" idx="18"/>
          </p:nvPr>
        </p:nvSpPr>
        <p:spPr>
          <a:xfrm>
            <a:off x="10037146" y="3737288"/>
            <a:ext cx="1545254" cy="1137796"/>
          </a:xfrm>
        </p:spPr>
        <p:txBody>
          <a:bodyPr anchor="t">
            <a:noAutofit/>
          </a:bodyPr>
          <a:lstStyle/>
          <a:p>
            <a:r>
              <a:rPr lang="en-US" sz="1800" kern="1200" dirty="0">
                <a:solidFill>
                  <a:schemeClr val="tx1"/>
                </a:solidFill>
                <a:latin typeface="Avenir Next LT Pro" panose="020B0504020202020204" pitchFamily="34" charset="0"/>
              </a:rPr>
              <a:t>How will you know when you’re ready for the next phase?</a:t>
            </a:r>
          </a:p>
        </p:txBody>
      </p:sp>
      <p:sp>
        <p:nvSpPr>
          <p:cNvPr id="7" name="Slide Number Placeholder 6">
            <a:extLst>
              <a:ext uri="{FF2B5EF4-FFF2-40B4-BE49-F238E27FC236}">
                <a16:creationId xmlns:a16="http://schemas.microsoft.com/office/drawing/2014/main" id="{ED0BB64B-D6A7-8B31-207F-DE8B0C8BE4B3}"/>
              </a:ext>
            </a:extLst>
          </p:cNvPr>
          <p:cNvSpPr>
            <a:spLocks noGrp="1"/>
          </p:cNvSpPr>
          <p:nvPr>
            <p:ph type="sldNum" sz="quarter" idx="12"/>
          </p:nvPr>
        </p:nvSpPr>
        <p:spPr/>
        <p:txBody>
          <a:bodyPr/>
          <a:lstStyle/>
          <a:p>
            <a:fld id="{56FAB8D9-EC93-452B-B8CD-B076CB1D95D6}" type="slidenum">
              <a:rPr lang="en-US" smtClean="0"/>
              <a:t>39</a:t>
            </a:fld>
            <a:endParaRPr lang="en-US"/>
          </a:p>
        </p:txBody>
      </p:sp>
    </p:spTree>
    <p:extLst>
      <p:ext uri="{BB962C8B-B14F-4D97-AF65-F5344CB8AC3E}">
        <p14:creationId xmlns:p14="http://schemas.microsoft.com/office/powerpoint/2010/main" val="4142439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D6F6C-78C7-8C16-0DB0-BE09307B5AF3}"/>
              </a:ext>
            </a:extLst>
          </p:cNvPr>
          <p:cNvSpPr>
            <a:spLocks noGrp="1"/>
          </p:cNvSpPr>
          <p:nvPr>
            <p:ph type="title"/>
          </p:nvPr>
        </p:nvSpPr>
        <p:spPr/>
        <p:txBody>
          <a:bodyPr/>
          <a:lstStyle/>
          <a:p>
            <a:r>
              <a:rPr lang="en-US" dirty="0"/>
              <a:t>Overview of Implementation Process</a:t>
            </a:r>
          </a:p>
        </p:txBody>
      </p:sp>
      <p:sp>
        <p:nvSpPr>
          <p:cNvPr id="3" name="Content Placeholder 2">
            <a:extLst>
              <a:ext uri="{FF2B5EF4-FFF2-40B4-BE49-F238E27FC236}">
                <a16:creationId xmlns:a16="http://schemas.microsoft.com/office/drawing/2014/main" id="{C8D374FA-A021-4F93-50C9-6E0939CDA48E}"/>
              </a:ext>
            </a:extLst>
          </p:cNvPr>
          <p:cNvSpPr>
            <a:spLocks noGrp="1"/>
          </p:cNvSpPr>
          <p:nvPr>
            <p:ph sz="quarter" idx="13"/>
          </p:nvPr>
        </p:nvSpPr>
        <p:spPr/>
        <p:txBody>
          <a:bodyPr>
            <a:noAutofit/>
          </a:bodyPr>
          <a:lstStyle/>
          <a:p>
            <a:r>
              <a:rPr lang="en-US" sz="2300" b="1" dirty="0">
                <a:solidFill>
                  <a:schemeClr val="bg1"/>
                </a:solidFill>
                <a:effectLst>
                  <a:outerShdw blurRad="38100" dist="38100" dir="2700000" algn="tl">
                    <a:srgbClr val="000000">
                      <a:alpha val="43137"/>
                    </a:srgbClr>
                  </a:outerShdw>
                </a:effectLst>
              </a:rPr>
              <a:t>Lay Groundwork for QI</a:t>
            </a:r>
            <a:endParaRPr lang="en-US" sz="2300" b="1" kern="1200" dirty="0">
              <a:solidFill>
                <a:schemeClr val="bg1"/>
              </a:solidFill>
              <a:effectLst>
                <a:outerShdw blurRad="38100" dist="38100" dir="2700000" algn="tl">
                  <a:srgbClr val="000000">
                    <a:alpha val="43137"/>
                  </a:srgbClr>
                </a:outerShdw>
              </a:effectLst>
            </a:endParaRPr>
          </a:p>
        </p:txBody>
      </p:sp>
      <p:sp>
        <p:nvSpPr>
          <p:cNvPr id="4" name="Content Placeholder 3">
            <a:extLst>
              <a:ext uri="{FF2B5EF4-FFF2-40B4-BE49-F238E27FC236}">
                <a16:creationId xmlns:a16="http://schemas.microsoft.com/office/drawing/2014/main" id="{32979F6A-5E56-96BD-25B9-0D6790AC143F}"/>
              </a:ext>
            </a:extLst>
          </p:cNvPr>
          <p:cNvSpPr>
            <a:spLocks noGrp="1"/>
          </p:cNvSpPr>
          <p:nvPr>
            <p:ph sz="quarter" idx="14"/>
          </p:nvPr>
        </p:nvSpPr>
        <p:spPr/>
        <p:txBody>
          <a:bodyPr>
            <a:normAutofit/>
          </a:bodyPr>
          <a:lstStyle/>
          <a:p>
            <a:r>
              <a:rPr lang="en-US" sz="2300" b="1" kern="1200" dirty="0">
                <a:solidFill>
                  <a:schemeClr val="bg1"/>
                </a:solidFill>
                <a:effectLst>
                  <a:outerShdw blurRad="38100" dist="38100" dir="2700000" algn="tl">
                    <a:srgbClr val="000000">
                      <a:alpha val="43137"/>
                    </a:srgbClr>
                  </a:outerShdw>
                </a:effectLst>
              </a:rPr>
              <a:t>Plan</a:t>
            </a:r>
            <a:endParaRPr lang="en-US" sz="2300" b="1" dirty="0"/>
          </a:p>
        </p:txBody>
      </p:sp>
      <p:sp>
        <p:nvSpPr>
          <p:cNvPr id="5" name="Content Placeholder 4">
            <a:extLst>
              <a:ext uri="{FF2B5EF4-FFF2-40B4-BE49-F238E27FC236}">
                <a16:creationId xmlns:a16="http://schemas.microsoft.com/office/drawing/2014/main" id="{08C0315D-29F3-6A77-55F7-BB4F9FF1F6BE}"/>
              </a:ext>
            </a:extLst>
          </p:cNvPr>
          <p:cNvSpPr>
            <a:spLocks noGrp="1"/>
          </p:cNvSpPr>
          <p:nvPr>
            <p:ph sz="quarter" idx="15"/>
          </p:nvPr>
        </p:nvSpPr>
        <p:spPr/>
        <p:txBody>
          <a:bodyPr>
            <a:normAutofit/>
          </a:bodyPr>
          <a:lstStyle/>
          <a:p>
            <a:r>
              <a:rPr lang="en-US" sz="2300" b="1" kern="1200" dirty="0">
                <a:solidFill>
                  <a:schemeClr val="bg1"/>
                </a:solidFill>
                <a:effectLst>
                  <a:outerShdw blurRad="38100" dist="38100" dir="2700000" algn="tl">
                    <a:srgbClr val="000000">
                      <a:alpha val="43137"/>
                    </a:srgbClr>
                  </a:outerShdw>
                </a:effectLst>
              </a:rPr>
              <a:t>Design</a:t>
            </a:r>
            <a:endParaRPr lang="en-US" sz="2300" b="1" dirty="0"/>
          </a:p>
        </p:txBody>
      </p:sp>
      <p:sp>
        <p:nvSpPr>
          <p:cNvPr id="6" name="Content Placeholder 5">
            <a:extLst>
              <a:ext uri="{FF2B5EF4-FFF2-40B4-BE49-F238E27FC236}">
                <a16:creationId xmlns:a16="http://schemas.microsoft.com/office/drawing/2014/main" id="{940416CD-4DCC-185B-C6E5-89CE2CE86B0F}"/>
              </a:ext>
            </a:extLst>
          </p:cNvPr>
          <p:cNvSpPr>
            <a:spLocks noGrp="1"/>
          </p:cNvSpPr>
          <p:nvPr>
            <p:ph sz="quarter" idx="16"/>
          </p:nvPr>
        </p:nvSpPr>
        <p:spPr/>
        <p:txBody>
          <a:bodyPr>
            <a:normAutofit/>
          </a:bodyPr>
          <a:lstStyle/>
          <a:p>
            <a:r>
              <a:rPr lang="en-US" sz="2300" b="1" kern="1200" dirty="0">
                <a:solidFill>
                  <a:schemeClr val="bg1"/>
                </a:solidFill>
                <a:effectLst>
                  <a:outerShdw blurRad="38100" dist="38100" dir="2700000" algn="tl">
                    <a:srgbClr val="000000">
                      <a:alpha val="43137"/>
                    </a:srgbClr>
                  </a:outerShdw>
                </a:effectLst>
              </a:rPr>
              <a:t>Test</a:t>
            </a:r>
            <a:endParaRPr lang="en-US" sz="2300" b="1" dirty="0"/>
          </a:p>
        </p:txBody>
      </p:sp>
      <p:sp>
        <p:nvSpPr>
          <p:cNvPr id="7" name="Content Placeholder 6">
            <a:extLst>
              <a:ext uri="{FF2B5EF4-FFF2-40B4-BE49-F238E27FC236}">
                <a16:creationId xmlns:a16="http://schemas.microsoft.com/office/drawing/2014/main" id="{83B559EB-135E-0D05-9FDA-6657999C60A5}"/>
              </a:ext>
            </a:extLst>
          </p:cNvPr>
          <p:cNvSpPr>
            <a:spLocks noGrp="1"/>
          </p:cNvSpPr>
          <p:nvPr>
            <p:ph sz="quarter" idx="17"/>
          </p:nvPr>
        </p:nvSpPr>
        <p:spPr/>
        <p:txBody>
          <a:bodyPr>
            <a:normAutofit/>
          </a:bodyPr>
          <a:lstStyle/>
          <a:p>
            <a:r>
              <a:rPr lang="en-US" sz="2300" b="1" kern="1200" dirty="0">
                <a:solidFill>
                  <a:schemeClr val="bg1"/>
                </a:solidFill>
                <a:effectLst>
                  <a:outerShdw blurRad="38100" dist="38100" dir="2700000" algn="tl">
                    <a:srgbClr val="000000">
                      <a:alpha val="43137"/>
                    </a:srgbClr>
                  </a:outerShdw>
                </a:effectLst>
              </a:rPr>
              <a:t>Train </a:t>
            </a:r>
            <a:br>
              <a:rPr lang="en-US" sz="2300" b="1" kern="1200" dirty="0">
                <a:solidFill>
                  <a:schemeClr val="bg1"/>
                </a:solidFill>
                <a:effectLst>
                  <a:outerShdw blurRad="38100" dist="38100" dir="2700000" algn="tl">
                    <a:srgbClr val="000000">
                      <a:alpha val="43137"/>
                    </a:srgbClr>
                  </a:outerShdw>
                </a:effectLst>
              </a:rPr>
            </a:br>
            <a:r>
              <a:rPr lang="en-US" sz="2300" b="1" kern="1200" dirty="0">
                <a:solidFill>
                  <a:schemeClr val="bg1"/>
                </a:solidFill>
                <a:effectLst>
                  <a:outerShdw blurRad="38100" dist="38100" dir="2700000" algn="tl">
                    <a:srgbClr val="000000">
                      <a:alpha val="43137"/>
                    </a:srgbClr>
                  </a:outerShdw>
                </a:effectLst>
              </a:rPr>
              <a:t>Staff</a:t>
            </a:r>
          </a:p>
        </p:txBody>
      </p:sp>
      <p:sp>
        <p:nvSpPr>
          <p:cNvPr id="8" name="Content Placeholder 7">
            <a:extLst>
              <a:ext uri="{FF2B5EF4-FFF2-40B4-BE49-F238E27FC236}">
                <a16:creationId xmlns:a16="http://schemas.microsoft.com/office/drawing/2014/main" id="{45A7C9C2-4344-F40B-C384-14B7D7B5E3D4}"/>
              </a:ext>
            </a:extLst>
          </p:cNvPr>
          <p:cNvSpPr>
            <a:spLocks noGrp="1"/>
          </p:cNvSpPr>
          <p:nvPr>
            <p:ph sz="quarter" idx="18"/>
          </p:nvPr>
        </p:nvSpPr>
        <p:spPr/>
        <p:txBody>
          <a:bodyPr>
            <a:normAutofit/>
          </a:bodyPr>
          <a:lstStyle/>
          <a:p>
            <a:r>
              <a:rPr lang="en-US" sz="2300" b="1" kern="1200" dirty="0">
                <a:solidFill>
                  <a:schemeClr val="bg1"/>
                </a:solidFill>
                <a:effectLst>
                  <a:outerShdw blurRad="38100" dist="38100" dir="2700000" algn="tl">
                    <a:srgbClr val="000000">
                      <a:alpha val="43137"/>
                    </a:srgbClr>
                  </a:outerShdw>
                </a:effectLst>
              </a:rPr>
              <a:t>Rollout &amp; </a:t>
            </a:r>
            <a:r>
              <a:rPr lang="en-US" sz="2300" b="1" dirty="0">
                <a:solidFill>
                  <a:schemeClr val="bg1"/>
                </a:solidFill>
                <a:effectLst>
                  <a:outerShdw blurRad="38100" dist="38100" dir="2700000" algn="tl">
                    <a:srgbClr val="000000">
                      <a:alpha val="43137"/>
                    </a:srgbClr>
                  </a:outerShdw>
                </a:effectLst>
              </a:rPr>
              <a:t>R</a:t>
            </a:r>
            <a:r>
              <a:rPr lang="en-US" sz="2300" b="1" kern="1200" dirty="0">
                <a:solidFill>
                  <a:schemeClr val="bg1"/>
                </a:solidFill>
                <a:effectLst>
                  <a:outerShdw blurRad="38100" dist="38100" dir="2700000" algn="tl">
                    <a:srgbClr val="000000">
                      <a:alpha val="43137"/>
                    </a:srgbClr>
                  </a:outerShdw>
                </a:effectLst>
              </a:rPr>
              <a:t>einforce</a:t>
            </a:r>
          </a:p>
        </p:txBody>
      </p:sp>
      <p:sp>
        <p:nvSpPr>
          <p:cNvPr id="9" name="Content Placeholder 8">
            <a:extLst>
              <a:ext uri="{FF2B5EF4-FFF2-40B4-BE49-F238E27FC236}">
                <a16:creationId xmlns:a16="http://schemas.microsoft.com/office/drawing/2014/main" id="{3224C1F7-E5B7-22BE-ACCB-27AD87DDFAA7}"/>
              </a:ext>
            </a:extLst>
          </p:cNvPr>
          <p:cNvSpPr>
            <a:spLocks noGrp="1"/>
          </p:cNvSpPr>
          <p:nvPr>
            <p:ph sz="quarter" idx="19"/>
          </p:nvPr>
        </p:nvSpPr>
        <p:spPr/>
        <p:txBody>
          <a:bodyPr>
            <a:noAutofit/>
          </a:bodyPr>
          <a:lstStyle/>
          <a:p>
            <a:r>
              <a:rPr lang="en-US" sz="2300" b="1" kern="1200" dirty="0">
                <a:solidFill>
                  <a:schemeClr val="bg1"/>
                </a:solidFill>
                <a:effectLst>
                  <a:outerShdw blurRad="38100" dist="38100" dir="2700000" algn="tl">
                    <a:srgbClr val="000000">
                      <a:alpha val="43137"/>
                    </a:srgbClr>
                  </a:outerShdw>
                </a:effectLst>
              </a:rPr>
              <a:t>Evaluate &amp; Improve</a:t>
            </a:r>
          </a:p>
        </p:txBody>
      </p:sp>
      <p:sp>
        <p:nvSpPr>
          <p:cNvPr id="10" name="Content Placeholder 9">
            <a:extLst>
              <a:ext uri="{FF2B5EF4-FFF2-40B4-BE49-F238E27FC236}">
                <a16:creationId xmlns:a16="http://schemas.microsoft.com/office/drawing/2014/main" id="{1B4EB41F-F28D-8610-4CFE-0E920E931C77}"/>
              </a:ext>
            </a:extLst>
          </p:cNvPr>
          <p:cNvSpPr>
            <a:spLocks noGrp="1"/>
          </p:cNvSpPr>
          <p:nvPr>
            <p:ph sz="quarter" idx="20"/>
          </p:nvPr>
        </p:nvSpPr>
        <p:spPr/>
        <p:txBody>
          <a:bodyPr>
            <a:normAutofit/>
          </a:bodyPr>
          <a:lstStyle/>
          <a:p>
            <a:r>
              <a:rPr lang="en-US" sz="2300" b="1" kern="1200" dirty="0">
                <a:solidFill>
                  <a:schemeClr val="bg1"/>
                </a:solidFill>
                <a:effectLst>
                  <a:outerShdw blurRad="38100" dist="38100" dir="2700000" algn="tl">
                    <a:srgbClr val="000000">
                      <a:alpha val="43137"/>
                    </a:srgbClr>
                  </a:outerShdw>
                </a:effectLst>
              </a:rPr>
              <a:t>Extend &amp; </a:t>
            </a:r>
            <a:br>
              <a:rPr lang="en-US" sz="2300" b="1" kern="1200" dirty="0">
                <a:solidFill>
                  <a:schemeClr val="bg1"/>
                </a:solidFill>
                <a:effectLst>
                  <a:outerShdw blurRad="38100" dist="38100" dir="2700000" algn="tl">
                    <a:srgbClr val="000000">
                      <a:alpha val="43137"/>
                    </a:srgbClr>
                  </a:outerShdw>
                </a:effectLst>
              </a:rPr>
            </a:br>
            <a:r>
              <a:rPr lang="en-US" sz="2300" b="1" kern="1200" dirty="0">
                <a:solidFill>
                  <a:schemeClr val="bg1"/>
                </a:solidFill>
                <a:effectLst>
                  <a:outerShdw blurRad="38100" dist="38100" dir="2700000" algn="tl">
                    <a:srgbClr val="000000">
                      <a:alpha val="43137"/>
                    </a:srgbClr>
                  </a:outerShdw>
                </a:effectLst>
              </a:rPr>
              <a:t>Spread</a:t>
            </a:r>
          </a:p>
        </p:txBody>
      </p:sp>
      <p:sp>
        <p:nvSpPr>
          <p:cNvPr id="20" name="Slide Number Placeholder 10">
            <a:extLst>
              <a:ext uri="{FF2B5EF4-FFF2-40B4-BE49-F238E27FC236}">
                <a16:creationId xmlns:a16="http://schemas.microsoft.com/office/drawing/2014/main" id="{58CA40E7-ECB3-B7CD-6162-00FC0EF3D409}"/>
              </a:ext>
            </a:extLst>
          </p:cNvPr>
          <p:cNvSpPr>
            <a:spLocks noGrp="1"/>
          </p:cNvSpPr>
          <p:nvPr>
            <p:ph type="sldNum" sz="quarter" idx="12"/>
          </p:nvPr>
        </p:nvSpPr>
        <p:spPr/>
        <p:txBody>
          <a:bodyPr/>
          <a:lstStyle/>
          <a:p>
            <a:fld id="{56FAB8D9-EC93-452B-B8CD-B076CB1D95D6}" type="slidenum">
              <a:rPr lang="en-US" smtClean="0"/>
              <a:t>4</a:t>
            </a:fld>
            <a:endParaRPr lang="en-US"/>
          </a:p>
        </p:txBody>
      </p:sp>
    </p:spTree>
    <p:extLst>
      <p:ext uri="{BB962C8B-B14F-4D97-AF65-F5344CB8AC3E}">
        <p14:creationId xmlns:p14="http://schemas.microsoft.com/office/powerpoint/2010/main" val="94370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31213-7F05-302D-354B-05A6F0FA6978}"/>
              </a:ext>
            </a:extLst>
          </p:cNvPr>
          <p:cNvSpPr>
            <a:spLocks noGrp="1"/>
          </p:cNvSpPr>
          <p:nvPr>
            <p:ph type="title"/>
          </p:nvPr>
        </p:nvSpPr>
        <p:spPr/>
        <p:txBody>
          <a:bodyPr>
            <a:normAutofit/>
          </a:bodyPr>
          <a:lstStyle/>
          <a:p>
            <a:r>
              <a:rPr lang="en-US" dirty="0"/>
              <a:t>Bench Testing</a:t>
            </a:r>
          </a:p>
        </p:txBody>
      </p:sp>
      <p:sp>
        <p:nvSpPr>
          <p:cNvPr id="3" name="Content Placeholder 2">
            <a:extLst>
              <a:ext uri="{FF2B5EF4-FFF2-40B4-BE49-F238E27FC236}">
                <a16:creationId xmlns:a16="http://schemas.microsoft.com/office/drawing/2014/main" id="{DB21AEB2-85FD-3608-C08B-9356EED8890F}"/>
              </a:ext>
            </a:extLst>
          </p:cNvPr>
          <p:cNvSpPr>
            <a:spLocks noGrp="1"/>
          </p:cNvSpPr>
          <p:nvPr>
            <p:ph sz="half" idx="1"/>
          </p:nvPr>
        </p:nvSpPr>
        <p:spPr>
          <a:xfrm>
            <a:off x="1753380" y="1841820"/>
            <a:ext cx="8682192" cy="813817"/>
          </a:xfrm>
          <a:solidFill>
            <a:srgbClr val="691F74"/>
          </a:solidFill>
        </p:spPr>
        <p:txBody>
          <a:bodyPr anchor="ctr">
            <a:normAutofit/>
          </a:bodyPr>
          <a:lstStyle/>
          <a:p>
            <a:pPr marL="0" indent="0" algn="ctr">
              <a:buNone/>
            </a:pPr>
            <a:r>
              <a:rPr lang="en-US" sz="2000" b="1" dirty="0">
                <a:solidFill>
                  <a:schemeClr val="bg1"/>
                </a:solidFill>
              </a:rPr>
              <a:t>Goal:  </a:t>
            </a:r>
            <a:r>
              <a:rPr lang="en-US" sz="2000" dirty="0">
                <a:solidFill>
                  <a:schemeClr val="bg1"/>
                </a:solidFill>
              </a:rPr>
              <a:t>Verify  that programming is correctly  identifying eligible patients</a:t>
            </a:r>
          </a:p>
        </p:txBody>
      </p:sp>
      <p:graphicFrame>
        <p:nvGraphicFramePr>
          <p:cNvPr id="5" name="Table 5">
            <a:extLst>
              <a:ext uri="{FF2B5EF4-FFF2-40B4-BE49-F238E27FC236}">
                <a16:creationId xmlns:a16="http://schemas.microsoft.com/office/drawing/2014/main" id="{96AEF324-407E-C6EF-95F0-22A7F576E4DB}"/>
              </a:ext>
            </a:extLst>
          </p:cNvPr>
          <p:cNvGraphicFramePr>
            <a:graphicFrameLocks noGrp="1"/>
          </p:cNvGraphicFramePr>
          <p:nvPr>
            <p:extLst>
              <p:ext uri="{D42A27DB-BD31-4B8C-83A1-F6EECF244321}">
                <p14:modId xmlns:p14="http://schemas.microsoft.com/office/powerpoint/2010/main" val="2523749225"/>
              </p:ext>
            </p:extLst>
          </p:nvPr>
        </p:nvGraphicFramePr>
        <p:xfrm>
          <a:off x="1754904" y="2756223"/>
          <a:ext cx="8682192" cy="2926080"/>
        </p:xfrm>
        <a:graphic>
          <a:graphicData uri="http://schemas.openxmlformats.org/drawingml/2006/table">
            <a:tbl>
              <a:tblPr firstRow="1">
                <a:tableStyleId>{5940675A-B579-460E-94D1-54222C63F5DA}</a:tableStyleId>
              </a:tblPr>
              <a:tblGrid>
                <a:gridCol w="1385393">
                  <a:extLst>
                    <a:ext uri="{9D8B030D-6E8A-4147-A177-3AD203B41FA5}">
                      <a16:colId xmlns:a16="http://schemas.microsoft.com/office/drawing/2014/main" val="646344264"/>
                    </a:ext>
                  </a:extLst>
                </a:gridCol>
                <a:gridCol w="7296799">
                  <a:extLst>
                    <a:ext uri="{9D8B030D-6E8A-4147-A177-3AD203B41FA5}">
                      <a16:colId xmlns:a16="http://schemas.microsoft.com/office/drawing/2014/main" val="1212911325"/>
                    </a:ext>
                  </a:extLst>
                </a:gridCol>
              </a:tblGrid>
              <a:tr h="1364603">
                <a:tc>
                  <a:txBody>
                    <a:bodyPr/>
                    <a:lstStyle/>
                    <a:p>
                      <a:pPr algn="ctr"/>
                      <a:r>
                        <a:rPr lang="en-US" sz="2000" b="1" dirty="0"/>
                        <a:t>Process</a:t>
                      </a:r>
                    </a:p>
                  </a:txBody>
                  <a:tcPr anchor="ctr">
                    <a:lnL w="12700" cap="flat" cmpd="sng" algn="ctr">
                      <a:solidFill>
                        <a:srgbClr val="C10230"/>
                      </a:solidFill>
                      <a:prstDash val="solid"/>
                      <a:round/>
                      <a:headEnd type="none" w="med" len="med"/>
                      <a:tailEnd type="none" w="med" len="med"/>
                    </a:lnL>
                    <a:lnR w="12700" cap="flat" cmpd="sng" algn="ctr">
                      <a:solidFill>
                        <a:srgbClr val="C10230"/>
                      </a:solidFill>
                      <a:prstDash val="solid"/>
                      <a:round/>
                      <a:headEnd type="none" w="med" len="med"/>
                      <a:tailEnd type="none" w="med" len="med"/>
                    </a:lnR>
                    <a:lnT w="12700" cap="flat" cmpd="sng" algn="ctr">
                      <a:solidFill>
                        <a:srgbClr val="C10230"/>
                      </a:solidFill>
                      <a:prstDash val="solid"/>
                      <a:round/>
                      <a:headEnd type="none" w="med" len="med"/>
                      <a:tailEnd type="none" w="med" len="med"/>
                    </a:lnT>
                    <a:lnB w="12700" cap="flat" cmpd="sng" algn="ctr">
                      <a:solidFill>
                        <a:srgbClr val="C10230"/>
                      </a:solidFill>
                      <a:prstDash val="solid"/>
                      <a:round/>
                      <a:headEnd type="none" w="med" len="med"/>
                      <a:tailEnd type="none" w="med" len="med"/>
                    </a:lnB>
                    <a:solidFill>
                      <a:srgbClr val="F0D4F4"/>
                    </a:solidFill>
                  </a:tcPr>
                </a:tc>
                <a:tc>
                  <a:txBody>
                    <a:bodyPr/>
                    <a:lstStyle/>
                    <a:p>
                      <a:pPr marL="342900" indent="-342900">
                        <a:buFont typeface="Arial" panose="020B0604020202020204" pitchFamily="34" charset="0"/>
                        <a:buChar char="•"/>
                      </a:pPr>
                      <a:r>
                        <a:rPr lang="en-US" sz="2000" b="0" u="none" dirty="0">
                          <a:solidFill>
                            <a:schemeClr val="tx1"/>
                          </a:solidFill>
                        </a:rPr>
                        <a:t>Use test cases</a:t>
                      </a:r>
                    </a:p>
                    <a:p>
                      <a:pPr marL="342900" indent="-342900">
                        <a:buFont typeface="Arial" panose="020B0604020202020204" pitchFamily="34" charset="0"/>
                        <a:buChar char="•"/>
                      </a:pPr>
                      <a:r>
                        <a:rPr lang="en-US" sz="2000" b="0" i="0" u="none" dirty="0">
                          <a:solidFill>
                            <a:schemeClr val="tx1"/>
                          </a:solidFill>
                        </a:rPr>
                        <a:t>Perform in a secure environment that doesn’t risk patient care</a:t>
                      </a:r>
                    </a:p>
                    <a:p>
                      <a:pPr marL="342900" indent="-342900">
                        <a:buFont typeface="Arial" panose="020B0604020202020204" pitchFamily="34" charset="0"/>
                        <a:buChar char="•"/>
                      </a:pPr>
                      <a:r>
                        <a:rPr kumimoji="0" lang="en-US" sz="2000" b="0" u="none" strike="noStrike" kern="1200" cap="none" spc="0" normalizeH="0" baseline="0" noProof="0" dirty="0">
                          <a:ln>
                            <a:noFill/>
                          </a:ln>
                          <a:solidFill>
                            <a:prstClr val="black"/>
                          </a:solidFill>
                          <a:effectLst/>
                          <a:uLnTx/>
                          <a:uFillTx/>
                        </a:rPr>
                        <a:t>Ensure all eligible patients are referred</a:t>
                      </a:r>
                    </a:p>
                    <a:p>
                      <a:pPr marL="342900" indent="-342900">
                        <a:buFont typeface="Arial" panose="020B0604020202020204" pitchFamily="34" charset="0"/>
                        <a:buChar char="•"/>
                      </a:pPr>
                      <a:r>
                        <a:rPr kumimoji="0" lang="en-US" sz="2000" b="0" u="none" strike="noStrike" kern="1200" cap="none" spc="0" normalizeH="0" baseline="0" noProof="0" dirty="0">
                          <a:ln>
                            <a:noFill/>
                          </a:ln>
                          <a:solidFill>
                            <a:prstClr val="black"/>
                          </a:solidFill>
                          <a:effectLst/>
                          <a:uLnTx/>
                          <a:uFillTx/>
                        </a:rPr>
                        <a:t>Confirm that no ineligible patients are referred</a:t>
                      </a:r>
                    </a:p>
                    <a:p>
                      <a:pPr marL="342900" indent="-342900">
                        <a:buFont typeface="Arial" panose="020B0604020202020204" pitchFamily="34" charset="0"/>
                        <a:buChar char="•"/>
                      </a:pPr>
                      <a:r>
                        <a:rPr kumimoji="0" lang="en-US" sz="2000" b="0" u="none" strike="noStrike" kern="1200" cap="none" spc="0" normalizeH="0" baseline="0" noProof="0" dirty="0">
                          <a:ln>
                            <a:noFill/>
                          </a:ln>
                          <a:solidFill>
                            <a:prstClr val="black"/>
                          </a:solidFill>
                          <a:effectLst/>
                          <a:uLnTx/>
                          <a:uFillTx/>
                        </a:rPr>
                        <a:t>See that referral notifications are going to the correct provider</a:t>
                      </a:r>
                    </a:p>
                    <a:p>
                      <a:pPr marL="342900" indent="-342900">
                        <a:buFont typeface="Arial" panose="020B0604020202020204" pitchFamily="34" charset="0"/>
                        <a:buChar char="•"/>
                      </a:pPr>
                      <a:r>
                        <a:rPr kumimoji="0" lang="en-US" sz="2000" b="0" u="none" strike="noStrike" kern="1200" cap="none" spc="0" normalizeH="0" baseline="0" noProof="0" dirty="0">
                          <a:ln>
                            <a:noFill/>
                          </a:ln>
                          <a:solidFill>
                            <a:prstClr val="black"/>
                          </a:solidFill>
                          <a:effectLst/>
                          <a:uLnTx/>
                          <a:uFillTx/>
                        </a:rPr>
                        <a:t>Ensure other requirements are being met</a:t>
                      </a:r>
                      <a:endParaRPr lang="en-US" sz="2000" dirty="0"/>
                    </a:p>
                  </a:txBody>
                  <a:tcPr>
                    <a:lnL w="12700" cap="flat" cmpd="sng" algn="ctr">
                      <a:solidFill>
                        <a:srgbClr val="C10230"/>
                      </a:solidFill>
                      <a:prstDash val="solid"/>
                      <a:round/>
                      <a:headEnd type="none" w="med" len="med"/>
                      <a:tailEnd type="none" w="med" len="med"/>
                    </a:lnL>
                    <a:lnR w="12700" cap="flat" cmpd="sng" algn="ctr">
                      <a:solidFill>
                        <a:srgbClr val="C10230"/>
                      </a:solidFill>
                      <a:prstDash val="solid"/>
                      <a:round/>
                      <a:headEnd type="none" w="med" len="med"/>
                      <a:tailEnd type="none" w="med" len="med"/>
                    </a:lnR>
                    <a:lnT w="12700" cap="flat" cmpd="sng" algn="ctr">
                      <a:solidFill>
                        <a:srgbClr val="C10230"/>
                      </a:solidFill>
                      <a:prstDash val="solid"/>
                      <a:round/>
                      <a:headEnd type="none" w="med" len="med"/>
                      <a:tailEnd type="none" w="med" len="med"/>
                    </a:lnT>
                    <a:lnB w="12700" cap="flat" cmpd="sng" algn="ctr">
                      <a:solidFill>
                        <a:srgbClr val="C10230"/>
                      </a:solidFill>
                      <a:prstDash val="solid"/>
                      <a:round/>
                      <a:headEnd type="none" w="med" len="med"/>
                      <a:tailEnd type="none" w="med" len="med"/>
                    </a:lnB>
                  </a:tcPr>
                </a:tc>
                <a:extLst>
                  <a:ext uri="{0D108BD9-81ED-4DB2-BD59-A6C34878D82A}">
                    <a16:rowId xmlns:a16="http://schemas.microsoft.com/office/drawing/2014/main" val="3933619710"/>
                  </a:ext>
                </a:extLst>
              </a:tr>
              <a:tr h="738733">
                <a:tc>
                  <a:txBody>
                    <a:bodyPr/>
                    <a:lstStyle/>
                    <a:p>
                      <a:pPr algn="ctr"/>
                      <a:r>
                        <a:rPr lang="en-US" sz="2000" b="1" dirty="0"/>
                        <a:t>Tips</a:t>
                      </a:r>
                    </a:p>
                  </a:txBody>
                  <a:tcPr anchor="ctr">
                    <a:lnL w="12700" cap="flat" cmpd="sng" algn="ctr">
                      <a:solidFill>
                        <a:srgbClr val="C10230"/>
                      </a:solidFill>
                      <a:prstDash val="solid"/>
                      <a:round/>
                      <a:headEnd type="none" w="med" len="med"/>
                      <a:tailEnd type="none" w="med" len="med"/>
                    </a:lnL>
                    <a:lnR w="12700" cap="flat" cmpd="sng" algn="ctr">
                      <a:solidFill>
                        <a:srgbClr val="C10230"/>
                      </a:solidFill>
                      <a:prstDash val="solid"/>
                      <a:round/>
                      <a:headEnd type="none" w="med" len="med"/>
                      <a:tailEnd type="none" w="med" len="med"/>
                    </a:lnR>
                    <a:lnT w="12700" cap="flat" cmpd="sng" algn="ctr">
                      <a:solidFill>
                        <a:srgbClr val="C10230"/>
                      </a:solidFill>
                      <a:prstDash val="solid"/>
                      <a:round/>
                      <a:headEnd type="none" w="med" len="med"/>
                      <a:tailEnd type="none" w="med" len="med"/>
                    </a:lnT>
                    <a:lnB w="12700" cap="flat" cmpd="sng" algn="ctr">
                      <a:solidFill>
                        <a:srgbClr val="C10230"/>
                      </a:solidFill>
                      <a:prstDash val="solid"/>
                      <a:round/>
                      <a:headEnd type="none" w="med" len="med"/>
                      <a:tailEnd type="none" w="med" len="med"/>
                    </a:lnB>
                    <a:solidFill>
                      <a:srgbClr val="F0D4F4"/>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Providing clear guidance to programmers shortens the process.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Proceeding without rigorous bench testing is a common cause of implementation failure.</a:t>
                      </a:r>
                    </a:p>
                  </a:txBody>
                  <a:tcPr>
                    <a:lnL w="12700" cap="flat" cmpd="sng" algn="ctr">
                      <a:solidFill>
                        <a:srgbClr val="C10230"/>
                      </a:solidFill>
                      <a:prstDash val="solid"/>
                      <a:round/>
                      <a:headEnd type="none" w="med" len="med"/>
                      <a:tailEnd type="none" w="med" len="med"/>
                    </a:lnL>
                    <a:lnR w="12700" cap="flat" cmpd="sng" algn="ctr">
                      <a:solidFill>
                        <a:srgbClr val="C10230"/>
                      </a:solidFill>
                      <a:prstDash val="solid"/>
                      <a:round/>
                      <a:headEnd type="none" w="med" len="med"/>
                      <a:tailEnd type="none" w="med" len="med"/>
                    </a:lnR>
                    <a:lnT w="12700" cap="flat" cmpd="sng" algn="ctr">
                      <a:solidFill>
                        <a:srgbClr val="C10230"/>
                      </a:solidFill>
                      <a:prstDash val="solid"/>
                      <a:round/>
                      <a:headEnd type="none" w="med" len="med"/>
                      <a:tailEnd type="none" w="med" len="med"/>
                    </a:lnT>
                    <a:lnB w="12700" cap="flat" cmpd="sng" algn="ctr">
                      <a:solidFill>
                        <a:srgbClr val="C10230"/>
                      </a:solidFill>
                      <a:prstDash val="solid"/>
                      <a:round/>
                      <a:headEnd type="none" w="med" len="med"/>
                      <a:tailEnd type="none" w="med" len="med"/>
                    </a:lnB>
                  </a:tcPr>
                </a:tc>
                <a:extLst>
                  <a:ext uri="{0D108BD9-81ED-4DB2-BD59-A6C34878D82A}">
                    <a16:rowId xmlns:a16="http://schemas.microsoft.com/office/drawing/2014/main" val="2524054793"/>
                  </a:ext>
                </a:extLst>
              </a:tr>
            </a:tbl>
          </a:graphicData>
        </a:graphic>
      </p:graphicFrame>
      <p:sp>
        <p:nvSpPr>
          <p:cNvPr id="6" name="Slide Number Placeholder 8">
            <a:extLst>
              <a:ext uri="{FF2B5EF4-FFF2-40B4-BE49-F238E27FC236}">
                <a16:creationId xmlns:a16="http://schemas.microsoft.com/office/drawing/2014/main" id="{498CE823-B207-FCA4-01E0-A1E5B9598B58}"/>
              </a:ext>
            </a:extLst>
          </p:cNvPr>
          <p:cNvSpPr>
            <a:spLocks noGrp="1"/>
          </p:cNvSpPr>
          <p:nvPr>
            <p:ph type="sldNum" sz="quarter" idx="12"/>
          </p:nvPr>
        </p:nvSpPr>
        <p:spPr/>
        <p:txBody>
          <a:bodyPr/>
          <a:lstStyle/>
          <a:p>
            <a:fld id="{56FAB8D9-EC93-452B-B8CD-B076CB1D95D6}" type="slidenum">
              <a:rPr lang="en-US" smtClean="0"/>
              <a:t>40</a:t>
            </a:fld>
            <a:endParaRPr lang="en-US"/>
          </a:p>
        </p:txBody>
      </p:sp>
    </p:spTree>
    <p:extLst>
      <p:ext uri="{BB962C8B-B14F-4D97-AF65-F5344CB8AC3E}">
        <p14:creationId xmlns:p14="http://schemas.microsoft.com/office/powerpoint/2010/main" val="3250112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6610EC1-0A58-4C4E-7D01-DB2759640D55}"/>
              </a:ext>
            </a:extLst>
          </p:cNvPr>
          <p:cNvSpPr>
            <a:spLocks noGrp="1"/>
          </p:cNvSpPr>
          <p:nvPr>
            <p:ph type="title"/>
          </p:nvPr>
        </p:nvSpPr>
        <p:spPr>
          <a:solidFill>
            <a:srgbClr val="C10230"/>
          </a:solidFill>
        </p:spPr>
        <p:txBody>
          <a:bodyPr vert="horz" lIns="91440" tIns="45720" rIns="91440" bIns="45720" rtlCol="0" anchor="ctr">
            <a:normAutofit/>
          </a:bodyPr>
          <a:lstStyle/>
          <a:p>
            <a:r>
              <a:rPr lang="en-US" sz="3600" dirty="0"/>
              <a:t>Pilot Testing</a:t>
            </a:r>
          </a:p>
        </p:txBody>
      </p:sp>
      <p:sp>
        <p:nvSpPr>
          <p:cNvPr id="2" name="Content Placeholder 1">
            <a:extLst>
              <a:ext uri="{FF2B5EF4-FFF2-40B4-BE49-F238E27FC236}">
                <a16:creationId xmlns:a16="http://schemas.microsoft.com/office/drawing/2014/main" id="{37F7E807-8BE5-067C-B951-BB0D064E80A4}"/>
              </a:ext>
            </a:extLst>
          </p:cNvPr>
          <p:cNvSpPr>
            <a:spLocks noGrp="1"/>
          </p:cNvSpPr>
          <p:nvPr>
            <p:ph idx="1"/>
          </p:nvPr>
        </p:nvSpPr>
        <p:spPr>
          <a:xfrm>
            <a:off x="1691147" y="1609028"/>
            <a:ext cx="8721213" cy="813816"/>
          </a:xfrm>
          <a:solidFill>
            <a:srgbClr val="691F74"/>
          </a:solidFill>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rPr>
              <a:t>Goal:  </a:t>
            </a:r>
            <a:r>
              <a:rPr kumimoji="0" lang="en-US" sz="2000" b="0" i="0" u="none" strike="noStrike" kern="1200" cap="none" spc="0" normalizeH="0" baseline="0" noProof="0" dirty="0">
                <a:ln>
                  <a:noFill/>
                </a:ln>
                <a:solidFill>
                  <a:schemeClr val="bg1"/>
                </a:solidFill>
                <a:effectLst/>
                <a:uLnTx/>
                <a:uFillTx/>
              </a:rPr>
              <a:t>Verify that the AR order set is </a:t>
            </a:r>
            <a:br>
              <a:rPr kumimoji="0" lang="en-US" sz="2000" b="0" i="0" u="none" strike="noStrike" kern="1200" cap="none" spc="0" normalizeH="0" baseline="0" noProof="0" dirty="0">
                <a:ln>
                  <a:noFill/>
                </a:ln>
                <a:solidFill>
                  <a:schemeClr val="bg1"/>
                </a:solidFill>
                <a:effectLst/>
                <a:uLnTx/>
                <a:uFillTx/>
              </a:rPr>
            </a:br>
            <a:r>
              <a:rPr kumimoji="0" lang="en-US" sz="2000" b="0" i="0" u="none" strike="noStrike" kern="1200" cap="none" spc="0" normalizeH="0" baseline="0" noProof="0" dirty="0">
                <a:ln>
                  <a:noFill/>
                </a:ln>
                <a:solidFill>
                  <a:schemeClr val="bg1"/>
                </a:solidFill>
                <a:effectLst/>
                <a:uLnTx/>
                <a:uFillTx/>
              </a:rPr>
              <a:t>performing as expected in a small environment.</a:t>
            </a:r>
          </a:p>
        </p:txBody>
      </p:sp>
      <p:graphicFrame>
        <p:nvGraphicFramePr>
          <p:cNvPr id="3" name="Table 5">
            <a:extLst>
              <a:ext uri="{FF2B5EF4-FFF2-40B4-BE49-F238E27FC236}">
                <a16:creationId xmlns:a16="http://schemas.microsoft.com/office/drawing/2014/main" id="{19C41231-DB12-4891-8578-35C8A653F0A8}"/>
              </a:ext>
            </a:extLst>
          </p:cNvPr>
          <p:cNvGraphicFramePr>
            <a:graphicFrameLocks noGrp="1"/>
          </p:cNvGraphicFramePr>
          <p:nvPr>
            <p:extLst>
              <p:ext uri="{D42A27DB-BD31-4B8C-83A1-F6EECF244321}">
                <p14:modId xmlns:p14="http://schemas.microsoft.com/office/powerpoint/2010/main" val="1068509409"/>
              </p:ext>
            </p:extLst>
          </p:nvPr>
        </p:nvGraphicFramePr>
        <p:xfrm>
          <a:off x="1691147" y="2541451"/>
          <a:ext cx="8721213" cy="3535680"/>
        </p:xfrm>
        <a:graphic>
          <a:graphicData uri="http://schemas.openxmlformats.org/drawingml/2006/table">
            <a:tbl>
              <a:tblPr firstRow="1">
                <a:tableStyleId>{5940675A-B579-460E-94D1-54222C63F5DA}</a:tableStyleId>
              </a:tblPr>
              <a:tblGrid>
                <a:gridCol w="1396758">
                  <a:extLst>
                    <a:ext uri="{9D8B030D-6E8A-4147-A177-3AD203B41FA5}">
                      <a16:colId xmlns:a16="http://schemas.microsoft.com/office/drawing/2014/main" val="646344264"/>
                    </a:ext>
                  </a:extLst>
                </a:gridCol>
                <a:gridCol w="7324455">
                  <a:extLst>
                    <a:ext uri="{9D8B030D-6E8A-4147-A177-3AD203B41FA5}">
                      <a16:colId xmlns:a16="http://schemas.microsoft.com/office/drawing/2014/main" val="1212911325"/>
                    </a:ext>
                  </a:extLst>
                </a:gridCol>
              </a:tblGrid>
              <a:tr h="1348124">
                <a:tc>
                  <a:txBody>
                    <a:bodyPr/>
                    <a:lstStyle/>
                    <a:p>
                      <a:pPr marL="0" indent="0" algn="ctr" defTabSz="914400" rtl="0" eaLnBrk="1" latinLnBrk="0" hangingPunct="1">
                        <a:buFont typeface="Arial" panose="020B0604020202020204" pitchFamily="34" charset="0"/>
                        <a:buNone/>
                      </a:pPr>
                      <a:r>
                        <a:rPr lang="en-US" sz="2000" b="1" kern="1200" dirty="0">
                          <a:solidFill>
                            <a:schemeClr val="tx1"/>
                          </a:solidFill>
                          <a:latin typeface="+mn-lt"/>
                          <a:ea typeface="+mn-ea"/>
                          <a:cs typeface="+mn-cs"/>
                        </a:rPr>
                        <a:t>Process</a:t>
                      </a:r>
                    </a:p>
                  </a:txBody>
                  <a:tcPr anchor="ctr">
                    <a:lnL w="12700" cap="flat" cmpd="sng" algn="ctr">
                      <a:solidFill>
                        <a:srgbClr val="C10230"/>
                      </a:solidFill>
                      <a:prstDash val="solid"/>
                      <a:round/>
                      <a:headEnd type="none" w="med" len="med"/>
                      <a:tailEnd type="none" w="med" len="med"/>
                    </a:lnL>
                    <a:lnR w="12700" cap="flat" cmpd="sng" algn="ctr">
                      <a:solidFill>
                        <a:srgbClr val="C10230"/>
                      </a:solidFill>
                      <a:prstDash val="solid"/>
                      <a:round/>
                      <a:headEnd type="none" w="med" len="med"/>
                      <a:tailEnd type="none" w="med" len="med"/>
                    </a:lnR>
                    <a:lnT w="12700" cap="flat" cmpd="sng" algn="ctr">
                      <a:solidFill>
                        <a:srgbClr val="C10230"/>
                      </a:solidFill>
                      <a:prstDash val="solid"/>
                      <a:round/>
                      <a:headEnd type="none" w="med" len="med"/>
                      <a:tailEnd type="none" w="med" len="med"/>
                    </a:lnT>
                    <a:lnB w="12700" cap="flat" cmpd="sng" algn="ctr">
                      <a:solidFill>
                        <a:srgbClr val="C10230"/>
                      </a:solidFill>
                      <a:prstDash val="solid"/>
                      <a:round/>
                      <a:headEnd type="none" w="med" len="med"/>
                      <a:tailEnd type="none" w="med" len="med"/>
                    </a:lnB>
                    <a:solidFill>
                      <a:srgbClr val="F0D4F4"/>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latin typeface="+mn-lt"/>
                          <a:ea typeface="+mn-ea"/>
                          <a:cs typeface="+mn-cs"/>
                        </a:rPr>
                        <a:t>Select a unit that:</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000" kern="1200" noProof="0" dirty="0">
                          <a:solidFill>
                            <a:schemeClr val="tx1"/>
                          </a:solidFill>
                          <a:latin typeface="+mn-lt"/>
                          <a:ea typeface="+mn-ea"/>
                          <a:cs typeface="+mn-cs"/>
                        </a:rPr>
                        <a:t>Has bought-into the idea of AR </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000" kern="1200" noProof="0" dirty="0">
                          <a:solidFill>
                            <a:schemeClr val="tx1"/>
                          </a:solidFill>
                          <a:latin typeface="+mn-lt"/>
                          <a:ea typeface="+mn-ea"/>
                          <a:cs typeface="+mn-cs"/>
                        </a:rPr>
                        <a:t>Has the ability to select the physicians who will get the AR order</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000" kern="1200" noProof="0" dirty="0">
                          <a:solidFill>
                            <a:schemeClr val="tx1"/>
                          </a:solidFill>
                          <a:latin typeface="+mn-lt"/>
                          <a:ea typeface="+mn-ea"/>
                          <a:cs typeface="+mn-cs"/>
                        </a:rPr>
                        <a:t>Offers the ability to work off hours to minimize risk (evenings/weekends)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chemeClr val="tx1"/>
                          </a:solidFill>
                          <a:latin typeface="+mn-lt"/>
                          <a:ea typeface="+mn-ea"/>
                          <a:cs typeface="+mn-cs"/>
                        </a:rPr>
                        <a:t>After using test cases, choose a few live patients to test</a:t>
                      </a:r>
                      <a:endParaRPr lang="en-US" sz="2000" kern="1200" dirty="0">
                        <a:solidFill>
                          <a:schemeClr val="tx1"/>
                        </a:solidFill>
                        <a:latin typeface="+mn-lt"/>
                        <a:ea typeface="+mn-ea"/>
                        <a:cs typeface="+mn-cs"/>
                      </a:endParaRPr>
                    </a:p>
                  </a:txBody>
                  <a:tcPr>
                    <a:lnL w="12700" cap="flat" cmpd="sng" algn="ctr">
                      <a:solidFill>
                        <a:srgbClr val="C10230"/>
                      </a:solidFill>
                      <a:prstDash val="solid"/>
                      <a:round/>
                      <a:headEnd type="none" w="med" len="med"/>
                      <a:tailEnd type="none" w="med" len="med"/>
                    </a:lnL>
                    <a:lnR w="12700" cap="flat" cmpd="sng" algn="ctr">
                      <a:solidFill>
                        <a:srgbClr val="C10230"/>
                      </a:solidFill>
                      <a:prstDash val="solid"/>
                      <a:round/>
                      <a:headEnd type="none" w="med" len="med"/>
                      <a:tailEnd type="none" w="med" len="med"/>
                    </a:lnR>
                    <a:lnT w="12700" cap="flat" cmpd="sng" algn="ctr">
                      <a:solidFill>
                        <a:srgbClr val="C10230"/>
                      </a:solidFill>
                      <a:prstDash val="solid"/>
                      <a:round/>
                      <a:headEnd type="none" w="med" len="med"/>
                      <a:tailEnd type="none" w="med" len="med"/>
                    </a:lnT>
                    <a:lnB w="12700" cap="flat" cmpd="sng" algn="ctr">
                      <a:solidFill>
                        <a:srgbClr val="C10230"/>
                      </a:solidFill>
                      <a:prstDash val="solid"/>
                      <a:round/>
                      <a:headEnd type="none" w="med" len="med"/>
                      <a:tailEnd type="none" w="med" len="med"/>
                    </a:lnB>
                  </a:tcPr>
                </a:tc>
                <a:extLst>
                  <a:ext uri="{0D108BD9-81ED-4DB2-BD59-A6C34878D82A}">
                    <a16:rowId xmlns:a16="http://schemas.microsoft.com/office/drawing/2014/main" val="3933619710"/>
                  </a:ext>
                </a:extLst>
              </a:tr>
              <a:tr h="1101440">
                <a:tc>
                  <a:txBody>
                    <a:bodyPr/>
                    <a:lstStyle/>
                    <a:p>
                      <a:pPr marL="0" indent="0" algn="ctr" defTabSz="914400" rtl="0" eaLnBrk="1" latinLnBrk="0" hangingPunct="1">
                        <a:buFont typeface="Arial" panose="020B0604020202020204" pitchFamily="34" charset="0"/>
                        <a:buNone/>
                      </a:pPr>
                      <a:r>
                        <a:rPr lang="en-US" sz="2000" b="1" kern="1200" dirty="0">
                          <a:solidFill>
                            <a:schemeClr val="tx1"/>
                          </a:solidFill>
                          <a:latin typeface="+mn-lt"/>
                          <a:ea typeface="+mn-ea"/>
                          <a:cs typeface="+mn-cs"/>
                        </a:rPr>
                        <a:t>Tips</a:t>
                      </a:r>
                    </a:p>
                  </a:txBody>
                  <a:tcPr anchor="ctr">
                    <a:lnL w="12700" cap="flat" cmpd="sng" algn="ctr">
                      <a:solidFill>
                        <a:srgbClr val="C10230"/>
                      </a:solidFill>
                      <a:prstDash val="solid"/>
                      <a:round/>
                      <a:headEnd type="none" w="med" len="med"/>
                      <a:tailEnd type="none" w="med" len="med"/>
                    </a:lnL>
                    <a:lnR w="12700" cap="flat" cmpd="sng" algn="ctr">
                      <a:solidFill>
                        <a:srgbClr val="C10230"/>
                      </a:solidFill>
                      <a:prstDash val="solid"/>
                      <a:round/>
                      <a:headEnd type="none" w="med" len="med"/>
                      <a:tailEnd type="none" w="med" len="med"/>
                    </a:lnR>
                    <a:lnT w="12700" cap="flat" cmpd="sng" algn="ctr">
                      <a:solidFill>
                        <a:srgbClr val="C10230"/>
                      </a:solidFill>
                      <a:prstDash val="solid"/>
                      <a:round/>
                      <a:headEnd type="none" w="med" len="med"/>
                      <a:tailEnd type="none" w="med" len="med"/>
                    </a:lnT>
                    <a:lnB w="12700" cap="flat" cmpd="sng" algn="ctr">
                      <a:solidFill>
                        <a:srgbClr val="C10230"/>
                      </a:solidFill>
                      <a:prstDash val="solid"/>
                      <a:round/>
                      <a:headEnd type="none" w="med" len="med"/>
                      <a:tailEnd type="none" w="med" len="med"/>
                    </a:lnB>
                    <a:solidFill>
                      <a:srgbClr val="F0D4F4"/>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latin typeface="+mn-lt"/>
                          <a:ea typeface="+mn-ea"/>
                          <a:cs typeface="+mn-cs"/>
                        </a:rPr>
                        <a:t>Use the success of Bench Testing to determine your time period for Pilot Testing.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latin typeface="+mn-lt"/>
                          <a:ea typeface="+mn-ea"/>
                          <a:cs typeface="+mn-cs"/>
                        </a:rPr>
                        <a:t>Determine how long (days/ weeks/months) you will need to test BEFORE planning for Go-Live.</a:t>
                      </a:r>
                    </a:p>
                  </a:txBody>
                  <a:tcPr>
                    <a:lnL w="12700" cap="flat" cmpd="sng" algn="ctr">
                      <a:solidFill>
                        <a:srgbClr val="C10230"/>
                      </a:solidFill>
                      <a:prstDash val="solid"/>
                      <a:round/>
                      <a:headEnd type="none" w="med" len="med"/>
                      <a:tailEnd type="none" w="med" len="med"/>
                    </a:lnL>
                    <a:lnR w="12700" cap="flat" cmpd="sng" algn="ctr">
                      <a:solidFill>
                        <a:srgbClr val="C10230"/>
                      </a:solidFill>
                      <a:prstDash val="solid"/>
                      <a:round/>
                      <a:headEnd type="none" w="med" len="med"/>
                      <a:tailEnd type="none" w="med" len="med"/>
                    </a:lnR>
                    <a:lnT w="12700" cap="flat" cmpd="sng" algn="ctr">
                      <a:solidFill>
                        <a:srgbClr val="C10230"/>
                      </a:solidFill>
                      <a:prstDash val="solid"/>
                      <a:round/>
                      <a:headEnd type="none" w="med" len="med"/>
                      <a:tailEnd type="none" w="med" len="med"/>
                    </a:lnT>
                    <a:lnB w="12700" cap="flat" cmpd="sng" algn="ctr">
                      <a:solidFill>
                        <a:srgbClr val="C10230"/>
                      </a:solidFill>
                      <a:prstDash val="solid"/>
                      <a:round/>
                      <a:headEnd type="none" w="med" len="med"/>
                      <a:tailEnd type="none" w="med" len="med"/>
                    </a:lnB>
                  </a:tcPr>
                </a:tc>
                <a:extLst>
                  <a:ext uri="{0D108BD9-81ED-4DB2-BD59-A6C34878D82A}">
                    <a16:rowId xmlns:a16="http://schemas.microsoft.com/office/drawing/2014/main" val="2524054793"/>
                  </a:ext>
                </a:extLst>
              </a:tr>
            </a:tbl>
          </a:graphicData>
        </a:graphic>
      </p:graphicFrame>
      <p:sp>
        <p:nvSpPr>
          <p:cNvPr id="9" name="Slide Number Placeholder 8">
            <a:extLst>
              <a:ext uri="{FF2B5EF4-FFF2-40B4-BE49-F238E27FC236}">
                <a16:creationId xmlns:a16="http://schemas.microsoft.com/office/drawing/2014/main" id="{BBC6A243-7A0E-1D37-FEC9-1CDD04CA3268}"/>
              </a:ext>
            </a:extLst>
          </p:cNvPr>
          <p:cNvSpPr>
            <a:spLocks noGrp="1"/>
          </p:cNvSpPr>
          <p:nvPr>
            <p:ph type="sldNum" sz="quarter" idx="12"/>
          </p:nvPr>
        </p:nvSpPr>
        <p:spPr/>
        <p:txBody>
          <a:bodyPr/>
          <a:lstStyle/>
          <a:p>
            <a:fld id="{56FAB8D9-EC93-452B-B8CD-B076CB1D95D6}" type="slidenum">
              <a:rPr lang="en-US" smtClean="0"/>
              <a:t>41</a:t>
            </a:fld>
            <a:endParaRPr lang="en-US"/>
          </a:p>
        </p:txBody>
      </p:sp>
    </p:spTree>
    <p:extLst>
      <p:ext uri="{BB962C8B-B14F-4D97-AF65-F5344CB8AC3E}">
        <p14:creationId xmlns:p14="http://schemas.microsoft.com/office/powerpoint/2010/main" val="527721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E90F4-3BB7-11D2-2781-9ECA6BA1C7F2}"/>
              </a:ext>
            </a:extLst>
          </p:cNvPr>
          <p:cNvSpPr>
            <a:spLocks noGrp="1"/>
          </p:cNvSpPr>
          <p:nvPr>
            <p:ph type="title"/>
          </p:nvPr>
        </p:nvSpPr>
        <p:spPr>
          <a:solidFill>
            <a:srgbClr val="C10230"/>
          </a:solidFill>
        </p:spPr>
        <p:txBody>
          <a:bodyPr vert="horz" lIns="91440" tIns="45720" rIns="91440" bIns="45720" rtlCol="0" anchor="ctr">
            <a:normAutofit/>
          </a:bodyPr>
          <a:lstStyle/>
          <a:p>
            <a:r>
              <a:rPr lang="en-US" sz="3600" dirty="0"/>
              <a:t>To Learn More About Pilot Testing…</a:t>
            </a:r>
          </a:p>
        </p:txBody>
      </p:sp>
      <p:sp>
        <p:nvSpPr>
          <p:cNvPr id="3" name="Content Placeholder 2">
            <a:extLst>
              <a:ext uri="{FF2B5EF4-FFF2-40B4-BE49-F238E27FC236}">
                <a16:creationId xmlns:a16="http://schemas.microsoft.com/office/drawing/2014/main" id="{09A0609E-1FF1-FAC4-CA3F-EEFCE3EDFCAD}"/>
              </a:ext>
            </a:extLst>
          </p:cNvPr>
          <p:cNvSpPr>
            <a:spLocks noGrp="1"/>
          </p:cNvSpPr>
          <p:nvPr>
            <p:ph idx="1"/>
          </p:nvPr>
        </p:nvSpPr>
        <p:spPr>
          <a:xfrm>
            <a:off x="638630" y="1393371"/>
            <a:ext cx="11214704" cy="4783592"/>
          </a:xfrm>
        </p:spPr>
        <p:txBody>
          <a:bodyPr>
            <a:normAutofit fontScale="92500" lnSpcReduction="20000"/>
          </a:bodyPr>
          <a:lstStyle/>
          <a:p>
            <a:pPr marL="0" indent="0">
              <a:spcBef>
                <a:spcPts val="0"/>
              </a:spcBef>
              <a:buNone/>
            </a:pPr>
            <a:r>
              <a:rPr lang="en-US" sz="3900" dirty="0">
                <a:latin typeface="+mn-lt"/>
              </a:rPr>
              <a:t>See Chapter 4 of the </a:t>
            </a:r>
            <a:r>
              <a:rPr lang="en-US" sz="3900" dirty="0">
                <a:latin typeface="+mn-lt"/>
                <a:hlinkClick r:id="rId3"/>
              </a:rPr>
              <a:t>AR Implementation Guide</a:t>
            </a:r>
            <a:r>
              <a:rPr lang="en-US" sz="3900" dirty="0">
                <a:latin typeface="+mn-lt"/>
              </a:rPr>
              <a:t> for further guidance about:</a:t>
            </a:r>
          </a:p>
          <a:p>
            <a:pPr>
              <a:spcBef>
                <a:spcPts val="0"/>
              </a:spcBef>
            </a:pPr>
            <a:r>
              <a:rPr lang="en-US" sz="3900" dirty="0">
                <a:latin typeface="+mn-lt"/>
              </a:rPr>
              <a:t>Defining Your Testing Process</a:t>
            </a:r>
          </a:p>
          <a:p>
            <a:pPr>
              <a:spcBef>
                <a:spcPts val="0"/>
              </a:spcBef>
            </a:pPr>
            <a:r>
              <a:rPr lang="en-US" sz="3900" dirty="0">
                <a:latin typeface="+mn-lt"/>
              </a:rPr>
              <a:t>Bench Testing Steps &amp; Sample Test Cases</a:t>
            </a:r>
          </a:p>
          <a:p>
            <a:pPr>
              <a:spcBef>
                <a:spcPts val="0"/>
              </a:spcBef>
            </a:pPr>
            <a:r>
              <a:rPr lang="en-US" sz="3900" dirty="0">
                <a:latin typeface="+mn-lt"/>
              </a:rPr>
              <a:t>Pilot Testing</a:t>
            </a:r>
          </a:p>
          <a:p>
            <a:pPr>
              <a:spcBef>
                <a:spcPts val="0"/>
              </a:spcBef>
            </a:pPr>
            <a:endParaRPr lang="en-US" sz="3900" dirty="0">
              <a:latin typeface="+mn-lt"/>
            </a:endParaRPr>
          </a:p>
          <a:p>
            <a:pPr marL="0" indent="0">
              <a:buNone/>
            </a:pPr>
            <a:r>
              <a:rPr lang="en-US" sz="3900" dirty="0">
                <a:latin typeface="+mn-lt"/>
              </a:rPr>
              <a:t>View the Recording of </a:t>
            </a:r>
            <a:r>
              <a:rPr lang="en-US" sz="3900" b="0" i="0" u="sng" dirty="0">
                <a:solidFill>
                  <a:srgbClr val="112E51"/>
                </a:solidFill>
                <a:effectLst/>
                <a:latin typeface="+mn-lt"/>
                <a:hlinkClick r:id="rId4"/>
              </a:rPr>
              <a:t> Building and Implementing a Successful Automatic Referral System</a:t>
            </a:r>
            <a:r>
              <a:rPr lang="en-US" sz="3900" b="0" i="0" u="sng" dirty="0">
                <a:solidFill>
                  <a:srgbClr val="112E51"/>
                </a:solidFill>
                <a:effectLst/>
                <a:latin typeface="+mn-lt"/>
              </a:rPr>
              <a:t> </a:t>
            </a:r>
            <a:endParaRPr lang="en-US" sz="3900" b="0" i="0" dirty="0">
              <a:solidFill>
                <a:srgbClr val="1B1B1B"/>
              </a:solidFill>
              <a:effectLst/>
              <a:latin typeface="+mn-lt"/>
            </a:endParaRPr>
          </a:p>
          <a:p>
            <a:pPr marL="0" indent="0">
              <a:buNone/>
            </a:pPr>
            <a:r>
              <a:rPr lang="en-US" sz="3900" dirty="0">
                <a:latin typeface="+mn-lt"/>
              </a:rPr>
              <a:t>for further discussion of defining the testing process and creating success criteria</a:t>
            </a:r>
            <a:endParaRPr lang="en-US" sz="3900" u="sng" dirty="0">
              <a:solidFill>
                <a:srgbClr val="005B94"/>
              </a:solidFill>
              <a:latin typeface="+mn-lt"/>
            </a:endParaRPr>
          </a:p>
          <a:p>
            <a:pPr marL="0" indent="0">
              <a:spcBef>
                <a:spcPts val="0"/>
              </a:spcBef>
              <a:buNone/>
            </a:pPr>
            <a:endParaRPr lang="en-US" sz="4000" b="1" dirty="0"/>
          </a:p>
        </p:txBody>
      </p:sp>
      <p:sp>
        <p:nvSpPr>
          <p:cNvPr id="4" name="Slide Number Placeholder 3">
            <a:extLst>
              <a:ext uri="{FF2B5EF4-FFF2-40B4-BE49-F238E27FC236}">
                <a16:creationId xmlns:a16="http://schemas.microsoft.com/office/drawing/2014/main" id="{571E859E-2DA9-F379-8C3F-AB81BF91821B}"/>
              </a:ext>
            </a:extLst>
          </p:cNvPr>
          <p:cNvSpPr>
            <a:spLocks noGrp="1"/>
          </p:cNvSpPr>
          <p:nvPr>
            <p:ph type="sldNum" sz="quarter" idx="12"/>
          </p:nvPr>
        </p:nvSpPr>
        <p:spPr/>
        <p:txBody>
          <a:bodyPr/>
          <a:lstStyle/>
          <a:p>
            <a:fld id="{56FAB8D9-EC93-452B-B8CD-B076CB1D95D6}" type="slidenum">
              <a:rPr lang="en-US" smtClean="0"/>
              <a:t>42</a:t>
            </a:fld>
            <a:endParaRPr lang="en-US"/>
          </a:p>
        </p:txBody>
      </p:sp>
    </p:spTree>
    <p:extLst>
      <p:ext uri="{BB962C8B-B14F-4D97-AF65-F5344CB8AC3E}">
        <p14:creationId xmlns:p14="http://schemas.microsoft.com/office/powerpoint/2010/main" val="2313300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1415-5DAE-F5D7-53EB-FD324008C94C}"/>
              </a:ext>
            </a:extLst>
          </p:cNvPr>
          <p:cNvSpPr>
            <a:spLocks noGrp="1"/>
          </p:cNvSpPr>
          <p:nvPr>
            <p:ph type="title"/>
          </p:nvPr>
        </p:nvSpPr>
        <p:spPr>
          <a:solidFill>
            <a:srgbClr val="C10230"/>
          </a:solidFill>
        </p:spPr>
        <p:txBody>
          <a:bodyPr vert="horz" lIns="91440" tIns="45720" rIns="91440" bIns="45720" rtlCol="0" anchor="ctr" anchorCtr="0">
            <a:normAutofit/>
          </a:bodyPr>
          <a:lstStyle/>
          <a:p>
            <a:r>
              <a:rPr lang="en-US" dirty="0"/>
              <a:t>Chapter 5: </a:t>
            </a:r>
            <a:br>
              <a:rPr lang="en-US" dirty="0"/>
            </a:br>
            <a:r>
              <a:rPr lang="en-US" dirty="0"/>
              <a:t>Preparing to “GO LIVE”</a:t>
            </a:r>
          </a:p>
        </p:txBody>
      </p:sp>
      <p:sp>
        <p:nvSpPr>
          <p:cNvPr id="9" name="Slide Number Placeholder 8">
            <a:extLst>
              <a:ext uri="{FF2B5EF4-FFF2-40B4-BE49-F238E27FC236}">
                <a16:creationId xmlns:a16="http://schemas.microsoft.com/office/drawing/2014/main" id="{663F9E70-A50E-A6AE-52B1-C26CEC2EF213}"/>
              </a:ext>
            </a:extLst>
          </p:cNvPr>
          <p:cNvSpPr>
            <a:spLocks noGrp="1"/>
          </p:cNvSpPr>
          <p:nvPr>
            <p:ph type="sldNum" sz="quarter" idx="12"/>
          </p:nvPr>
        </p:nvSpPr>
        <p:spPr/>
        <p:txBody>
          <a:bodyPr/>
          <a:lstStyle/>
          <a:p>
            <a:fld id="{56FAB8D9-EC93-452B-B8CD-B076CB1D95D6}" type="slidenum">
              <a:rPr lang="en-US" smtClean="0"/>
              <a:t>43</a:t>
            </a:fld>
            <a:endParaRPr lang="en-US"/>
          </a:p>
        </p:txBody>
      </p:sp>
    </p:spTree>
    <p:extLst>
      <p:ext uri="{BB962C8B-B14F-4D97-AF65-F5344CB8AC3E}">
        <p14:creationId xmlns:p14="http://schemas.microsoft.com/office/powerpoint/2010/main" val="888663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C6C1C-9AFD-F3D3-32BA-510CFACF8AD0}"/>
              </a:ext>
            </a:extLst>
          </p:cNvPr>
          <p:cNvSpPr>
            <a:spLocks noGrp="1"/>
          </p:cNvSpPr>
          <p:nvPr>
            <p:ph type="title"/>
          </p:nvPr>
        </p:nvSpPr>
        <p:spPr/>
        <p:txBody>
          <a:bodyPr>
            <a:normAutofit/>
          </a:bodyPr>
          <a:lstStyle/>
          <a:p>
            <a:r>
              <a:rPr lang="en-US" dirty="0">
                <a:cs typeface="+mj-cs"/>
              </a:rPr>
              <a:t>Preparing for GO LIVE</a:t>
            </a:r>
            <a:endParaRPr lang="en-US" dirty="0"/>
          </a:p>
        </p:txBody>
      </p:sp>
      <p:sp>
        <p:nvSpPr>
          <p:cNvPr id="7" name="Content Placeholder 6">
            <a:extLst>
              <a:ext uri="{FF2B5EF4-FFF2-40B4-BE49-F238E27FC236}">
                <a16:creationId xmlns:a16="http://schemas.microsoft.com/office/drawing/2014/main" id="{F97A05B8-2A56-4833-AC24-5736C912AB64}"/>
              </a:ext>
            </a:extLst>
          </p:cNvPr>
          <p:cNvSpPr>
            <a:spLocks noGrp="1"/>
          </p:cNvSpPr>
          <p:nvPr>
            <p:ph idx="1"/>
          </p:nvPr>
        </p:nvSpPr>
        <p:spPr>
          <a:xfrm>
            <a:off x="827314" y="1219200"/>
            <a:ext cx="10526486" cy="5502275"/>
          </a:xfrm>
        </p:spPr>
        <p:txBody>
          <a:bodyPr>
            <a:normAutofit fontScale="92500" lnSpcReduction="10000"/>
          </a:bodyPr>
          <a:lstStyle/>
          <a:p>
            <a:pPr marL="342900" indent="-342900">
              <a:lnSpc>
                <a:spcPct val="107000"/>
              </a:lnSpc>
              <a:spcBef>
                <a:spcPts val="600"/>
              </a:spcBef>
              <a:spcAft>
                <a:spcPts val="600"/>
              </a:spcAft>
              <a:buFont typeface="Symbol" panose="05050102010706020507" pitchFamily="18" charset="2"/>
              <a:buChar char=""/>
            </a:pPr>
            <a:r>
              <a:rPr lang="en-US" sz="3100" dirty="0">
                <a:effectLst/>
                <a:ea typeface="Times New Roman" panose="02020603050405020304" pitchFamily="18" charset="0"/>
                <a:cs typeface="Calibri" panose="020F0502020204030204" pitchFamily="34" charset="0"/>
              </a:rPr>
              <a:t>“GO LIVE” is the phase in which you </a:t>
            </a:r>
            <a:r>
              <a:rPr lang="en-US" sz="3100" dirty="0">
                <a:ea typeface="Times New Roman" panose="02020603050405020304" pitchFamily="18" charset="0"/>
                <a:cs typeface="Calibri" panose="020F0502020204030204" pitchFamily="34" charset="0"/>
              </a:rPr>
              <a:t>roll out use of your new automated referrals system</a:t>
            </a:r>
          </a:p>
          <a:p>
            <a:pPr marL="342900" indent="-342900">
              <a:lnSpc>
                <a:spcPct val="107000"/>
              </a:lnSpc>
              <a:spcBef>
                <a:spcPts val="600"/>
              </a:spcBef>
              <a:spcAft>
                <a:spcPts val="600"/>
              </a:spcAft>
              <a:buFont typeface="Symbol" panose="05050102010706020507" pitchFamily="18" charset="2"/>
              <a:buChar char=""/>
            </a:pPr>
            <a:r>
              <a:rPr lang="en-US" sz="3100" dirty="0">
                <a:effectLst/>
                <a:ea typeface="Times New Roman" panose="02020603050405020304" pitchFamily="18" charset="0"/>
                <a:cs typeface="Calibri" panose="020F0502020204030204" pitchFamily="34" charset="0"/>
              </a:rPr>
              <a:t>“GO LIVE” begins when </a:t>
            </a:r>
            <a:r>
              <a:rPr lang="en-US" sz="3100" dirty="0">
                <a:ea typeface="Calibri" panose="020F0502020204030204" pitchFamily="34" charset="0"/>
                <a:cs typeface="Times New Roman" panose="02020603050405020304" pitchFamily="18" charset="0"/>
              </a:rPr>
              <a:t>your AR order set works as intended in your EMR</a:t>
            </a:r>
          </a:p>
          <a:p>
            <a:pPr marL="342900" indent="-342900">
              <a:lnSpc>
                <a:spcPct val="107000"/>
              </a:lnSpc>
              <a:spcBef>
                <a:spcPts val="600"/>
              </a:spcBef>
              <a:spcAft>
                <a:spcPts val="600"/>
              </a:spcAft>
              <a:buFont typeface="Symbol" panose="05050102010706020507" pitchFamily="18" charset="2"/>
              <a:buChar char=""/>
            </a:pPr>
            <a:r>
              <a:rPr lang="en-US" sz="3100" dirty="0">
                <a:ea typeface="Calibri" panose="020F0502020204030204" pitchFamily="34" charset="0"/>
                <a:cs typeface="Times New Roman" panose="02020603050405020304" pitchFamily="18" charset="0"/>
              </a:rPr>
              <a:t>To prepare for going live:</a:t>
            </a:r>
          </a:p>
          <a:p>
            <a:pPr marL="800100" lvl="1" indent="-342900">
              <a:lnSpc>
                <a:spcPct val="107000"/>
              </a:lnSpc>
              <a:spcBef>
                <a:spcPts val="600"/>
              </a:spcBef>
              <a:spcAft>
                <a:spcPts val="600"/>
              </a:spcAft>
              <a:buFont typeface="Symbol" panose="05050102010706020507" pitchFamily="18" charset="2"/>
              <a:buChar char=""/>
            </a:pPr>
            <a:r>
              <a:rPr lang="en-US" sz="2800" dirty="0">
                <a:ea typeface="Calibri" panose="020F0502020204030204" pitchFamily="34" charset="0"/>
                <a:cs typeface="Times New Roman" panose="02020603050405020304" pitchFamily="18" charset="0"/>
              </a:rPr>
              <a:t>Determine whose support will be need to ensure  a smooth transition </a:t>
            </a:r>
          </a:p>
          <a:p>
            <a:pPr marL="800100" lvl="1" indent="-342900">
              <a:lnSpc>
                <a:spcPct val="107000"/>
              </a:lnSpc>
              <a:spcBef>
                <a:spcPts val="600"/>
              </a:spcBef>
              <a:spcAft>
                <a:spcPts val="600"/>
              </a:spcAft>
              <a:buFont typeface="Symbol" panose="05050102010706020507" pitchFamily="18" charset="2"/>
              <a:buChar char=""/>
            </a:pPr>
            <a:r>
              <a:rPr lang="en-US" sz="2800" dirty="0">
                <a:ea typeface="Calibri" panose="020F0502020204030204" pitchFamily="34" charset="0"/>
                <a:cs typeface="Times New Roman" panose="02020603050405020304" pitchFamily="18" charset="0"/>
              </a:rPr>
              <a:t>Conduct planning sessions to discuss roles and responsibilities during this phase </a:t>
            </a:r>
          </a:p>
          <a:p>
            <a:pPr marL="800100" lvl="1" indent="-342900">
              <a:lnSpc>
                <a:spcPct val="107000"/>
              </a:lnSpc>
              <a:spcBef>
                <a:spcPts val="600"/>
              </a:spcBef>
              <a:spcAft>
                <a:spcPts val="600"/>
              </a:spcAft>
              <a:buFont typeface="Symbol" panose="05050102010706020507" pitchFamily="18" charset="2"/>
              <a:buChar char=""/>
            </a:pPr>
            <a:r>
              <a:rPr lang="en-US" sz="2800" dirty="0">
                <a:ea typeface="Calibri" panose="020F0502020204030204" pitchFamily="34" charset="0"/>
                <a:cs typeface="Times New Roman" panose="02020603050405020304" pitchFamily="18" charset="0"/>
              </a:rPr>
              <a:t>Develop a plan for educating and generating support from colleagues who will be impacted  </a:t>
            </a:r>
          </a:p>
          <a:p>
            <a:pPr marL="800100" lvl="1" indent="-342900">
              <a:lnSpc>
                <a:spcPct val="107000"/>
              </a:lnSpc>
              <a:spcBef>
                <a:spcPts val="600"/>
              </a:spcBef>
              <a:spcAft>
                <a:spcPts val="600"/>
              </a:spcAft>
              <a:buFont typeface="Symbol" panose="05050102010706020507" pitchFamily="18" charset="2"/>
              <a:buChar char=""/>
            </a:pPr>
            <a:endParaRPr lang="en-US" sz="2000" dirty="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1670BFE2-F419-6738-C45C-1B0DE72D92E0}"/>
              </a:ext>
            </a:extLst>
          </p:cNvPr>
          <p:cNvSpPr>
            <a:spLocks noGrp="1"/>
          </p:cNvSpPr>
          <p:nvPr>
            <p:ph type="sldNum" sz="quarter" idx="12"/>
          </p:nvPr>
        </p:nvSpPr>
        <p:spPr/>
        <p:txBody>
          <a:bodyPr/>
          <a:lstStyle/>
          <a:p>
            <a:fld id="{56FAB8D9-EC93-452B-B8CD-B076CB1D95D6}" type="slidenum">
              <a:rPr lang="en-US" smtClean="0"/>
              <a:t>44</a:t>
            </a:fld>
            <a:endParaRPr lang="en-US"/>
          </a:p>
        </p:txBody>
      </p:sp>
    </p:spTree>
    <p:extLst>
      <p:ext uri="{BB962C8B-B14F-4D97-AF65-F5344CB8AC3E}">
        <p14:creationId xmlns:p14="http://schemas.microsoft.com/office/powerpoint/2010/main" val="3705926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C6C1C-9AFD-F3D3-32BA-510CFACF8AD0}"/>
              </a:ext>
            </a:extLst>
          </p:cNvPr>
          <p:cNvSpPr>
            <a:spLocks noGrp="1"/>
          </p:cNvSpPr>
          <p:nvPr>
            <p:ph type="title"/>
          </p:nvPr>
        </p:nvSpPr>
        <p:spPr>
          <a:solidFill>
            <a:srgbClr val="C10230"/>
          </a:solidFill>
        </p:spPr>
        <p:txBody>
          <a:bodyPr vert="horz" lIns="91440" tIns="45720" rIns="91440" bIns="45720" rtlCol="0" anchor="ctr">
            <a:normAutofit/>
          </a:bodyPr>
          <a:lstStyle/>
          <a:p>
            <a:r>
              <a:rPr lang="en-US" dirty="0">
                <a:cs typeface="+mj-cs"/>
              </a:rPr>
              <a:t>Team Member Roles &amp; Responsibilities</a:t>
            </a:r>
          </a:p>
        </p:txBody>
      </p:sp>
      <p:sp>
        <p:nvSpPr>
          <p:cNvPr id="7" name="Content Placeholder 6">
            <a:extLst>
              <a:ext uri="{FF2B5EF4-FFF2-40B4-BE49-F238E27FC236}">
                <a16:creationId xmlns:a16="http://schemas.microsoft.com/office/drawing/2014/main" id="{F97A05B8-2A56-4833-AC24-5736C912AB64}"/>
              </a:ext>
            </a:extLst>
          </p:cNvPr>
          <p:cNvSpPr>
            <a:spLocks noGrp="1"/>
          </p:cNvSpPr>
          <p:nvPr>
            <p:ph idx="1"/>
          </p:nvPr>
        </p:nvSpPr>
        <p:spPr>
          <a:xfrm>
            <a:off x="838200" y="1132114"/>
            <a:ext cx="10515600" cy="5589361"/>
          </a:xfrm>
        </p:spPr>
        <p:txBody>
          <a:bodyPr>
            <a:noAutofit/>
          </a:bodyPr>
          <a:lstStyle/>
          <a:p>
            <a:pPr marL="342900" indent="-342900">
              <a:lnSpc>
                <a:spcPct val="107000"/>
              </a:lnSpc>
              <a:spcBef>
                <a:spcPts val="600"/>
              </a:spcBef>
              <a:buFont typeface="Symbol" panose="05050102010706020507" pitchFamily="18" charset="2"/>
              <a:buChar char=""/>
            </a:pPr>
            <a:r>
              <a:rPr lang="en-US" sz="2400" b="1" dirty="0">
                <a:effectLst/>
                <a:ea typeface="Times New Roman" panose="02020603050405020304" pitchFamily="18" charset="0"/>
                <a:cs typeface="Calibri" panose="020F0502020204030204" pitchFamily="34" charset="0"/>
              </a:rPr>
              <a:t>CR Champion</a:t>
            </a:r>
            <a:r>
              <a:rPr lang="en-US" sz="2400" dirty="0">
                <a:effectLst/>
                <a:ea typeface="Times New Roman" panose="02020603050405020304" pitchFamily="18" charset="0"/>
                <a:cs typeface="Calibri" panose="020F0502020204030204" pitchFamily="34" charset="0"/>
              </a:rPr>
              <a:t> serves as the liaison between the team and leadership, owns creation of one-page overview document/elevator speech and communication of it, </a:t>
            </a:r>
            <a:r>
              <a:rPr lang="en-US" sz="2400" dirty="0">
                <a:ea typeface="Times New Roman" panose="02020603050405020304" pitchFamily="18" charset="0"/>
                <a:cs typeface="Calibri" panose="020F0502020204030204" pitchFamily="34" charset="0"/>
              </a:rPr>
              <a:t>develops the Go-Live plan,</a:t>
            </a:r>
            <a:r>
              <a:rPr lang="en-US" sz="2400" dirty="0">
                <a:effectLst/>
                <a:ea typeface="Times New Roman" panose="02020603050405020304" pitchFamily="18" charset="0"/>
                <a:cs typeface="Calibri" panose="020F0502020204030204" pitchFamily="34" charset="0"/>
              </a:rPr>
              <a:t> leads the huddles until the AR order set is successfully </a:t>
            </a:r>
            <a:r>
              <a:rPr lang="en-US" sz="2400" dirty="0">
                <a:ea typeface="Times New Roman" panose="02020603050405020304" pitchFamily="18" charset="0"/>
                <a:cs typeface="Calibri" panose="020F0502020204030204" pitchFamily="34" charset="0"/>
              </a:rPr>
              <a:t>implemented. </a:t>
            </a:r>
            <a:endParaRPr lang="en-US" sz="2400" dirty="0">
              <a:effectLst/>
              <a:ea typeface="Calibri" panose="020F0502020204030204" pitchFamily="34" charset="0"/>
              <a:cs typeface="Arial" panose="020B0604020202020204" pitchFamily="34" charset="0"/>
            </a:endParaRPr>
          </a:p>
          <a:p>
            <a:pPr marL="342900" marR="0" lvl="0" indent="-342900" rtl="0">
              <a:lnSpc>
                <a:spcPct val="107000"/>
              </a:lnSpc>
              <a:spcBef>
                <a:spcPts val="600"/>
              </a:spcBef>
              <a:buFont typeface="Symbol" panose="05050102010706020507" pitchFamily="18" charset="2"/>
              <a:buChar char=""/>
            </a:pPr>
            <a:r>
              <a:rPr lang="en-US" sz="2400" b="1" dirty="0">
                <a:effectLst/>
                <a:ea typeface="Times New Roman" panose="02020603050405020304" pitchFamily="18" charset="0"/>
                <a:cs typeface="Arial" panose="020B0604020202020204" pitchFamily="34" charset="0"/>
              </a:rPr>
              <a:t>Executive Cardiac and EMR/IT Leadership</a:t>
            </a:r>
            <a:r>
              <a:rPr lang="en-US" sz="2400" dirty="0">
                <a:effectLst/>
                <a:ea typeface="Times New Roman" panose="02020603050405020304" pitchFamily="18" charset="0"/>
                <a:cs typeface="Arial" panose="020B0604020202020204" pitchFamily="34" charset="0"/>
              </a:rPr>
              <a:t> signals the importance of the initiative, </a:t>
            </a:r>
            <a:r>
              <a:rPr lang="en-US" sz="2400" dirty="0">
                <a:ea typeface="Times New Roman" panose="02020603050405020304" pitchFamily="18" charset="0"/>
                <a:cs typeface="Arial" panose="020B0604020202020204" pitchFamily="34" charset="0"/>
              </a:rPr>
              <a:t>voices</a:t>
            </a:r>
            <a:r>
              <a:rPr lang="en-US" sz="2400" dirty="0">
                <a:effectLst/>
                <a:ea typeface="Times New Roman" panose="02020603050405020304" pitchFamily="18" charset="0"/>
                <a:cs typeface="Arial" panose="020B0604020202020204" pitchFamily="34" charset="0"/>
              </a:rPr>
              <a:t> support, and has visible involvement. </a:t>
            </a:r>
            <a:endParaRPr lang="en-US" sz="2400" dirty="0">
              <a:effectLst/>
              <a:ea typeface="Calibri" panose="020F0502020204030204" pitchFamily="34" charset="0"/>
              <a:cs typeface="Arial" panose="020B0604020202020204" pitchFamily="34" charset="0"/>
            </a:endParaRPr>
          </a:p>
          <a:p>
            <a:pPr marL="342900" marR="0" lvl="0" indent="-342900">
              <a:lnSpc>
                <a:spcPct val="107000"/>
              </a:lnSpc>
              <a:spcBef>
                <a:spcPts val="600"/>
              </a:spcBef>
              <a:buFont typeface="Symbol" panose="05050102010706020507" pitchFamily="18" charset="2"/>
              <a:buChar char=""/>
            </a:pPr>
            <a:r>
              <a:rPr lang="en-US" sz="2400" b="1" dirty="0">
                <a:effectLst/>
                <a:ea typeface="Times New Roman" panose="02020603050405020304" pitchFamily="18" charset="0"/>
                <a:cs typeface="Arial" panose="020B0604020202020204" pitchFamily="34" charset="0"/>
              </a:rPr>
              <a:t>QI Leader</a:t>
            </a:r>
            <a:r>
              <a:rPr lang="en-US" sz="2400" dirty="0">
                <a:effectLst/>
                <a:ea typeface="Times New Roman" panose="02020603050405020304" pitchFamily="18" charset="0"/>
                <a:cs typeface="Arial" panose="020B0604020202020204" pitchFamily="34" charset="0"/>
              </a:rPr>
              <a:t> develops the data monitoring and feedback plan, advises on testing plan, and monitors the telephone hotline and email during Go-Live.</a:t>
            </a:r>
            <a:endParaRPr lang="en-US" sz="2400" dirty="0">
              <a:effectLst/>
              <a:ea typeface="Calibri" panose="020F0502020204030204" pitchFamily="34" charset="0"/>
              <a:cs typeface="Arial" panose="020B0604020202020204" pitchFamily="34" charset="0"/>
            </a:endParaRPr>
          </a:p>
          <a:p>
            <a:pPr marL="342900" marR="0" lvl="0" indent="-342900">
              <a:lnSpc>
                <a:spcPct val="107000"/>
              </a:lnSpc>
              <a:spcBef>
                <a:spcPts val="600"/>
              </a:spcBef>
              <a:buFont typeface="Symbol" panose="05050102010706020507" pitchFamily="18" charset="2"/>
              <a:buChar char=""/>
            </a:pPr>
            <a:r>
              <a:rPr lang="en-US" sz="2400" b="1" dirty="0">
                <a:effectLst/>
                <a:ea typeface="Times New Roman" panose="02020603050405020304" pitchFamily="18" charset="0"/>
                <a:cs typeface="Calibri" panose="020F0502020204030204" pitchFamily="34" charset="0"/>
              </a:rPr>
              <a:t>Data Analytics </a:t>
            </a:r>
            <a:r>
              <a:rPr lang="en-US" sz="2400" b="1" dirty="0">
                <a:ea typeface="Times New Roman" panose="02020603050405020304" pitchFamily="18" charset="0"/>
                <a:cs typeface="Calibri" panose="020F0502020204030204" pitchFamily="34" charset="0"/>
              </a:rPr>
              <a:t>C</a:t>
            </a:r>
            <a:r>
              <a:rPr lang="en-US" sz="2400" b="1" dirty="0">
                <a:effectLst/>
                <a:ea typeface="Times New Roman" panose="02020603050405020304" pitchFamily="18" charset="0"/>
                <a:cs typeface="Calibri" panose="020F0502020204030204" pitchFamily="34" charset="0"/>
              </a:rPr>
              <a:t>oordinator </a:t>
            </a:r>
            <a:r>
              <a:rPr lang="en-US" sz="2400" dirty="0">
                <a:effectLst/>
                <a:ea typeface="Times New Roman" panose="02020603050405020304" pitchFamily="18" charset="0"/>
                <a:cs typeface="Calibri" panose="020F0502020204030204" pitchFamily="34" charset="0"/>
              </a:rPr>
              <a:t>manages the collection and interpretation of the measure data to support AR and supports analysis of the data to inform testing correction needs and update the data monitoring and feedback plan.</a:t>
            </a:r>
            <a:endParaRPr lang="en-US" sz="2400" dirty="0">
              <a:effectLst/>
              <a:ea typeface="Calibri" panose="020F050202020403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1670BFE2-F419-6738-C45C-1B0DE72D92E0}"/>
              </a:ext>
            </a:extLst>
          </p:cNvPr>
          <p:cNvSpPr>
            <a:spLocks noGrp="1"/>
          </p:cNvSpPr>
          <p:nvPr>
            <p:ph type="sldNum" sz="quarter" idx="12"/>
          </p:nvPr>
        </p:nvSpPr>
        <p:spPr/>
        <p:txBody>
          <a:bodyPr/>
          <a:lstStyle/>
          <a:p>
            <a:fld id="{56FAB8D9-EC93-452B-B8CD-B076CB1D95D6}" type="slidenum">
              <a:rPr lang="en-US" smtClean="0"/>
              <a:t>45</a:t>
            </a:fld>
            <a:endParaRPr lang="en-US"/>
          </a:p>
        </p:txBody>
      </p:sp>
    </p:spTree>
    <p:extLst>
      <p:ext uri="{BB962C8B-B14F-4D97-AF65-F5344CB8AC3E}">
        <p14:creationId xmlns:p14="http://schemas.microsoft.com/office/powerpoint/2010/main" val="981186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9A07-A9FF-CCC1-70EB-AA921DBD59EA}"/>
              </a:ext>
            </a:extLst>
          </p:cNvPr>
          <p:cNvSpPr>
            <a:spLocks noGrp="1"/>
          </p:cNvSpPr>
          <p:nvPr>
            <p:ph type="title"/>
          </p:nvPr>
        </p:nvSpPr>
        <p:spPr/>
        <p:txBody>
          <a:bodyPr>
            <a:normAutofit/>
          </a:bodyPr>
          <a:lstStyle/>
          <a:p>
            <a:r>
              <a:rPr lang="en-US" sz="3400" dirty="0">
                <a:solidFill>
                  <a:schemeClr val="bg1"/>
                </a:solidFill>
                <a:ea typeface="+mj-ea"/>
                <a:cs typeface="+mj-cs"/>
              </a:rPr>
              <a:t>Team Member Roles &amp; Responsibilities (</a:t>
            </a:r>
            <a:r>
              <a:rPr lang="en-US" sz="3400" dirty="0" err="1">
                <a:solidFill>
                  <a:schemeClr val="bg1"/>
                </a:solidFill>
                <a:ea typeface="+mj-ea"/>
                <a:cs typeface="+mj-cs"/>
              </a:rPr>
              <a:t>con’t</a:t>
            </a:r>
            <a:r>
              <a:rPr lang="en-US" sz="3400" dirty="0">
                <a:solidFill>
                  <a:schemeClr val="bg1"/>
                </a:solidFill>
                <a:ea typeface="+mj-ea"/>
                <a:cs typeface="+mj-cs"/>
              </a:rPr>
              <a:t>)</a:t>
            </a:r>
            <a:endParaRPr lang="en-US" dirty="0"/>
          </a:p>
        </p:txBody>
      </p:sp>
      <p:sp>
        <p:nvSpPr>
          <p:cNvPr id="7" name="Content Placeholder 6">
            <a:extLst>
              <a:ext uri="{FF2B5EF4-FFF2-40B4-BE49-F238E27FC236}">
                <a16:creationId xmlns:a16="http://schemas.microsoft.com/office/drawing/2014/main" id="{F97A05B8-2A56-4833-AC24-5736C912AB64}"/>
              </a:ext>
            </a:extLst>
          </p:cNvPr>
          <p:cNvSpPr>
            <a:spLocks noGrp="1"/>
          </p:cNvSpPr>
          <p:nvPr>
            <p:ph idx="4294967295"/>
          </p:nvPr>
        </p:nvSpPr>
        <p:spPr>
          <a:xfrm>
            <a:off x="1079265" y="1131569"/>
            <a:ext cx="10058400" cy="5143501"/>
          </a:xfrm>
        </p:spPr>
        <p:txBody>
          <a:bodyPr>
            <a:normAutofit fontScale="70000" lnSpcReduction="20000"/>
          </a:bodyPr>
          <a:lstStyle/>
          <a:p>
            <a:pPr marL="342900" indent="-342900">
              <a:lnSpc>
                <a:spcPct val="107000"/>
              </a:lnSpc>
              <a:spcBef>
                <a:spcPts val="600"/>
              </a:spcBef>
              <a:spcAft>
                <a:spcPts val="600"/>
              </a:spcAft>
              <a:buFont typeface="Symbol" panose="05050102010706020507" pitchFamily="18" charset="2"/>
              <a:buChar char=""/>
            </a:pPr>
            <a:r>
              <a:rPr lang="en-US" sz="4400" b="1" dirty="0">
                <a:effectLst/>
                <a:ea typeface="Times New Roman" panose="02020603050405020304" pitchFamily="18" charset="0"/>
                <a:cs typeface="Arial" panose="020B0604020202020204" pitchFamily="34" charset="0"/>
              </a:rPr>
              <a:t>EMR/IT Staff</a:t>
            </a:r>
            <a:r>
              <a:rPr lang="en-US" sz="4400" dirty="0">
                <a:effectLst/>
                <a:ea typeface="Times New Roman" panose="02020603050405020304" pitchFamily="18" charset="0"/>
                <a:cs typeface="Arial" panose="020B0604020202020204" pitchFamily="34" charset="0"/>
              </a:rPr>
              <a:t> should be prepared to quickly update the EMR as the AR order set testing presents bugs. They also provide support during the go-live phase.</a:t>
            </a:r>
            <a:endParaRPr lang="en-US" sz="4400" dirty="0"/>
          </a:p>
          <a:p>
            <a:pPr marL="342900" marR="0" lvl="0" indent="-342900">
              <a:lnSpc>
                <a:spcPct val="107000"/>
              </a:lnSpc>
              <a:spcBef>
                <a:spcPts val="600"/>
              </a:spcBef>
              <a:spcAft>
                <a:spcPts val="600"/>
              </a:spcAft>
              <a:buFont typeface="Symbol" panose="05050102010706020507" pitchFamily="18" charset="2"/>
              <a:buChar char=""/>
            </a:pPr>
            <a:r>
              <a:rPr lang="en-US" sz="4400" b="1" dirty="0">
                <a:effectLst/>
                <a:ea typeface="Times New Roman" panose="02020603050405020304" pitchFamily="18" charset="0"/>
                <a:cs typeface="Calibri" panose="020F0502020204030204" pitchFamily="34" charset="0"/>
              </a:rPr>
              <a:t>Cardiac Care Providers and Clinicians </a:t>
            </a:r>
            <a:r>
              <a:rPr lang="en-US" sz="4400" dirty="0">
                <a:effectLst/>
                <a:ea typeface="Times New Roman" panose="02020603050405020304" pitchFamily="18" charset="0"/>
                <a:cs typeface="Calibri" panose="020F0502020204030204" pitchFamily="34" charset="0"/>
              </a:rPr>
              <a:t>should be encouraged to participate in training and provide </a:t>
            </a:r>
            <a:r>
              <a:rPr lang="en-US" sz="4400" dirty="0">
                <a:ea typeface="Times New Roman" panose="02020603050405020304" pitchFamily="18" charset="0"/>
                <a:cs typeface="Calibri" panose="020F0502020204030204" pitchFamily="34" charset="0"/>
              </a:rPr>
              <a:t>their feedback about their experiences </a:t>
            </a:r>
            <a:endParaRPr lang="en-US" sz="4400" dirty="0">
              <a:effectLst/>
              <a:ea typeface="Calibri" panose="020F0502020204030204" pitchFamily="34" charset="0"/>
              <a:cs typeface="Arial" panose="020B0604020202020204" pitchFamily="34" charset="0"/>
            </a:endParaRPr>
          </a:p>
          <a:p>
            <a:pPr marL="342900" marR="0" lvl="0" indent="-342900">
              <a:lnSpc>
                <a:spcPct val="107000"/>
              </a:lnSpc>
              <a:spcBef>
                <a:spcPts val="600"/>
              </a:spcBef>
              <a:spcAft>
                <a:spcPts val="600"/>
              </a:spcAft>
              <a:buFont typeface="Symbol" panose="05050102010706020507" pitchFamily="18" charset="2"/>
              <a:buChar char=""/>
            </a:pPr>
            <a:r>
              <a:rPr lang="en-US" sz="4400" b="1" dirty="0">
                <a:effectLst/>
                <a:ea typeface="Times New Roman" panose="02020603050405020304" pitchFamily="18" charset="0"/>
                <a:cs typeface="Calibri" panose="020F0502020204030204" pitchFamily="34" charset="0"/>
              </a:rPr>
              <a:t>CR </a:t>
            </a:r>
            <a:r>
              <a:rPr lang="en-US" sz="4400" b="1" dirty="0">
                <a:ea typeface="Times New Roman" panose="02020603050405020304" pitchFamily="18" charset="0"/>
                <a:cs typeface="Calibri" panose="020F0502020204030204" pitchFamily="34" charset="0"/>
              </a:rPr>
              <a:t>C</a:t>
            </a:r>
            <a:r>
              <a:rPr lang="en-US" sz="4400" b="1" dirty="0">
                <a:effectLst/>
                <a:ea typeface="Times New Roman" panose="02020603050405020304" pitchFamily="18" charset="0"/>
                <a:cs typeface="Calibri" panose="020F0502020204030204" pitchFamily="34" charset="0"/>
              </a:rPr>
              <a:t>linicians/Staff </a:t>
            </a:r>
            <a:r>
              <a:rPr lang="en-US" sz="4400" dirty="0">
                <a:effectLst/>
                <a:ea typeface="Times New Roman" panose="02020603050405020304" pitchFamily="18" charset="0"/>
                <a:cs typeface="Calibri" panose="020F0502020204030204" pitchFamily="34" charset="0"/>
              </a:rPr>
              <a:t>may </a:t>
            </a:r>
            <a:r>
              <a:rPr lang="en-US" sz="4400" dirty="0">
                <a:ea typeface="Times New Roman" panose="02020603050405020304" pitchFamily="18" charset="0"/>
                <a:cs typeface="Calibri" panose="020F0502020204030204" pitchFamily="34" charset="0"/>
              </a:rPr>
              <a:t>be chosen to provide start-up assistance</a:t>
            </a:r>
            <a:r>
              <a:rPr lang="en-US" sz="4400" dirty="0">
                <a:effectLst/>
                <a:ea typeface="Times New Roman" panose="02020603050405020304" pitchFamily="18" charset="0"/>
                <a:cs typeface="Calibri" panose="020F0502020204030204" pitchFamily="34" charset="0"/>
              </a:rPr>
              <a:t> such as </a:t>
            </a:r>
            <a:r>
              <a:rPr lang="en-US" sz="4400" dirty="0">
                <a:ea typeface="Times New Roman" panose="02020603050405020304" pitchFamily="18" charset="0"/>
                <a:cs typeface="Calibri" panose="020F0502020204030204" pitchFamily="34" charset="0"/>
              </a:rPr>
              <a:t>helping</a:t>
            </a:r>
            <a:r>
              <a:rPr lang="en-US" sz="4400" dirty="0">
                <a:effectLst/>
                <a:ea typeface="Times New Roman" panose="02020603050405020304" pitchFamily="18" charset="0"/>
                <a:cs typeface="Calibri" panose="020F0502020204030204" pitchFamily="34" charset="0"/>
              </a:rPr>
              <a:t> providers with entering AR orders, ensuring the CR department is receiving the AR orders, and collecting </a:t>
            </a:r>
            <a:r>
              <a:rPr lang="en-US" sz="4400" dirty="0">
                <a:ea typeface="Times New Roman" panose="02020603050405020304" pitchFamily="18" charset="0"/>
                <a:cs typeface="Calibri" panose="020F0502020204030204" pitchFamily="34" charset="0"/>
              </a:rPr>
              <a:t>verbal</a:t>
            </a:r>
            <a:r>
              <a:rPr lang="en-US" sz="4400" dirty="0">
                <a:effectLst/>
                <a:ea typeface="Times New Roman" panose="02020603050405020304" pitchFamily="18" charset="0"/>
                <a:cs typeface="Calibri" panose="020F0502020204030204" pitchFamily="34" charset="0"/>
              </a:rPr>
              <a:t> feedback while on the floors helping</a:t>
            </a:r>
            <a:r>
              <a:rPr lang="en-US" sz="4400" dirty="0">
                <a:ea typeface="Times New Roman" panose="02020603050405020304" pitchFamily="18" charset="0"/>
                <a:cs typeface="Calibri" panose="020F0502020204030204" pitchFamily="34" charset="0"/>
              </a:rPr>
              <a:t>.</a:t>
            </a:r>
            <a:endParaRPr lang="en-US" dirty="0"/>
          </a:p>
        </p:txBody>
      </p:sp>
      <p:sp>
        <p:nvSpPr>
          <p:cNvPr id="3" name="Slide Number Placeholder 2">
            <a:extLst>
              <a:ext uri="{FF2B5EF4-FFF2-40B4-BE49-F238E27FC236}">
                <a16:creationId xmlns:a16="http://schemas.microsoft.com/office/drawing/2014/main" id="{571A455E-1076-5E3B-478B-64049A255544}"/>
              </a:ext>
            </a:extLst>
          </p:cNvPr>
          <p:cNvSpPr>
            <a:spLocks noGrp="1"/>
          </p:cNvSpPr>
          <p:nvPr>
            <p:ph type="sldNum" sz="quarter" idx="12"/>
          </p:nvPr>
        </p:nvSpPr>
        <p:spPr/>
        <p:txBody>
          <a:bodyPr/>
          <a:lstStyle/>
          <a:p>
            <a:fld id="{56FAB8D9-EC93-452B-B8CD-B076CB1D95D6}" type="slidenum">
              <a:rPr lang="en-US" smtClean="0"/>
              <a:t>46</a:t>
            </a:fld>
            <a:endParaRPr lang="en-US"/>
          </a:p>
        </p:txBody>
      </p:sp>
    </p:spTree>
    <p:extLst>
      <p:ext uri="{BB962C8B-B14F-4D97-AF65-F5344CB8AC3E}">
        <p14:creationId xmlns:p14="http://schemas.microsoft.com/office/powerpoint/2010/main" val="15222274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248D93-04E4-2AD2-C2C7-44FA6279FC38}"/>
              </a:ext>
            </a:extLst>
          </p:cNvPr>
          <p:cNvSpPr>
            <a:spLocks noGrp="1"/>
          </p:cNvSpPr>
          <p:nvPr>
            <p:ph type="title"/>
          </p:nvPr>
        </p:nvSpPr>
        <p:spPr>
          <a:solidFill>
            <a:srgbClr val="C10230"/>
          </a:solidFill>
        </p:spPr>
        <p:txBody>
          <a:bodyPr vert="horz" lIns="91440" tIns="45720" rIns="91440" bIns="45720" rtlCol="0" anchor="ctr">
            <a:normAutofit/>
          </a:bodyPr>
          <a:lstStyle/>
          <a:p>
            <a:r>
              <a:rPr lang="en-US" dirty="0">
                <a:cs typeface="+mj-cs"/>
              </a:rPr>
              <a:t>Support During Go-Live Phase</a:t>
            </a:r>
          </a:p>
        </p:txBody>
      </p:sp>
      <p:sp>
        <p:nvSpPr>
          <p:cNvPr id="2" name="Content Placeholder 1">
            <a:extLst>
              <a:ext uri="{FF2B5EF4-FFF2-40B4-BE49-F238E27FC236}">
                <a16:creationId xmlns:a16="http://schemas.microsoft.com/office/drawing/2014/main" id="{CDAC628C-B841-0B24-2C8D-281286D0A93F}"/>
              </a:ext>
            </a:extLst>
          </p:cNvPr>
          <p:cNvSpPr>
            <a:spLocks noGrp="1"/>
          </p:cNvSpPr>
          <p:nvPr>
            <p:ph sz="half" idx="1"/>
          </p:nvPr>
        </p:nvSpPr>
        <p:spPr>
          <a:xfrm>
            <a:off x="868994" y="1465385"/>
            <a:ext cx="6512169" cy="4711578"/>
          </a:xfrm>
        </p:spPr>
        <p:txBody>
          <a:bodyPr>
            <a:normAutofit fontScale="85000" lnSpcReduction="10000"/>
          </a:bodyPr>
          <a:lstStyle/>
          <a:p>
            <a:pPr>
              <a:lnSpc>
                <a:spcPct val="130000"/>
              </a:lnSpc>
              <a:spcBef>
                <a:spcPts val="600"/>
              </a:spcBef>
            </a:pPr>
            <a:r>
              <a:rPr lang="en-US" dirty="0"/>
              <a:t>Provide support for anticipated challenges</a:t>
            </a:r>
          </a:p>
          <a:p>
            <a:pPr lvl="1">
              <a:lnSpc>
                <a:spcPct val="130000"/>
              </a:lnSpc>
              <a:spcBef>
                <a:spcPts val="600"/>
              </a:spcBef>
              <a:buFont typeface="Courier New" panose="02070309020205020404" pitchFamily="49" charset="0"/>
              <a:buChar char="o"/>
            </a:pPr>
            <a:r>
              <a:rPr lang="en-US" dirty="0"/>
              <a:t>Provide live coverage for hotline phone number for first 24-48 hours</a:t>
            </a:r>
          </a:p>
          <a:p>
            <a:pPr lvl="1">
              <a:lnSpc>
                <a:spcPct val="130000"/>
              </a:lnSpc>
              <a:spcBef>
                <a:spcPts val="600"/>
              </a:spcBef>
              <a:buFont typeface="Courier New" panose="02070309020205020404" pitchFamily="49" charset="0"/>
              <a:buChar char="o"/>
            </a:pPr>
            <a:r>
              <a:rPr lang="en-US" dirty="0"/>
              <a:t>Monitor email box for questions and provide timely response</a:t>
            </a:r>
          </a:p>
          <a:p>
            <a:pPr lvl="1">
              <a:lnSpc>
                <a:spcPct val="130000"/>
              </a:lnSpc>
              <a:spcBef>
                <a:spcPts val="600"/>
              </a:spcBef>
              <a:buFont typeface="Courier New" panose="02070309020205020404" pitchFamily="49" charset="0"/>
              <a:buChar char="o"/>
            </a:pPr>
            <a:r>
              <a:rPr lang="en-US" dirty="0"/>
              <a:t>Have staff available to assist new users with entering AR order set</a:t>
            </a:r>
          </a:p>
          <a:p>
            <a:pPr>
              <a:lnSpc>
                <a:spcPct val="130000"/>
              </a:lnSpc>
              <a:spcBef>
                <a:spcPts val="600"/>
              </a:spcBef>
            </a:pPr>
            <a:r>
              <a:rPr lang="en-US" dirty="0"/>
              <a:t>Ensure team representation on all shifts</a:t>
            </a:r>
          </a:p>
          <a:p>
            <a:pPr>
              <a:lnSpc>
                <a:spcPct val="130000"/>
              </a:lnSpc>
              <a:spcBef>
                <a:spcPts val="600"/>
              </a:spcBef>
            </a:pPr>
            <a:r>
              <a:rPr lang="en-US" dirty="0"/>
              <a:t>Hold mid-day huddles until  implementation complete</a:t>
            </a:r>
          </a:p>
        </p:txBody>
      </p:sp>
      <p:pic>
        <p:nvPicPr>
          <p:cNvPr id="9" name="Graphic 8" descr="Fruit bowl outline">
            <a:extLst>
              <a:ext uri="{FF2B5EF4-FFF2-40B4-BE49-F238E27FC236}">
                <a16:creationId xmlns:a16="http://schemas.microsoft.com/office/drawing/2014/main" id="{8CBB604C-5E3A-319E-13AB-51C50FD478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5048" y="1645021"/>
            <a:ext cx="3567958" cy="3567958"/>
          </a:xfrm>
          <a:prstGeom prst="rect">
            <a:avLst/>
          </a:prstGeom>
          <a:effectLst>
            <a:innerShdw blurRad="63500" dist="50800" dir="13500000">
              <a:prstClr val="black">
                <a:alpha val="50000"/>
              </a:prstClr>
            </a:innerShdw>
          </a:effectLst>
        </p:spPr>
      </p:pic>
      <p:sp>
        <p:nvSpPr>
          <p:cNvPr id="3" name="Content Placeholder 2">
            <a:extLst>
              <a:ext uri="{FF2B5EF4-FFF2-40B4-BE49-F238E27FC236}">
                <a16:creationId xmlns:a16="http://schemas.microsoft.com/office/drawing/2014/main" id="{A4C3DC57-5EBD-0EE9-58F3-E9387B4B22EE}"/>
              </a:ext>
            </a:extLst>
          </p:cNvPr>
          <p:cNvSpPr>
            <a:spLocks noGrp="1"/>
          </p:cNvSpPr>
          <p:nvPr>
            <p:ph sz="half" idx="2"/>
          </p:nvPr>
        </p:nvSpPr>
        <p:spPr>
          <a:xfrm>
            <a:off x="8358554" y="5474677"/>
            <a:ext cx="2637692" cy="569507"/>
          </a:xfrm>
        </p:spPr>
        <p:txBody>
          <a:bodyPr>
            <a:normAutofit fontScale="850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10230"/>
                </a:solidFill>
                <a:effectLst/>
                <a:uLnTx/>
                <a:uFillTx/>
                <a:latin typeface="Avenir Next LT Pro" panose="020B0504020202020204" pitchFamily="34" charset="0"/>
                <a:ea typeface="+mn-ea"/>
                <a:cs typeface="+mn-cs"/>
              </a:rPr>
              <a:t>Provide snacks.</a:t>
            </a:r>
          </a:p>
        </p:txBody>
      </p:sp>
      <p:sp>
        <p:nvSpPr>
          <p:cNvPr id="8" name="Slide Number Placeholder 7">
            <a:extLst>
              <a:ext uri="{FF2B5EF4-FFF2-40B4-BE49-F238E27FC236}">
                <a16:creationId xmlns:a16="http://schemas.microsoft.com/office/drawing/2014/main" id="{33CB8A28-BF65-62E5-F03F-E7641B9258AD}"/>
              </a:ext>
            </a:extLst>
          </p:cNvPr>
          <p:cNvSpPr>
            <a:spLocks noGrp="1"/>
          </p:cNvSpPr>
          <p:nvPr>
            <p:ph type="sldNum" sz="quarter" idx="12"/>
          </p:nvPr>
        </p:nvSpPr>
        <p:spPr/>
        <p:txBody>
          <a:bodyPr/>
          <a:lstStyle/>
          <a:p>
            <a:fld id="{56FAB8D9-EC93-452B-B8CD-B076CB1D95D6}" type="slidenum">
              <a:rPr lang="en-US" smtClean="0"/>
              <a:t>47</a:t>
            </a:fld>
            <a:endParaRPr lang="en-US"/>
          </a:p>
        </p:txBody>
      </p:sp>
    </p:spTree>
    <p:extLst>
      <p:ext uri="{BB962C8B-B14F-4D97-AF65-F5344CB8AC3E}">
        <p14:creationId xmlns:p14="http://schemas.microsoft.com/office/powerpoint/2010/main" val="814654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248D93-04E4-2AD2-C2C7-44FA6279FC38}"/>
              </a:ext>
            </a:extLst>
          </p:cNvPr>
          <p:cNvSpPr>
            <a:spLocks noGrp="1"/>
          </p:cNvSpPr>
          <p:nvPr>
            <p:ph type="title"/>
          </p:nvPr>
        </p:nvSpPr>
        <p:spPr>
          <a:solidFill>
            <a:srgbClr val="C10230"/>
          </a:solidFill>
        </p:spPr>
        <p:txBody>
          <a:bodyPr vert="horz" lIns="91440" tIns="45720" rIns="91440" bIns="45720" rtlCol="0" anchor="ctr">
            <a:normAutofit/>
          </a:bodyPr>
          <a:lstStyle/>
          <a:p>
            <a:r>
              <a:rPr lang="en-US" dirty="0">
                <a:cs typeface="+mj-cs"/>
              </a:rPr>
              <a:t>Communications &amp; Education</a:t>
            </a:r>
          </a:p>
        </p:txBody>
      </p:sp>
      <p:sp>
        <p:nvSpPr>
          <p:cNvPr id="5" name="Content Placeholder 4">
            <a:extLst>
              <a:ext uri="{FF2B5EF4-FFF2-40B4-BE49-F238E27FC236}">
                <a16:creationId xmlns:a16="http://schemas.microsoft.com/office/drawing/2014/main" id="{7E4ED572-C061-A7AA-81B3-EFD2F7C35387}"/>
              </a:ext>
            </a:extLst>
          </p:cNvPr>
          <p:cNvSpPr>
            <a:spLocks noGrp="1"/>
          </p:cNvSpPr>
          <p:nvPr>
            <p:ph sz="half" idx="2"/>
          </p:nvPr>
        </p:nvSpPr>
        <p:spPr>
          <a:xfrm>
            <a:off x="4078515" y="863601"/>
            <a:ext cx="7881256" cy="5994399"/>
          </a:xfrm>
        </p:spPr>
        <p:txBody>
          <a:bodyPr>
            <a:normAutofit/>
          </a:bodyPr>
          <a:lstStyle/>
          <a:p>
            <a:pPr marL="0" lvl="1" indent="0" defTabSz="1066800">
              <a:lnSpc>
                <a:spcPct val="130000"/>
              </a:lnSpc>
              <a:spcBef>
                <a:spcPct val="0"/>
              </a:spcBef>
              <a:spcAft>
                <a:spcPts val="600"/>
              </a:spcAft>
              <a:buNone/>
            </a:pPr>
            <a:r>
              <a:rPr lang="en-US" sz="2000" b="1" dirty="0"/>
              <a:t>Communication Tasks for </a:t>
            </a:r>
            <a:r>
              <a:rPr lang="en-US" sz="2000" b="1" kern="1200" dirty="0"/>
              <a:t>CR Champion </a:t>
            </a:r>
          </a:p>
          <a:p>
            <a:pPr marL="228600" lvl="1" indent="-228600" defTabSz="1066800">
              <a:lnSpc>
                <a:spcPct val="130000"/>
              </a:lnSpc>
              <a:spcBef>
                <a:spcPct val="0"/>
              </a:spcBef>
              <a:spcAft>
                <a:spcPts val="600"/>
              </a:spcAft>
              <a:buFontTx/>
              <a:buChar char="•"/>
            </a:pPr>
            <a:r>
              <a:rPr lang="en-US" sz="2000" kern="1200" dirty="0"/>
              <a:t>Develop a concise, one-page overview of the AR order set.</a:t>
            </a:r>
          </a:p>
          <a:p>
            <a:pPr marL="800100" lvl="2" indent="-342900" defTabSz="1066800">
              <a:lnSpc>
                <a:spcPct val="130000"/>
              </a:lnSpc>
              <a:spcBef>
                <a:spcPct val="0"/>
              </a:spcBef>
              <a:spcAft>
                <a:spcPts val="600"/>
              </a:spcAft>
              <a:buFont typeface="Courier New" panose="02070309020205020404" pitchFamily="49" charset="0"/>
              <a:buChar char="o"/>
            </a:pPr>
            <a:r>
              <a:rPr lang="en-US" kern="1200" dirty="0"/>
              <a:t>Keep the message concise</a:t>
            </a:r>
          </a:p>
          <a:p>
            <a:pPr marL="800100" lvl="2" indent="-342900" defTabSz="1066800">
              <a:lnSpc>
                <a:spcPct val="130000"/>
              </a:lnSpc>
              <a:spcBef>
                <a:spcPct val="0"/>
              </a:spcBef>
              <a:spcAft>
                <a:spcPts val="600"/>
              </a:spcAft>
              <a:buFont typeface="Courier New" panose="02070309020205020404" pitchFamily="49" charset="0"/>
              <a:buChar char="o"/>
            </a:pPr>
            <a:r>
              <a:rPr lang="en-US" kern="1200" dirty="0"/>
              <a:t>Minimize text</a:t>
            </a:r>
          </a:p>
          <a:p>
            <a:pPr marL="800100" lvl="2" indent="-342900" defTabSz="1066800">
              <a:lnSpc>
                <a:spcPct val="130000"/>
              </a:lnSpc>
              <a:spcBef>
                <a:spcPct val="0"/>
              </a:spcBef>
              <a:spcAft>
                <a:spcPts val="600"/>
              </a:spcAft>
              <a:buFont typeface="Courier New" panose="02070309020205020404" pitchFamily="49" charset="0"/>
              <a:buChar char="o"/>
            </a:pPr>
            <a:r>
              <a:rPr lang="en-US" dirty="0"/>
              <a:t>Write in</a:t>
            </a:r>
            <a:r>
              <a:rPr lang="en-US" kern="1200" dirty="0"/>
              <a:t> plain language</a:t>
            </a:r>
          </a:p>
          <a:p>
            <a:pPr marL="800100" lvl="2" indent="-342900" defTabSz="1066800">
              <a:lnSpc>
                <a:spcPct val="130000"/>
              </a:lnSpc>
              <a:spcBef>
                <a:spcPct val="0"/>
              </a:spcBef>
              <a:spcAft>
                <a:spcPts val="600"/>
              </a:spcAft>
              <a:buFont typeface="Courier New" panose="02070309020205020404" pitchFamily="49" charset="0"/>
              <a:buChar char="o"/>
            </a:pPr>
            <a:r>
              <a:rPr lang="en-US" kern="1200" dirty="0"/>
              <a:t>Use graphics</a:t>
            </a:r>
          </a:p>
          <a:p>
            <a:pPr marL="228600" lvl="1" indent="-228600" defTabSz="1066800">
              <a:lnSpc>
                <a:spcPct val="130000"/>
              </a:lnSpc>
              <a:spcBef>
                <a:spcPct val="0"/>
              </a:spcBef>
              <a:spcAft>
                <a:spcPts val="600"/>
              </a:spcAft>
              <a:buFontTx/>
              <a:buChar char="•"/>
            </a:pPr>
            <a:r>
              <a:rPr lang="en-US" sz="2000" kern="1200" dirty="0"/>
              <a:t>Develop an elevator pitch to regularly and informally educate colleagues.</a:t>
            </a:r>
          </a:p>
          <a:p>
            <a:pPr marL="228600" lvl="1" indent="-228600" defTabSz="1066800">
              <a:lnSpc>
                <a:spcPct val="130000"/>
              </a:lnSpc>
              <a:spcBef>
                <a:spcPct val="0"/>
              </a:spcBef>
              <a:spcAft>
                <a:spcPts val="600"/>
              </a:spcAft>
              <a:buFontTx/>
              <a:buChar char="•"/>
            </a:pPr>
            <a:r>
              <a:rPr lang="en-US" sz="2000" kern="1200" dirty="0"/>
              <a:t>Email the overview to all relevant departments and stakeholders</a:t>
            </a:r>
          </a:p>
          <a:p>
            <a:pPr marL="228600" lvl="1" indent="-228600" defTabSz="1066800">
              <a:lnSpc>
                <a:spcPct val="130000"/>
              </a:lnSpc>
              <a:spcBef>
                <a:spcPct val="0"/>
              </a:spcBef>
              <a:spcAft>
                <a:spcPts val="600"/>
              </a:spcAft>
              <a:buFontTx/>
              <a:buChar char="•"/>
            </a:pPr>
            <a:r>
              <a:rPr lang="en-US" sz="2000" kern="1200" dirty="0"/>
              <a:t>Ask to speak at unit and department meetings</a:t>
            </a:r>
          </a:p>
          <a:p>
            <a:pPr marL="228600" lvl="1" indent="-228600" defTabSz="1066800">
              <a:lnSpc>
                <a:spcPct val="130000"/>
              </a:lnSpc>
              <a:spcBef>
                <a:spcPct val="0"/>
              </a:spcBef>
              <a:spcAft>
                <a:spcPts val="600"/>
              </a:spcAft>
              <a:buFontTx/>
              <a:buChar char="•"/>
            </a:pPr>
            <a:r>
              <a:rPr lang="en-US" sz="2000" kern="1200" dirty="0"/>
              <a:t>Request the overview be posted in staff breakrooms</a:t>
            </a:r>
          </a:p>
        </p:txBody>
      </p:sp>
      <p:pic>
        <p:nvPicPr>
          <p:cNvPr id="11" name="Picture 10">
            <a:extLst>
              <a:ext uri="{FF2B5EF4-FFF2-40B4-BE49-F238E27FC236}">
                <a16:creationId xmlns:a16="http://schemas.microsoft.com/office/drawing/2014/main" id="{B3B0E040-FF83-4313-A846-2FD1785BEA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29" y="1398494"/>
            <a:ext cx="3317795" cy="4482353"/>
          </a:xfrm>
          <a:prstGeom prst="rect">
            <a:avLst/>
          </a:prstGeom>
        </p:spPr>
      </p:pic>
      <p:sp>
        <p:nvSpPr>
          <p:cNvPr id="8" name="Slide Number Placeholder 7">
            <a:extLst>
              <a:ext uri="{FF2B5EF4-FFF2-40B4-BE49-F238E27FC236}">
                <a16:creationId xmlns:a16="http://schemas.microsoft.com/office/drawing/2014/main" id="{33CB8A28-BF65-62E5-F03F-E7641B9258AD}"/>
              </a:ext>
            </a:extLst>
          </p:cNvPr>
          <p:cNvSpPr>
            <a:spLocks noGrp="1"/>
          </p:cNvSpPr>
          <p:nvPr>
            <p:ph type="sldNum" sz="quarter" idx="12"/>
          </p:nvPr>
        </p:nvSpPr>
        <p:spPr/>
        <p:txBody>
          <a:bodyPr/>
          <a:lstStyle/>
          <a:p>
            <a:fld id="{56FAB8D9-EC93-452B-B8CD-B076CB1D95D6}" type="slidenum">
              <a:rPr lang="en-US" smtClean="0"/>
              <a:t>48</a:t>
            </a:fld>
            <a:endParaRPr lang="en-US"/>
          </a:p>
        </p:txBody>
      </p:sp>
    </p:spTree>
    <p:extLst>
      <p:ext uri="{BB962C8B-B14F-4D97-AF65-F5344CB8AC3E}">
        <p14:creationId xmlns:p14="http://schemas.microsoft.com/office/powerpoint/2010/main" val="13621285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E90F4-3BB7-11D2-2781-9ECA6BA1C7F2}"/>
              </a:ext>
            </a:extLst>
          </p:cNvPr>
          <p:cNvSpPr>
            <a:spLocks noGrp="1"/>
          </p:cNvSpPr>
          <p:nvPr>
            <p:ph type="title"/>
          </p:nvPr>
        </p:nvSpPr>
        <p:spPr>
          <a:solidFill>
            <a:srgbClr val="C10230"/>
          </a:solidFill>
        </p:spPr>
        <p:txBody>
          <a:bodyPr vert="horz" lIns="91440" tIns="45720" rIns="91440" bIns="45720" rtlCol="0" anchor="ctr">
            <a:normAutofit/>
          </a:bodyPr>
          <a:lstStyle/>
          <a:p>
            <a:r>
              <a:rPr lang="en-US" dirty="0">
                <a:cs typeface="+mj-cs"/>
              </a:rPr>
              <a:t>Final Prep Step!</a:t>
            </a:r>
          </a:p>
        </p:txBody>
      </p:sp>
      <p:sp>
        <p:nvSpPr>
          <p:cNvPr id="3" name="Content Placeholder 2">
            <a:extLst>
              <a:ext uri="{FF2B5EF4-FFF2-40B4-BE49-F238E27FC236}">
                <a16:creationId xmlns:a16="http://schemas.microsoft.com/office/drawing/2014/main" id="{09A0609E-1FF1-FAC4-CA3F-EEFCE3EDFCAD}"/>
              </a:ext>
            </a:extLst>
          </p:cNvPr>
          <p:cNvSpPr>
            <a:spLocks noGrp="1"/>
          </p:cNvSpPr>
          <p:nvPr>
            <p:ph idx="1"/>
          </p:nvPr>
        </p:nvSpPr>
        <p:spPr/>
        <p:txBody>
          <a:bodyPr>
            <a:normAutofit/>
          </a:bodyPr>
          <a:lstStyle/>
          <a:p>
            <a:pPr marL="0" lvl="1" indent="0" defTabSz="1066800">
              <a:lnSpc>
                <a:spcPct val="90000"/>
              </a:lnSpc>
              <a:spcBef>
                <a:spcPct val="0"/>
              </a:spcBef>
              <a:spcAft>
                <a:spcPct val="20000"/>
              </a:spcAft>
              <a:buNone/>
            </a:pPr>
            <a:r>
              <a:rPr lang="en-US" sz="4400" b="1" kern="1200" dirty="0"/>
              <a:t>Send hospital-wide reminder e-mails</a:t>
            </a:r>
          </a:p>
          <a:p>
            <a:pPr marL="461963" lvl="1" indent="-461963" defTabSz="1066800">
              <a:lnSpc>
                <a:spcPct val="110000"/>
              </a:lnSpc>
              <a:spcBef>
                <a:spcPct val="0"/>
              </a:spcBef>
              <a:spcAft>
                <a:spcPts val="600"/>
              </a:spcAft>
              <a:buFontTx/>
              <a:buChar char="•"/>
            </a:pPr>
            <a:r>
              <a:rPr lang="en-US" sz="3600" dirty="0"/>
              <a:t>1-week before Go-Live</a:t>
            </a:r>
          </a:p>
          <a:p>
            <a:pPr marL="461963" lvl="1" indent="-461963" defTabSz="1066800">
              <a:lnSpc>
                <a:spcPct val="110000"/>
              </a:lnSpc>
              <a:spcBef>
                <a:spcPct val="0"/>
              </a:spcBef>
              <a:spcAft>
                <a:spcPts val="600"/>
              </a:spcAft>
              <a:buFontTx/>
              <a:buChar char="•"/>
            </a:pPr>
            <a:r>
              <a:rPr lang="en-US" sz="3600" dirty="0"/>
              <a:t>24 hours before Go-Live</a:t>
            </a:r>
            <a:endParaRPr lang="en-US" sz="4400" dirty="0"/>
          </a:p>
        </p:txBody>
      </p:sp>
      <p:sp>
        <p:nvSpPr>
          <p:cNvPr id="4" name="Slide Number Placeholder 3">
            <a:extLst>
              <a:ext uri="{FF2B5EF4-FFF2-40B4-BE49-F238E27FC236}">
                <a16:creationId xmlns:a16="http://schemas.microsoft.com/office/drawing/2014/main" id="{571E859E-2DA9-F379-8C3F-AB81BF91821B}"/>
              </a:ext>
            </a:extLst>
          </p:cNvPr>
          <p:cNvSpPr>
            <a:spLocks noGrp="1"/>
          </p:cNvSpPr>
          <p:nvPr>
            <p:ph type="sldNum" sz="quarter" idx="12"/>
          </p:nvPr>
        </p:nvSpPr>
        <p:spPr/>
        <p:txBody>
          <a:bodyPr/>
          <a:lstStyle/>
          <a:p>
            <a:fld id="{56FAB8D9-EC93-452B-B8CD-B076CB1D95D6}" type="slidenum">
              <a:rPr lang="en-US" smtClean="0"/>
              <a:t>49</a:t>
            </a:fld>
            <a:endParaRPr lang="en-US"/>
          </a:p>
        </p:txBody>
      </p:sp>
    </p:spTree>
    <p:extLst>
      <p:ext uri="{BB962C8B-B14F-4D97-AF65-F5344CB8AC3E}">
        <p14:creationId xmlns:p14="http://schemas.microsoft.com/office/powerpoint/2010/main" val="4155046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2BCC-5174-4575-813A-BEA2A8403542}"/>
              </a:ext>
            </a:extLst>
          </p:cNvPr>
          <p:cNvSpPr>
            <a:spLocks noGrp="1"/>
          </p:cNvSpPr>
          <p:nvPr>
            <p:ph type="title"/>
          </p:nvPr>
        </p:nvSpPr>
        <p:spPr>
          <a:xfrm>
            <a:off x="0" y="0"/>
            <a:ext cx="12188952" cy="1448790"/>
          </a:xfrm>
        </p:spPr>
        <p:txBody>
          <a:bodyPr>
            <a:noAutofit/>
          </a:bodyPr>
          <a:lstStyle/>
          <a:p>
            <a:br>
              <a:rPr lang="en-US" sz="4800" dirty="0">
                <a:latin typeface="Calibri" panose="020F0502020204030204" pitchFamily="34" charset="0"/>
                <a:ea typeface="Calibri" panose="020F0502020204030204" pitchFamily="34" charset="0"/>
              </a:rPr>
            </a:br>
            <a:r>
              <a:rPr lang="en-US" sz="4800" dirty="0">
                <a:latin typeface="Calibri" panose="020F0502020204030204" pitchFamily="34" charset="0"/>
                <a:ea typeface="Calibri" panose="020F0502020204030204" pitchFamily="34" charset="0"/>
              </a:rPr>
              <a:t>Be Advised: Implementing AR Takes Time! </a:t>
            </a:r>
            <a:br>
              <a:rPr lang="en-US" sz="4800" dirty="0">
                <a:latin typeface="Calibri" panose="020F0502020204030204" pitchFamily="34" charset="0"/>
                <a:ea typeface="Calibri" panose="020F0502020204030204" pitchFamily="34" charset="0"/>
              </a:rPr>
            </a:br>
            <a:endParaRPr lang="en-US" sz="4800" dirty="0"/>
          </a:p>
        </p:txBody>
      </p:sp>
      <p:sp>
        <p:nvSpPr>
          <p:cNvPr id="3" name="Content Placeholder 2">
            <a:extLst>
              <a:ext uri="{FF2B5EF4-FFF2-40B4-BE49-F238E27FC236}">
                <a16:creationId xmlns:a16="http://schemas.microsoft.com/office/drawing/2014/main" id="{28CA5A09-44BB-42EF-BA36-318CECA6AE6E}"/>
              </a:ext>
            </a:extLst>
          </p:cNvPr>
          <p:cNvSpPr>
            <a:spLocks noGrp="1"/>
          </p:cNvSpPr>
          <p:nvPr>
            <p:ph idx="1"/>
          </p:nvPr>
        </p:nvSpPr>
        <p:spPr>
          <a:xfrm>
            <a:off x="1235034" y="2113808"/>
            <a:ext cx="9476509" cy="4063154"/>
          </a:xfrm>
        </p:spPr>
        <p:txBody>
          <a:bodyPr>
            <a:normAutofit fontScale="85000" lnSpcReduction="10000"/>
          </a:bodyPr>
          <a:lstStyle/>
          <a:p>
            <a:pPr marL="0" indent="0">
              <a:buNone/>
            </a:pPr>
            <a:r>
              <a:rPr lang="en-US" sz="4800" b="1" dirty="0">
                <a:latin typeface="Calibri Light" panose="020F0302020204030204" pitchFamily="34" charset="0"/>
                <a:ea typeface="Calibri" panose="020F0502020204030204" pitchFamily="34" charset="0"/>
              </a:rPr>
              <a:t>S</a:t>
            </a:r>
            <a:r>
              <a:rPr lang="en-US" sz="4800" b="1" dirty="0">
                <a:effectLst/>
                <a:latin typeface="Calibri Light" panose="020F0302020204030204" pitchFamily="34" charset="0"/>
                <a:ea typeface="Calibri" panose="020F0502020204030204" pitchFamily="34" charset="0"/>
              </a:rPr>
              <a:t>uccessfully implementing AR is NOT a simple reprogramming of an EMR!</a:t>
            </a:r>
          </a:p>
          <a:p>
            <a:pPr marL="0" indent="0">
              <a:buNone/>
            </a:pPr>
            <a:endParaRPr lang="en-US" sz="4800" b="1" dirty="0">
              <a:solidFill>
                <a:srgbClr val="000000"/>
              </a:solidFill>
              <a:effectLst/>
              <a:latin typeface="Calibri Light" panose="020F0302020204030204" pitchFamily="34" charset="0"/>
              <a:ea typeface="Calibri" panose="020F0502020204030204" pitchFamily="34" charset="0"/>
            </a:endParaRPr>
          </a:p>
          <a:p>
            <a:pPr marL="0" indent="0">
              <a:buNone/>
            </a:pPr>
            <a:r>
              <a:rPr lang="en-US" sz="4800" b="1" dirty="0">
                <a:solidFill>
                  <a:srgbClr val="000000"/>
                </a:solidFill>
                <a:effectLst/>
                <a:latin typeface="Calibri Light" panose="020F0302020204030204" pitchFamily="34" charset="0"/>
                <a:ea typeface="Calibri" panose="020F0502020204030204" pitchFamily="34" charset="0"/>
              </a:rPr>
              <a:t>Even hospitals with well-operating EMRs and strong IT support may need </a:t>
            </a:r>
            <a:r>
              <a:rPr lang="en-US" sz="4800" b="1" u="sng" dirty="0">
                <a:solidFill>
                  <a:srgbClr val="000000"/>
                </a:solidFill>
                <a:effectLst/>
                <a:latin typeface="Calibri Light" panose="020F0302020204030204" pitchFamily="34" charset="0"/>
                <a:ea typeface="Calibri" panose="020F0502020204030204" pitchFamily="34" charset="0"/>
              </a:rPr>
              <a:t>several months </a:t>
            </a:r>
            <a:r>
              <a:rPr lang="en-US" sz="4800" b="1" dirty="0">
                <a:solidFill>
                  <a:srgbClr val="000000"/>
                </a:solidFill>
                <a:effectLst/>
                <a:latin typeface="Calibri Light" panose="020F0302020204030204" pitchFamily="34" charset="0"/>
                <a:ea typeface="Calibri" panose="020F0502020204030204" pitchFamily="34" charset="0"/>
              </a:rPr>
              <a:t>to get their AR systems up and running. </a:t>
            </a:r>
            <a:endParaRPr lang="en-US" sz="4800" dirty="0"/>
          </a:p>
        </p:txBody>
      </p:sp>
      <p:sp>
        <p:nvSpPr>
          <p:cNvPr id="4" name="Slide Number Placeholder 3">
            <a:extLst>
              <a:ext uri="{FF2B5EF4-FFF2-40B4-BE49-F238E27FC236}">
                <a16:creationId xmlns:a16="http://schemas.microsoft.com/office/drawing/2014/main" id="{ACF658F4-789F-4D64-947B-10AE36CDA049}"/>
              </a:ext>
            </a:extLst>
          </p:cNvPr>
          <p:cNvSpPr>
            <a:spLocks noGrp="1"/>
          </p:cNvSpPr>
          <p:nvPr>
            <p:ph type="sldNum" sz="quarter" idx="12"/>
          </p:nvPr>
        </p:nvSpPr>
        <p:spPr/>
        <p:txBody>
          <a:bodyPr/>
          <a:lstStyle/>
          <a:p>
            <a:fld id="{56FAB8D9-EC93-452B-B8CD-B076CB1D95D6}" type="slidenum">
              <a:rPr lang="en-US" smtClean="0"/>
              <a:t>5</a:t>
            </a:fld>
            <a:endParaRPr lang="en-US"/>
          </a:p>
        </p:txBody>
      </p:sp>
    </p:spTree>
    <p:extLst>
      <p:ext uri="{BB962C8B-B14F-4D97-AF65-F5344CB8AC3E}">
        <p14:creationId xmlns:p14="http://schemas.microsoft.com/office/powerpoint/2010/main" val="27243822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E90F4-3BB7-11D2-2781-9ECA6BA1C7F2}"/>
              </a:ext>
            </a:extLst>
          </p:cNvPr>
          <p:cNvSpPr>
            <a:spLocks noGrp="1"/>
          </p:cNvSpPr>
          <p:nvPr>
            <p:ph type="title"/>
          </p:nvPr>
        </p:nvSpPr>
        <p:spPr/>
        <p:txBody>
          <a:bodyPr/>
          <a:lstStyle/>
          <a:p>
            <a:r>
              <a:rPr lang="en-US" dirty="0"/>
              <a:t>To Learn More… </a:t>
            </a:r>
          </a:p>
        </p:txBody>
      </p:sp>
      <p:sp>
        <p:nvSpPr>
          <p:cNvPr id="3" name="Content Placeholder 2">
            <a:extLst>
              <a:ext uri="{FF2B5EF4-FFF2-40B4-BE49-F238E27FC236}">
                <a16:creationId xmlns:a16="http://schemas.microsoft.com/office/drawing/2014/main" id="{09A0609E-1FF1-FAC4-CA3F-EEFCE3EDFCAD}"/>
              </a:ext>
            </a:extLst>
          </p:cNvPr>
          <p:cNvSpPr>
            <a:spLocks noGrp="1"/>
          </p:cNvSpPr>
          <p:nvPr>
            <p:ph idx="1"/>
          </p:nvPr>
        </p:nvSpPr>
        <p:spPr>
          <a:xfrm>
            <a:off x="838200" y="1049867"/>
            <a:ext cx="10515600" cy="5127096"/>
          </a:xfrm>
        </p:spPr>
        <p:txBody>
          <a:bodyPr>
            <a:noAutofit/>
          </a:bodyPr>
          <a:lstStyle/>
          <a:p>
            <a:pPr marL="0" indent="0">
              <a:buNone/>
            </a:pPr>
            <a:endParaRPr lang="en-US" sz="2400" b="1" dirty="0"/>
          </a:p>
          <a:p>
            <a:pPr marL="0" indent="0">
              <a:buNone/>
            </a:pPr>
            <a:r>
              <a:rPr lang="en-US" sz="3200" dirty="0"/>
              <a:t>See Chapter 5 of the </a:t>
            </a:r>
            <a:r>
              <a:rPr lang="en-US" sz="3200" dirty="0">
                <a:hlinkClick r:id="rId3"/>
              </a:rPr>
              <a:t>AR Implementation Guide </a:t>
            </a:r>
            <a:r>
              <a:rPr lang="en-US" sz="3200" dirty="0"/>
              <a:t>for additional guidance on:</a:t>
            </a:r>
          </a:p>
          <a:p>
            <a:r>
              <a:rPr lang="en-US" sz="3200" dirty="0"/>
              <a:t>Creating a One-page Document For Go-Live</a:t>
            </a:r>
          </a:p>
          <a:p>
            <a:r>
              <a:rPr lang="en-US" sz="3200" dirty="0"/>
              <a:t>Communicating and Disseminating the One-page Document</a:t>
            </a:r>
          </a:p>
          <a:p>
            <a:r>
              <a:rPr lang="en-US" sz="3200" dirty="0"/>
              <a:t>Training Staff Before Go-Live</a:t>
            </a:r>
          </a:p>
          <a:p>
            <a:r>
              <a:rPr lang="en-US" sz="3200" dirty="0"/>
              <a:t>Additional Staffing and Training Tips</a:t>
            </a:r>
          </a:p>
        </p:txBody>
      </p:sp>
      <p:sp>
        <p:nvSpPr>
          <p:cNvPr id="4" name="Slide Number Placeholder 3">
            <a:extLst>
              <a:ext uri="{FF2B5EF4-FFF2-40B4-BE49-F238E27FC236}">
                <a16:creationId xmlns:a16="http://schemas.microsoft.com/office/drawing/2014/main" id="{571E859E-2DA9-F379-8C3F-AB81BF91821B}"/>
              </a:ext>
            </a:extLst>
          </p:cNvPr>
          <p:cNvSpPr>
            <a:spLocks noGrp="1"/>
          </p:cNvSpPr>
          <p:nvPr>
            <p:ph type="sldNum" sz="quarter" idx="12"/>
          </p:nvPr>
        </p:nvSpPr>
        <p:spPr/>
        <p:txBody>
          <a:bodyPr/>
          <a:lstStyle/>
          <a:p>
            <a:fld id="{56FAB8D9-EC93-452B-B8CD-B076CB1D95D6}" type="slidenum">
              <a:rPr lang="en-US" smtClean="0"/>
              <a:t>50</a:t>
            </a:fld>
            <a:endParaRPr lang="en-US"/>
          </a:p>
        </p:txBody>
      </p:sp>
    </p:spTree>
    <p:extLst>
      <p:ext uri="{BB962C8B-B14F-4D97-AF65-F5344CB8AC3E}">
        <p14:creationId xmlns:p14="http://schemas.microsoft.com/office/powerpoint/2010/main" val="21022391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1415-5DAE-F5D7-53EB-FD324008C94C}"/>
              </a:ext>
            </a:extLst>
          </p:cNvPr>
          <p:cNvSpPr>
            <a:spLocks noGrp="1"/>
          </p:cNvSpPr>
          <p:nvPr>
            <p:ph type="title"/>
          </p:nvPr>
        </p:nvSpPr>
        <p:spPr>
          <a:solidFill>
            <a:srgbClr val="C10230"/>
          </a:solidFill>
        </p:spPr>
        <p:txBody>
          <a:bodyPr vert="horz" lIns="91440" tIns="45720" rIns="91440" bIns="45720" rtlCol="0" anchor="ctr" anchorCtr="0">
            <a:normAutofit/>
          </a:bodyPr>
          <a:lstStyle/>
          <a:p>
            <a:r>
              <a:rPr lang="en-US" dirty="0"/>
              <a:t>Chapter 6:</a:t>
            </a:r>
            <a:br>
              <a:rPr lang="en-US" dirty="0"/>
            </a:br>
            <a:r>
              <a:rPr lang="en-US" dirty="0"/>
              <a:t>Data and Feedback Monitoring </a:t>
            </a:r>
          </a:p>
        </p:txBody>
      </p:sp>
      <p:sp>
        <p:nvSpPr>
          <p:cNvPr id="9" name="Slide Number Placeholder 8">
            <a:extLst>
              <a:ext uri="{FF2B5EF4-FFF2-40B4-BE49-F238E27FC236}">
                <a16:creationId xmlns:a16="http://schemas.microsoft.com/office/drawing/2014/main" id="{AB33CCDB-4C60-13FA-EA4C-201652E8E290}"/>
              </a:ext>
            </a:extLst>
          </p:cNvPr>
          <p:cNvSpPr>
            <a:spLocks noGrp="1"/>
          </p:cNvSpPr>
          <p:nvPr>
            <p:ph type="sldNum" sz="quarter" idx="12"/>
          </p:nvPr>
        </p:nvSpPr>
        <p:spPr/>
        <p:txBody>
          <a:bodyPr/>
          <a:lstStyle/>
          <a:p>
            <a:fld id="{56FAB8D9-EC93-452B-B8CD-B076CB1D95D6}" type="slidenum">
              <a:rPr lang="en-US" smtClean="0"/>
              <a:t>51</a:t>
            </a:fld>
            <a:endParaRPr lang="en-US"/>
          </a:p>
        </p:txBody>
      </p:sp>
    </p:spTree>
    <p:extLst>
      <p:ext uri="{BB962C8B-B14F-4D97-AF65-F5344CB8AC3E}">
        <p14:creationId xmlns:p14="http://schemas.microsoft.com/office/powerpoint/2010/main" val="29168100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73F9-1197-559D-35B4-BC5A1C8B08C4}"/>
              </a:ext>
            </a:extLst>
          </p:cNvPr>
          <p:cNvSpPr>
            <a:spLocks noGrp="1"/>
          </p:cNvSpPr>
          <p:nvPr>
            <p:ph type="title"/>
          </p:nvPr>
        </p:nvSpPr>
        <p:spPr/>
        <p:txBody>
          <a:bodyPr/>
          <a:lstStyle/>
          <a:p>
            <a:r>
              <a:rPr lang="en-US" dirty="0"/>
              <a:t>Create a Data &amp; Feedback Monitoring Plan</a:t>
            </a:r>
          </a:p>
        </p:txBody>
      </p:sp>
      <p:pic>
        <p:nvPicPr>
          <p:cNvPr id="4" name="Picture 4" descr="This graphic visualizes the process of creating actionable data using Legos as a model. Data, Sorted, Arranged, Presented Visually, Explained with a story, and actionable (useful).">
            <a:extLst>
              <a:ext uri="{FF2B5EF4-FFF2-40B4-BE49-F238E27FC236}">
                <a16:creationId xmlns:a16="http://schemas.microsoft.com/office/drawing/2014/main" id="{22A25723-AEB8-FB79-310F-EFB6B5AC65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447"/>
          <a:stretch/>
        </p:blipFill>
        <p:spPr bwMode="auto">
          <a:xfrm>
            <a:off x="1058632" y="1047570"/>
            <a:ext cx="3838630" cy="5673906"/>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F382A9DA-565A-4623-8D78-9355FB6C859C}"/>
              </a:ext>
            </a:extLst>
          </p:cNvPr>
          <p:cNvSpPr>
            <a:spLocks noGrp="1"/>
          </p:cNvSpPr>
          <p:nvPr>
            <p:ph sz="half" idx="2"/>
          </p:nvPr>
        </p:nvSpPr>
        <p:spPr/>
        <p:txBody>
          <a:bodyPr>
            <a:normAutofit fontScale="92500" lnSpcReduction="10000"/>
          </a:bodyPr>
          <a:lstStyle/>
          <a:p>
            <a:pPr marL="0" indent="0">
              <a:buNone/>
            </a:pPr>
            <a:r>
              <a:rPr lang="en-US" sz="3000" b="1" dirty="0"/>
              <a:t>Key Steps</a:t>
            </a:r>
          </a:p>
          <a:p>
            <a:r>
              <a:rPr lang="en-US" dirty="0"/>
              <a:t>Determine the availability and transparency of referral-related data.</a:t>
            </a:r>
          </a:p>
          <a:p>
            <a:r>
              <a:rPr lang="en-US" dirty="0"/>
              <a:t>Decide how often and by whom the data will be reviewed.</a:t>
            </a:r>
          </a:p>
          <a:p>
            <a:r>
              <a:rPr lang="en-US" dirty="0"/>
              <a:t>Develop a continuous feedback loop and work transformation plan.</a:t>
            </a:r>
          </a:p>
        </p:txBody>
      </p:sp>
      <p:sp>
        <p:nvSpPr>
          <p:cNvPr id="6" name="Slide Number Placeholder 5">
            <a:extLst>
              <a:ext uri="{FF2B5EF4-FFF2-40B4-BE49-F238E27FC236}">
                <a16:creationId xmlns:a16="http://schemas.microsoft.com/office/drawing/2014/main" id="{8EC1E7AA-83AA-8734-4D39-4A818D93786E}"/>
              </a:ext>
            </a:extLst>
          </p:cNvPr>
          <p:cNvSpPr>
            <a:spLocks noGrp="1"/>
          </p:cNvSpPr>
          <p:nvPr>
            <p:ph type="sldNum" sz="quarter" idx="12"/>
          </p:nvPr>
        </p:nvSpPr>
        <p:spPr/>
        <p:txBody>
          <a:bodyPr/>
          <a:lstStyle/>
          <a:p>
            <a:fld id="{56FAB8D9-EC93-452B-B8CD-B076CB1D95D6}" type="slidenum">
              <a:rPr lang="en-US" smtClean="0"/>
              <a:t>52</a:t>
            </a:fld>
            <a:endParaRPr lang="en-US"/>
          </a:p>
        </p:txBody>
      </p:sp>
    </p:spTree>
    <p:extLst>
      <p:ext uri="{BB962C8B-B14F-4D97-AF65-F5344CB8AC3E}">
        <p14:creationId xmlns:p14="http://schemas.microsoft.com/office/powerpoint/2010/main" val="35084903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2340E4-4C06-ADC0-A87A-D5B39C15F045}"/>
              </a:ext>
            </a:extLst>
          </p:cNvPr>
          <p:cNvSpPr>
            <a:spLocks noGrp="1"/>
          </p:cNvSpPr>
          <p:nvPr>
            <p:ph type="title"/>
          </p:nvPr>
        </p:nvSpPr>
        <p:spPr>
          <a:solidFill>
            <a:srgbClr val="C10230"/>
          </a:solidFill>
        </p:spPr>
        <p:txBody>
          <a:bodyPr vert="horz" lIns="91440" tIns="45720" rIns="91440" bIns="45720" rtlCol="0" anchor="ctr">
            <a:normAutofit/>
          </a:bodyPr>
          <a:lstStyle/>
          <a:p>
            <a:r>
              <a:rPr lang="en-US" dirty="0"/>
              <a:t>Key Steps for Using Data to Drive Improvement</a:t>
            </a:r>
          </a:p>
        </p:txBody>
      </p:sp>
      <p:sp>
        <p:nvSpPr>
          <p:cNvPr id="2" name="Content Placeholder 1">
            <a:extLst>
              <a:ext uri="{FF2B5EF4-FFF2-40B4-BE49-F238E27FC236}">
                <a16:creationId xmlns:a16="http://schemas.microsoft.com/office/drawing/2014/main" id="{53B51C20-B5FE-90FF-F2B0-CF27A48039D7}"/>
              </a:ext>
            </a:extLst>
          </p:cNvPr>
          <p:cNvSpPr>
            <a:spLocks noGrp="1"/>
          </p:cNvSpPr>
          <p:nvPr>
            <p:ph idx="1"/>
          </p:nvPr>
        </p:nvSpPr>
        <p:spPr>
          <a:xfrm>
            <a:off x="838200" y="1161143"/>
            <a:ext cx="10515600" cy="6440928"/>
          </a:xfrm>
        </p:spPr>
        <p:txBody>
          <a:bodyPr>
            <a:noAutofit/>
          </a:bodyPr>
          <a:lstStyle/>
          <a:p>
            <a:r>
              <a:rPr lang="en-US" sz="3200" dirty="0"/>
              <a:t>Determine the type of data you will need and how you can access it </a:t>
            </a:r>
          </a:p>
          <a:p>
            <a:r>
              <a:rPr lang="en-US" sz="3200" dirty="0"/>
              <a:t>Examine the  data</a:t>
            </a:r>
          </a:p>
          <a:p>
            <a:r>
              <a:rPr lang="en-US" sz="3200" dirty="0"/>
              <a:t>Supplement quantitative data with user feedback about challenges</a:t>
            </a:r>
          </a:p>
          <a:p>
            <a:r>
              <a:rPr lang="en-US" sz="3200" dirty="0"/>
              <a:t>Identify reasons for provider opt-outs/work-arounds </a:t>
            </a:r>
          </a:p>
          <a:p>
            <a:r>
              <a:rPr lang="en-US" sz="3200" dirty="0"/>
              <a:t>Prioritize focus areas for improvement based on the data review and create a plan to address top priorities</a:t>
            </a:r>
          </a:p>
          <a:p>
            <a:r>
              <a:rPr lang="en-US" sz="3200" dirty="0"/>
              <a:t>Work with IT to make any necessary adjustments</a:t>
            </a:r>
            <a:r>
              <a:rPr lang="en-US" sz="2400" dirty="0"/>
              <a:t>.</a:t>
            </a:r>
          </a:p>
        </p:txBody>
      </p:sp>
      <p:sp>
        <p:nvSpPr>
          <p:cNvPr id="8" name="Slide Number Placeholder 7">
            <a:extLst>
              <a:ext uri="{FF2B5EF4-FFF2-40B4-BE49-F238E27FC236}">
                <a16:creationId xmlns:a16="http://schemas.microsoft.com/office/drawing/2014/main" id="{7C606757-5223-8585-FD63-4DCE6A6CAE4F}"/>
              </a:ext>
            </a:extLst>
          </p:cNvPr>
          <p:cNvSpPr>
            <a:spLocks noGrp="1"/>
          </p:cNvSpPr>
          <p:nvPr>
            <p:ph type="sldNum" sz="quarter" idx="12"/>
          </p:nvPr>
        </p:nvSpPr>
        <p:spPr/>
        <p:txBody>
          <a:bodyPr/>
          <a:lstStyle/>
          <a:p>
            <a:fld id="{56FAB8D9-EC93-452B-B8CD-B076CB1D95D6}" type="slidenum">
              <a:rPr lang="en-US" smtClean="0"/>
              <a:t>53</a:t>
            </a:fld>
            <a:endParaRPr lang="en-US"/>
          </a:p>
        </p:txBody>
      </p:sp>
    </p:spTree>
    <p:extLst>
      <p:ext uri="{BB962C8B-B14F-4D97-AF65-F5344CB8AC3E}">
        <p14:creationId xmlns:p14="http://schemas.microsoft.com/office/powerpoint/2010/main" val="21347483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E90F4-3BB7-11D2-2781-9ECA6BA1C7F2}"/>
              </a:ext>
            </a:extLst>
          </p:cNvPr>
          <p:cNvSpPr>
            <a:spLocks noGrp="1"/>
          </p:cNvSpPr>
          <p:nvPr>
            <p:ph type="title"/>
          </p:nvPr>
        </p:nvSpPr>
        <p:spPr>
          <a:solidFill>
            <a:srgbClr val="C10230"/>
          </a:solidFill>
        </p:spPr>
        <p:txBody>
          <a:bodyPr vert="horz" lIns="91440" tIns="45720" rIns="91440" bIns="45720" rtlCol="0" anchor="ctr">
            <a:normAutofit/>
          </a:bodyPr>
          <a:lstStyle/>
          <a:p>
            <a:r>
              <a:rPr lang="en-US" dirty="0"/>
              <a:t>To Learn More About Key Steps… </a:t>
            </a:r>
          </a:p>
        </p:txBody>
      </p:sp>
      <p:sp>
        <p:nvSpPr>
          <p:cNvPr id="3" name="Content Placeholder 2">
            <a:extLst>
              <a:ext uri="{FF2B5EF4-FFF2-40B4-BE49-F238E27FC236}">
                <a16:creationId xmlns:a16="http://schemas.microsoft.com/office/drawing/2014/main" id="{09A0609E-1FF1-FAC4-CA3F-EEFCE3EDFCAD}"/>
              </a:ext>
            </a:extLst>
          </p:cNvPr>
          <p:cNvSpPr>
            <a:spLocks noGrp="1"/>
          </p:cNvSpPr>
          <p:nvPr>
            <p:ph idx="1"/>
          </p:nvPr>
        </p:nvSpPr>
        <p:spPr>
          <a:xfrm>
            <a:off x="838200" y="1563757"/>
            <a:ext cx="10515600" cy="5519213"/>
          </a:xfrm>
        </p:spPr>
        <p:txBody>
          <a:bodyPr>
            <a:noAutofit/>
          </a:bodyPr>
          <a:lstStyle/>
          <a:p>
            <a:pPr marL="0" indent="0">
              <a:buNone/>
            </a:pPr>
            <a:r>
              <a:rPr lang="en-US" sz="3600" dirty="0"/>
              <a:t>See Chapter  6 of the  </a:t>
            </a:r>
            <a:r>
              <a:rPr lang="en-US" sz="3600" dirty="0">
                <a:hlinkClick r:id="rId3"/>
              </a:rPr>
              <a:t>AR Implementation Guide</a:t>
            </a:r>
            <a:r>
              <a:rPr lang="en-US" sz="3600" dirty="0"/>
              <a:t> for additional guidance on</a:t>
            </a:r>
          </a:p>
          <a:p>
            <a:pPr>
              <a:lnSpc>
                <a:spcPct val="107000"/>
              </a:lnSpc>
              <a:spcBef>
                <a:spcPts val="0"/>
              </a:spcBef>
            </a:pPr>
            <a:r>
              <a:rPr lang="en-US" sz="3600" dirty="0">
                <a:effectLst/>
                <a:ea typeface="Calibri" panose="020F0502020204030204" pitchFamily="34" charset="0"/>
                <a:cs typeface="Arial" panose="020B0604020202020204" pitchFamily="34" charset="0"/>
              </a:rPr>
              <a:t>Determining availability and transparency of referral-related data</a:t>
            </a:r>
          </a:p>
          <a:p>
            <a:pPr>
              <a:lnSpc>
                <a:spcPct val="107000"/>
              </a:lnSpc>
              <a:spcBef>
                <a:spcPts val="0"/>
              </a:spcBef>
            </a:pPr>
            <a:r>
              <a:rPr lang="en-US" sz="3600" dirty="0">
                <a:effectLst/>
                <a:ea typeface="Calibri" panose="020F0502020204030204" pitchFamily="34" charset="0"/>
                <a:cs typeface="Arial" panose="020B0604020202020204" pitchFamily="34" charset="0"/>
              </a:rPr>
              <a:t>Determining who will review the data and how often</a:t>
            </a:r>
          </a:p>
          <a:p>
            <a:pPr>
              <a:lnSpc>
                <a:spcPct val="107000"/>
              </a:lnSpc>
              <a:spcBef>
                <a:spcPts val="0"/>
              </a:spcBef>
              <a:spcAft>
                <a:spcPts val="800"/>
              </a:spcAft>
            </a:pPr>
            <a:r>
              <a:rPr lang="en-US" sz="3600" dirty="0">
                <a:effectLst/>
                <a:ea typeface="Calibri" panose="020F0502020204030204" pitchFamily="34" charset="0"/>
                <a:cs typeface="Arial" panose="020B0604020202020204" pitchFamily="34" charset="0"/>
              </a:rPr>
              <a:t>Developing a continuous feedback loop and work transformation plan</a:t>
            </a:r>
          </a:p>
          <a:p>
            <a:pPr marL="0" indent="0">
              <a:buNone/>
            </a:pPr>
            <a:r>
              <a:rPr lang="en-US" sz="3600" dirty="0"/>
              <a:t>.</a:t>
            </a:r>
          </a:p>
        </p:txBody>
      </p:sp>
      <p:sp>
        <p:nvSpPr>
          <p:cNvPr id="4" name="Slide Number Placeholder 3">
            <a:extLst>
              <a:ext uri="{FF2B5EF4-FFF2-40B4-BE49-F238E27FC236}">
                <a16:creationId xmlns:a16="http://schemas.microsoft.com/office/drawing/2014/main" id="{571E859E-2DA9-F379-8C3F-AB81BF91821B}"/>
              </a:ext>
            </a:extLst>
          </p:cNvPr>
          <p:cNvSpPr>
            <a:spLocks noGrp="1"/>
          </p:cNvSpPr>
          <p:nvPr>
            <p:ph type="sldNum" sz="quarter" idx="12"/>
          </p:nvPr>
        </p:nvSpPr>
        <p:spPr>
          <a:xfrm>
            <a:off x="8610600" y="6479721"/>
            <a:ext cx="2743200" cy="365125"/>
          </a:xfrm>
        </p:spPr>
        <p:txBody>
          <a:bodyPr/>
          <a:lstStyle/>
          <a:p>
            <a:fld id="{56FAB8D9-EC93-452B-B8CD-B076CB1D95D6}" type="slidenum">
              <a:rPr lang="en-US" smtClean="0"/>
              <a:t>54</a:t>
            </a:fld>
            <a:endParaRPr lang="en-US"/>
          </a:p>
        </p:txBody>
      </p:sp>
    </p:spTree>
    <p:extLst>
      <p:ext uri="{BB962C8B-B14F-4D97-AF65-F5344CB8AC3E}">
        <p14:creationId xmlns:p14="http://schemas.microsoft.com/office/powerpoint/2010/main" val="12585796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1415-5DAE-F5D7-53EB-FD324008C94C}"/>
              </a:ext>
            </a:extLst>
          </p:cNvPr>
          <p:cNvSpPr>
            <a:spLocks noGrp="1"/>
          </p:cNvSpPr>
          <p:nvPr>
            <p:ph type="title"/>
          </p:nvPr>
        </p:nvSpPr>
        <p:spPr>
          <a:solidFill>
            <a:srgbClr val="C10230"/>
          </a:solidFill>
        </p:spPr>
        <p:txBody>
          <a:bodyPr vert="horz" lIns="91440" tIns="45720" rIns="91440" bIns="45720" rtlCol="0" anchor="ctr" anchorCtr="0">
            <a:normAutofit/>
          </a:bodyPr>
          <a:lstStyle/>
          <a:p>
            <a:r>
              <a:rPr lang="en-US" dirty="0"/>
              <a:t>Chapter 7:</a:t>
            </a:r>
            <a:br>
              <a:rPr lang="en-US" dirty="0"/>
            </a:br>
            <a:r>
              <a:rPr lang="en-US" dirty="0"/>
              <a:t>Post Launch: Troubleshooting  AR</a:t>
            </a:r>
          </a:p>
        </p:txBody>
      </p:sp>
      <p:sp>
        <p:nvSpPr>
          <p:cNvPr id="9" name="Slide Number Placeholder 8">
            <a:extLst>
              <a:ext uri="{FF2B5EF4-FFF2-40B4-BE49-F238E27FC236}">
                <a16:creationId xmlns:a16="http://schemas.microsoft.com/office/drawing/2014/main" id="{84E649B4-7745-C360-9B39-305C7E140BE0}"/>
              </a:ext>
            </a:extLst>
          </p:cNvPr>
          <p:cNvSpPr>
            <a:spLocks noGrp="1"/>
          </p:cNvSpPr>
          <p:nvPr>
            <p:ph type="sldNum" sz="quarter" idx="12"/>
          </p:nvPr>
        </p:nvSpPr>
        <p:spPr/>
        <p:txBody>
          <a:bodyPr/>
          <a:lstStyle/>
          <a:p>
            <a:fld id="{56FAB8D9-EC93-452B-B8CD-B076CB1D95D6}" type="slidenum">
              <a:rPr lang="en-US" smtClean="0"/>
              <a:t>55</a:t>
            </a:fld>
            <a:endParaRPr lang="en-US"/>
          </a:p>
        </p:txBody>
      </p:sp>
    </p:spTree>
    <p:extLst>
      <p:ext uri="{BB962C8B-B14F-4D97-AF65-F5344CB8AC3E}">
        <p14:creationId xmlns:p14="http://schemas.microsoft.com/office/powerpoint/2010/main" val="26601692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C94ADE-9FA3-55C7-3EA5-510143A80862}"/>
              </a:ext>
            </a:extLst>
          </p:cNvPr>
          <p:cNvSpPr>
            <a:spLocks noGrp="1"/>
          </p:cNvSpPr>
          <p:nvPr>
            <p:ph type="title"/>
          </p:nvPr>
        </p:nvSpPr>
        <p:spPr>
          <a:solidFill>
            <a:srgbClr val="C10230"/>
          </a:solidFill>
        </p:spPr>
        <p:txBody>
          <a:bodyPr vert="horz" lIns="91440" tIns="45720" rIns="91440" bIns="45720" rtlCol="0" anchor="ctr">
            <a:normAutofit/>
          </a:bodyPr>
          <a:lstStyle/>
          <a:p>
            <a:r>
              <a:rPr lang="en-US" dirty="0"/>
              <a:t>Problem 1</a:t>
            </a:r>
          </a:p>
        </p:txBody>
      </p:sp>
      <p:sp>
        <p:nvSpPr>
          <p:cNvPr id="3" name="Content Placeholder 2">
            <a:extLst>
              <a:ext uri="{FF2B5EF4-FFF2-40B4-BE49-F238E27FC236}">
                <a16:creationId xmlns:a16="http://schemas.microsoft.com/office/drawing/2014/main" id="{C4DD18BC-8E05-DE7F-8C0B-1FC3879F4333}"/>
              </a:ext>
            </a:extLst>
          </p:cNvPr>
          <p:cNvSpPr>
            <a:spLocks noGrp="1"/>
          </p:cNvSpPr>
          <p:nvPr>
            <p:ph sz="quarter" idx="14"/>
          </p:nvPr>
        </p:nvSpPr>
        <p:spPr/>
        <p:txBody>
          <a:bodyPr/>
          <a:lstStyle/>
          <a:p>
            <a:r>
              <a:rPr lang="en-US" dirty="0"/>
              <a:t>My automatic referral isn’t working the way I expected it to.</a:t>
            </a:r>
          </a:p>
        </p:txBody>
      </p:sp>
      <p:sp>
        <p:nvSpPr>
          <p:cNvPr id="4" name="Content Placeholder 3">
            <a:extLst>
              <a:ext uri="{FF2B5EF4-FFF2-40B4-BE49-F238E27FC236}">
                <a16:creationId xmlns:a16="http://schemas.microsoft.com/office/drawing/2014/main" id="{F67212DF-657A-DDCC-48CC-AF7D69277824}"/>
              </a:ext>
            </a:extLst>
          </p:cNvPr>
          <p:cNvSpPr>
            <a:spLocks noGrp="1"/>
          </p:cNvSpPr>
          <p:nvPr>
            <p:ph sz="quarter" idx="15"/>
          </p:nvPr>
        </p:nvSpPr>
        <p:spPr/>
        <p:txBody>
          <a:bodyPr/>
          <a:lstStyle/>
          <a:p>
            <a:pPr algn="ctr"/>
            <a:r>
              <a:rPr lang="en-US" sz="2400" dirty="0">
                <a:effectLst>
                  <a:outerShdw blurRad="38100" dist="38100" dir="2700000" algn="tl">
                    <a:srgbClr val="000000">
                      <a:alpha val="43137"/>
                    </a:srgbClr>
                  </a:outerShdw>
                </a:effectLst>
                <a:latin typeface="Avenir Next LT Pro" panose="020B0504020202020204" pitchFamily="34" charset="0"/>
              </a:rPr>
              <a:t>QUESTIONS TO CONSIDER AND POTENTIAL SOLUTIONS</a:t>
            </a:r>
          </a:p>
        </p:txBody>
      </p:sp>
      <p:sp>
        <p:nvSpPr>
          <p:cNvPr id="2" name="Content Placeholder 1">
            <a:extLst>
              <a:ext uri="{FF2B5EF4-FFF2-40B4-BE49-F238E27FC236}">
                <a16:creationId xmlns:a16="http://schemas.microsoft.com/office/drawing/2014/main" id="{5FB22878-364E-B36C-DCDA-0DCCB8716B7B}"/>
              </a:ext>
            </a:extLst>
          </p:cNvPr>
          <p:cNvSpPr>
            <a:spLocks noGrp="1"/>
          </p:cNvSpPr>
          <p:nvPr>
            <p:ph idx="1"/>
          </p:nvPr>
        </p:nvSpPr>
        <p:spPr>
          <a:xfrm>
            <a:off x="3222171" y="1823979"/>
            <a:ext cx="8543109" cy="4897495"/>
          </a:xfrm>
        </p:spPr>
        <p:txBody>
          <a:bodyPr>
            <a:normAutofit/>
          </a:bodyPr>
          <a:lstStyle/>
          <a:p>
            <a:pPr marL="342900" indent="-342900" defTabSz="914400">
              <a:lnSpc>
                <a:spcPct val="105000"/>
              </a:lnSpc>
              <a:spcBef>
                <a:spcPts val="600"/>
              </a:spcBef>
              <a:spcAft>
                <a:spcPts val="600"/>
              </a:spcAft>
              <a:buFont typeface="Symbol" panose="05050102010706020507" pitchFamily="18" charset="2"/>
              <a:buChar char=""/>
              <a:defRPr/>
            </a:pPr>
            <a:r>
              <a:rPr lang="en-US" sz="2800" dirty="0">
                <a:cs typeface="Arial" panose="020B0604020202020204" pitchFamily="34" charset="0"/>
              </a:rPr>
              <a:t>Is this a workflow issue? Review your workflow process documents</a:t>
            </a:r>
          </a:p>
          <a:p>
            <a:pPr marL="342900" indent="-342900" defTabSz="914400">
              <a:lnSpc>
                <a:spcPct val="105000"/>
              </a:lnSpc>
              <a:spcBef>
                <a:spcPts val="600"/>
              </a:spcBef>
              <a:spcAft>
                <a:spcPts val="600"/>
              </a:spcAft>
              <a:buFont typeface="Symbol" panose="05050102010706020507" pitchFamily="18" charset="2"/>
              <a:buChar char=""/>
              <a:defRPr/>
            </a:pPr>
            <a:r>
              <a:rPr lang="en-US" sz="2800" dirty="0">
                <a:cs typeface="Arial" panose="020B0604020202020204" pitchFamily="34" charset="0"/>
              </a:rPr>
              <a:t>Is this a technical issue? Check that the AR order set has been correctly programed into your EMR.</a:t>
            </a:r>
          </a:p>
          <a:p>
            <a:pPr marL="342900" indent="-342900" defTabSz="914400">
              <a:lnSpc>
                <a:spcPct val="105000"/>
              </a:lnSpc>
              <a:spcBef>
                <a:spcPts val="600"/>
              </a:spcBef>
              <a:spcAft>
                <a:spcPts val="600"/>
              </a:spcAft>
              <a:buFont typeface="Symbol" panose="05050102010706020507" pitchFamily="18" charset="2"/>
              <a:buChar char=""/>
              <a:defRPr/>
            </a:pPr>
            <a:r>
              <a:rPr lang="en-US" sz="2800" dirty="0">
                <a:cs typeface="Arial" panose="020B0604020202020204" pitchFamily="34" charset="0"/>
              </a:rPr>
              <a:t>If the order set is correct, select a few orders  and analyze the process from start</a:t>
            </a:r>
            <a:r>
              <a:rPr lang="en-US" sz="2800" strike="sngStrike" dirty="0">
                <a:cs typeface="Arial" panose="020B0604020202020204" pitchFamily="34" charset="0"/>
              </a:rPr>
              <a:t> </a:t>
            </a:r>
          </a:p>
          <a:p>
            <a:pPr marL="342900" indent="-342900" defTabSz="914400">
              <a:lnSpc>
                <a:spcPct val="105000"/>
              </a:lnSpc>
              <a:spcBef>
                <a:spcPts val="600"/>
              </a:spcBef>
              <a:spcAft>
                <a:spcPts val="600"/>
              </a:spcAft>
              <a:buFont typeface="Symbol" panose="05050102010706020507" pitchFamily="18" charset="2"/>
              <a:buChar char=""/>
              <a:defRPr/>
            </a:pPr>
            <a:r>
              <a:rPr lang="en-US" sz="2800" dirty="0">
                <a:cs typeface="Arial" panose="020B0604020202020204" pitchFamily="34" charset="0"/>
              </a:rPr>
              <a:t>Speak to a clinical end-user and get feedback on the process.</a:t>
            </a:r>
            <a:endParaRPr lang="en-US" sz="2800" dirty="0"/>
          </a:p>
        </p:txBody>
      </p:sp>
      <p:sp>
        <p:nvSpPr>
          <p:cNvPr id="8" name="Slide Number Placeholder 7">
            <a:extLst>
              <a:ext uri="{FF2B5EF4-FFF2-40B4-BE49-F238E27FC236}">
                <a16:creationId xmlns:a16="http://schemas.microsoft.com/office/drawing/2014/main" id="{E709D83D-3191-DA52-E2F3-878E591423CF}"/>
              </a:ext>
            </a:extLst>
          </p:cNvPr>
          <p:cNvSpPr>
            <a:spLocks noGrp="1"/>
          </p:cNvSpPr>
          <p:nvPr>
            <p:ph type="sldNum" sz="quarter" idx="12"/>
          </p:nvPr>
        </p:nvSpPr>
        <p:spPr/>
        <p:txBody>
          <a:bodyPr/>
          <a:lstStyle/>
          <a:p>
            <a:fld id="{56FAB8D9-EC93-452B-B8CD-B076CB1D95D6}" type="slidenum">
              <a:rPr lang="en-US" smtClean="0"/>
              <a:t>56</a:t>
            </a:fld>
            <a:endParaRPr lang="en-US"/>
          </a:p>
        </p:txBody>
      </p:sp>
    </p:spTree>
    <p:extLst>
      <p:ext uri="{BB962C8B-B14F-4D97-AF65-F5344CB8AC3E}">
        <p14:creationId xmlns:p14="http://schemas.microsoft.com/office/powerpoint/2010/main" val="9317867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C8013A-F503-2EEA-2136-94F62D6B4E46}"/>
              </a:ext>
            </a:extLst>
          </p:cNvPr>
          <p:cNvSpPr>
            <a:spLocks noGrp="1"/>
          </p:cNvSpPr>
          <p:nvPr>
            <p:ph type="title"/>
          </p:nvPr>
        </p:nvSpPr>
        <p:spPr>
          <a:solidFill>
            <a:srgbClr val="C10230"/>
          </a:solidFill>
        </p:spPr>
        <p:txBody>
          <a:bodyPr vert="horz" lIns="91440" tIns="45720" rIns="91440" bIns="45720" rtlCol="0" anchor="ctr">
            <a:normAutofit/>
          </a:bodyPr>
          <a:lstStyle/>
          <a:p>
            <a:r>
              <a:rPr lang="en-US" dirty="0"/>
              <a:t>Problem 2</a:t>
            </a:r>
          </a:p>
        </p:txBody>
      </p:sp>
      <p:sp>
        <p:nvSpPr>
          <p:cNvPr id="4" name="Content Placeholder 3">
            <a:extLst>
              <a:ext uri="{FF2B5EF4-FFF2-40B4-BE49-F238E27FC236}">
                <a16:creationId xmlns:a16="http://schemas.microsoft.com/office/drawing/2014/main" id="{5F4B7760-00B0-046C-BA4D-394326FD0C3F}"/>
              </a:ext>
            </a:extLst>
          </p:cNvPr>
          <p:cNvSpPr>
            <a:spLocks noGrp="1"/>
          </p:cNvSpPr>
          <p:nvPr>
            <p:ph sz="quarter" idx="14"/>
          </p:nvPr>
        </p:nvSpPr>
        <p:spPr/>
        <p:txBody>
          <a:bodyPr/>
          <a:lstStyle/>
          <a:p>
            <a:r>
              <a:rPr lang="en-US" dirty="0"/>
              <a:t>How do I know if the referrals are increasing or decreasing?</a:t>
            </a:r>
          </a:p>
        </p:txBody>
      </p:sp>
      <p:sp>
        <p:nvSpPr>
          <p:cNvPr id="5" name="Content Placeholder 4">
            <a:extLst>
              <a:ext uri="{FF2B5EF4-FFF2-40B4-BE49-F238E27FC236}">
                <a16:creationId xmlns:a16="http://schemas.microsoft.com/office/drawing/2014/main" id="{4ABF96E3-5D57-C431-4746-164D5A7B97DB}"/>
              </a:ext>
            </a:extLst>
          </p:cNvPr>
          <p:cNvSpPr>
            <a:spLocks noGrp="1"/>
          </p:cNvSpPr>
          <p:nvPr>
            <p:ph sz="quarter" idx="15"/>
          </p:nvPr>
        </p:nvSpPr>
        <p:spPr/>
        <p:txBody>
          <a:bodyPr/>
          <a:lstStyle/>
          <a:p>
            <a:pPr algn="ctr"/>
            <a:r>
              <a:rPr lang="en-US" dirty="0">
                <a:effectLst>
                  <a:outerShdw blurRad="38100" dist="38100" dir="2700000" algn="tl">
                    <a:srgbClr val="000000">
                      <a:alpha val="43137"/>
                    </a:srgbClr>
                  </a:outerShdw>
                </a:effectLst>
              </a:rPr>
              <a:t>QUESTIONS TO CONSIDER AND POTENTIAL SOLUTIONS</a:t>
            </a:r>
          </a:p>
        </p:txBody>
      </p:sp>
      <p:sp>
        <p:nvSpPr>
          <p:cNvPr id="3" name="Content Placeholder 2">
            <a:extLst>
              <a:ext uri="{FF2B5EF4-FFF2-40B4-BE49-F238E27FC236}">
                <a16:creationId xmlns:a16="http://schemas.microsoft.com/office/drawing/2014/main" id="{2D56F3B0-27E1-1676-A0CB-84F6B593E54E}"/>
              </a:ext>
            </a:extLst>
          </p:cNvPr>
          <p:cNvSpPr>
            <a:spLocks noGrp="1"/>
          </p:cNvSpPr>
          <p:nvPr>
            <p:ph idx="1"/>
          </p:nvPr>
        </p:nvSpPr>
        <p:spPr/>
        <p:txBody>
          <a:bodyPr vert="horz" lIns="91440" tIns="45720" rIns="91440" bIns="45720" rtlCol="0">
            <a:normAutofit lnSpcReduction="10000"/>
          </a:bodyPr>
          <a:lstStyle/>
          <a:p>
            <a:pPr marL="342900" indent="-342900">
              <a:lnSpc>
                <a:spcPct val="95000"/>
              </a:lnSpc>
              <a:spcBef>
                <a:spcPts val="600"/>
              </a:spcBef>
              <a:spcAft>
                <a:spcPts val="600"/>
              </a:spcAft>
              <a:buFont typeface="Symbol" panose="05050102010706020507" pitchFamily="18" charset="2"/>
              <a:buChar char=""/>
              <a:defRPr/>
            </a:pPr>
            <a:r>
              <a:rPr lang="en-US" sz="3200" dirty="0">
                <a:cs typeface="Arial" panose="020B0604020202020204" pitchFamily="34" charset="0"/>
              </a:rPr>
              <a:t>Have you collected baseline data on referrals? </a:t>
            </a:r>
            <a:r>
              <a:rPr lang="en-US" sz="3200" b="1" dirty="0">
                <a:cs typeface="Arial" panose="020B0604020202020204" pitchFamily="34" charset="0"/>
              </a:rPr>
              <a:t>Baseline numbers and referral reports should be created before you implement a new AR order set.</a:t>
            </a:r>
          </a:p>
          <a:p>
            <a:pPr marL="342900" indent="-342900">
              <a:lnSpc>
                <a:spcPct val="95000"/>
              </a:lnSpc>
              <a:spcBef>
                <a:spcPts val="600"/>
              </a:spcBef>
              <a:spcAft>
                <a:spcPts val="600"/>
              </a:spcAft>
              <a:buFont typeface="Symbol" panose="05050102010706020507" pitchFamily="18" charset="2"/>
              <a:buChar char=""/>
              <a:defRPr/>
            </a:pPr>
            <a:r>
              <a:rPr lang="en-US" sz="3200" dirty="0">
                <a:cs typeface="Arial" panose="020B0604020202020204" pitchFamily="34" charset="0"/>
              </a:rPr>
              <a:t>Have you developed a data monitoring and feedback plan?</a:t>
            </a:r>
          </a:p>
          <a:p>
            <a:pPr marL="342900" indent="-342900">
              <a:lnSpc>
                <a:spcPct val="95000"/>
              </a:lnSpc>
              <a:spcBef>
                <a:spcPts val="600"/>
              </a:spcBef>
              <a:spcAft>
                <a:spcPts val="600"/>
              </a:spcAft>
              <a:buFont typeface="Symbol" panose="05050102010706020507" pitchFamily="18" charset="2"/>
              <a:buChar char=""/>
              <a:defRPr/>
            </a:pPr>
            <a:r>
              <a:rPr lang="en-US" sz="3200" dirty="0">
                <a:cs typeface="Arial" panose="020B0604020202020204" pitchFamily="34" charset="0"/>
              </a:rPr>
              <a:t>How often are you checking the data/sharing data with stakeholders?</a:t>
            </a:r>
          </a:p>
        </p:txBody>
      </p:sp>
      <p:sp>
        <p:nvSpPr>
          <p:cNvPr id="11" name="Slide Number Placeholder 10">
            <a:extLst>
              <a:ext uri="{FF2B5EF4-FFF2-40B4-BE49-F238E27FC236}">
                <a16:creationId xmlns:a16="http://schemas.microsoft.com/office/drawing/2014/main" id="{FF5348E0-DFB2-C129-AAF0-222DE89BD5BD}"/>
              </a:ext>
            </a:extLst>
          </p:cNvPr>
          <p:cNvSpPr>
            <a:spLocks noGrp="1"/>
          </p:cNvSpPr>
          <p:nvPr>
            <p:ph type="sldNum" sz="quarter" idx="12"/>
          </p:nvPr>
        </p:nvSpPr>
        <p:spPr/>
        <p:txBody>
          <a:bodyPr/>
          <a:lstStyle/>
          <a:p>
            <a:fld id="{56FAB8D9-EC93-452B-B8CD-B076CB1D95D6}" type="slidenum">
              <a:rPr lang="en-US" smtClean="0"/>
              <a:t>57</a:t>
            </a:fld>
            <a:endParaRPr lang="en-US"/>
          </a:p>
        </p:txBody>
      </p:sp>
    </p:spTree>
    <p:extLst>
      <p:ext uri="{BB962C8B-B14F-4D97-AF65-F5344CB8AC3E}">
        <p14:creationId xmlns:p14="http://schemas.microsoft.com/office/powerpoint/2010/main" val="11019116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79BD4C-A7DA-ACC7-D331-6EE39CB1D5A9}"/>
              </a:ext>
            </a:extLst>
          </p:cNvPr>
          <p:cNvSpPr>
            <a:spLocks noGrp="1"/>
          </p:cNvSpPr>
          <p:nvPr>
            <p:ph type="title"/>
          </p:nvPr>
        </p:nvSpPr>
        <p:spPr>
          <a:solidFill>
            <a:srgbClr val="C10230"/>
          </a:solidFill>
        </p:spPr>
        <p:txBody>
          <a:bodyPr vert="horz" lIns="91440" tIns="45720" rIns="91440" bIns="45720" rtlCol="0" anchor="ctr">
            <a:normAutofit/>
          </a:bodyPr>
          <a:lstStyle/>
          <a:p>
            <a:r>
              <a:rPr lang="en-US" dirty="0"/>
              <a:t>Problem 3</a:t>
            </a:r>
          </a:p>
        </p:txBody>
      </p:sp>
      <p:sp>
        <p:nvSpPr>
          <p:cNvPr id="4" name="Content Placeholder 3">
            <a:extLst>
              <a:ext uri="{FF2B5EF4-FFF2-40B4-BE49-F238E27FC236}">
                <a16:creationId xmlns:a16="http://schemas.microsoft.com/office/drawing/2014/main" id="{9EF46D46-3E27-8A27-D9BB-6817055A5A11}"/>
              </a:ext>
            </a:extLst>
          </p:cNvPr>
          <p:cNvSpPr>
            <a:spLocks noGrp="1"/>
          </p:cNvSpPr>
          <p:nvPr>
            <p:ph sz="quarter" idx="14"/>
          </p:nvPr>
        </p:nvSpPr>
        <p:spPr/>
        <p:txBody>
          <a:bodyPr/>
          <a:lstStyle/>
          <a:p>
            <a:r>
              <a:rPr lang="en-US" sz="2200" dirty="0"/>
              <a:t>My automatic referral is working, but my referral numbers are not increasing.</a:t>
            </a:r>
          </a:p>
        </p:txBody>
      </p:sp>
      <p:sp>
        <p:nvSpPr>
          <p:cNvPr id="5" name="Content Placeholder 4">
            <a:extLst>
              <a:ext uri="{FF2B5EF4-FFF2-40B4-BE49-F238E27FC236}">
                <a16:creationId xmlns:a16="http://schemas.microsoft.com/office/drawing/2014/main" id="{0BDF0E5B-7BCA-B321-7928-A93572F09EEE}"/>
              </a:ext>
            </a:extLst>
          </p:cNvPr>
          <p:cNvSpPr>
            <a:spLocks noGrp="1"/>
          </p:cNvSpPr>
          <p:nvPr>
            <p:ph sz="quarter" idx="15"/>
          </p:nvPr>
        </p:nvSpPr>
        <p:spPr/>
        <p:txBody>
          <a:bodyPr/>
          <a:lstStyle/>
          <a:p>
            <a:pPr algn="ctr"/>
            <a:r>
              <a:rPr lang="en-US" dirty="0">
                <a:effectLst>
                  <a:outerShdw blurRad="38100" dist="38100" dir="2700000" algn="tl">
                    <a:srgbClr val="000000">
                      <a:alpha val="43137"/>
                    </a:srgbClr>
                  </a:outerShdw>
                </a:effectLst>
              </a:rPr>
              <a:t>QUESTIONS TO CONSIDER AND POTENTIAL SOLUTIONS</a:t>
            </a:r>
          </a:p>
        </p:txBody>
      </p:sp>
      <p:sp>
        <p:nvSpPr>
          <p:cNvPr id="3" name="Content Placeholder 2">
            <a:extLst>
              <a:ext uri="{FF2B5EF4-FFF2-40B4-BE49-F238E27FC236}">
                <a16:creationId xmlns:a16="http://schemas.microsoft.com/office/drawing/2014/main" id="{F702256C-357E-AB23-B42D-618498C63AF8}"/>
              </a:ext>
            </a:extLst>
          </p:cNvPr>
          <p:cNvSpPr>
            <a:spLocks noGrp="1"/>
          </p:cNvSpPr>
          <p:nvPr>
            <p:ph idx="1"/>
          </p:nvPr>
        </p:nvSpPr>
        <p:spPr>
          <a:xfrm>
            <a:off x="3394904" y="1982100"/>
            <a:ext cx="8246806" cy="4166510"/>
          </a:xfrm>
        </p:spPr>
        <p:txBody>
          <a:bodyPr>
            <a:normAutofit fontScale="92500"/>
          </a:bodyPr>
          <a:lstStyle/>
          <a:p>
            <a:pPr marL="457200" indent="-457200">
              <a:lnSpc>
                <a:spcPct val="105000"/>
              </a:lnSpc>
              <a:spcBef>
                <a:spcPts val="600"/>
              </a:spcBef>
              <a:spcAft>
                <a:spcPts val="600"/>
              </a:spcAft>
              <a:buFont typeface="Symbol" panose="05050102010706020507" pitchFamily="18" charset="2"/>
              <a:buChar char=""/>
              <a:defRPr/>
            </a:pPr>
            <a:r>
              <a:rPr lang="en-US" sz="2400" dirty="0">
                <a:cs typeface="Arial" panose="020B0604020202020204" pitchFamily="34" charset="0"/>
              </a:rPr>
              <a:t>Go back to your baseline workflow analysis. Is your new AR design aligned with how providers are using the system?</a:t>
            </a:r>
          </a:p>
          <a:p>
            <a:pPr marL="457200" indent="-457200">
              <a:lnSpc>
                <a:spcPct val="105000"/>
              </a:lnSpc>
              <a:spcBef>
                <a:spcPts val="600"/>
              </a:spcBef>
              <a:spcAft>
                <a:spcPts val="600"/>
              </a:spcAft>
              <a:buFont typeface="Symbol" panose="05050102010706020507" pitchFamily="18" charset="2"/>
              <a:buChar char=""/>
              <a:defRPr/>
            </a:pPr>
            <a:r>
              <a:rPr lang="en-US" sz="2400" dirty="0">
                <a:cs typeface="Arial" panose="020B0604020202020204" pitchFamily="34" charset="0"/>
              </a:rPr>
              <a:t>Do you need to rethink your design and work with your EMR Team to make changes? </a:t>
            </a:r>
          </a:p>
          <a:p>
            <a:pPr marL="457200" indent="-457200">
              <a:lnSpc>
                <a:spcPct val="105000"/>
              </a:lnSpc>
              <a:spcBef>
                <a:spcPts val="600"/>
              </a:spcBef>
              <a:spcAft>
                <a:spcPts val="600"/>
              </a:spcAft>
              <a:buFont typeface="Symbol" panose="05050102010706020507" pitchFamily="18" charset="2"/>
              <a:buChar char=""/>
              <a:defRPr/>
            </a:pPr>
            <a:r>
              <a:rPr lang="en-US" sz="2400" dirty="0">
                <a:cs typeface="Arial" panose="020B0604020202020204" pitchFamily="34" charset="0"/>
              </a:rPr>
              <a:t>Is this design the best option for AR in your organization?</a:t>
            </a:r>
          </a:p>
          <a:p>
            <a:pPr marL="457200" indent="-457200">
              <a:lnSpc>
                <a:spcPct val="105000"/>
              </a:lnSpc>
              <a:spcBef>
                <a:spcPts val="600"/>
              </a:spcBef>
              <a:spcAft>
                <a:spcPts val="600"/>
              </a:spcAft>
              <a:buFont typeface="Symbol" panose="05050102010706020507" pitchFamily="18" charset="2"/>
              <a:buChar char=""/>
              <a:defRPr/>
            </a:pPr>
            <a:r>
              <a:rPr lang="en-US" sz="2400" dirty="0">
                <a:cs typeface="Arial" panose="020B0604020202020204" pitchFamily="34" charset="0"/>
              </a:rPr>
              <a:t>Is there any additional technology available you have not considered? </a:t>
            </a:r>
          </a:p>
          <a:p>
            <a:pPr marL="457200" indent="-457200">
              <a:lnSpc>
                <a:spcPct val="105000"/>
              </a:lnSpc>
              <a:spcBef>
                <a:spcPts val="600"/>
              </a:spcBef>
              <a:spcAft>
                <a:spcPts val="600"/>
              </a:spcAft>
              <a:buFont typeface="Symbol" panose="05050102010706020507" pitchFamily="18" charset="2"/>
              <a:buChar char=""/>
              <a:defRPr/>
            </a:pPr>
            <a:r>
              <a:rPr lang="en-US" sz="2400" dirty="0">
                <a:cs typeface="Arial" panose="020B0604020202020204" pitchFamily="34" charset="0"/>
              </a:rPr>
              <a:t>Have you created AR order set reminders (e.g., newsletters, discussion at rounds, at the elbow reminder cards, etc.)?</a:t>
            </a:r>
          </a:p>
        </p:txBody>
      </p:sp>
      <p:sp>
        <p:nvSpPr>
          <p:cNvPr id="11" name="Slide Number Placeholder 10">
            <a:extLst>
              <a:ext uri="{FF2B5EF4-FFF2-40B4-BE49-F238E27FC236}">
                <a16:creationId xmlns:a16="http://schemas.microsoft.com/office/drawing/2014/main" id="{95AFF989-368E-F9A2-A102-076166A6D956}"/>
              </a:ext>
            </a:extLst>
          </p:cNvPr>
          <p:cNvSpPr>
            <a:spLocks noGrp="1"/>
          </p:cNvSpPr>
          <p:nvPr>
            <p:ph type="sldNum" sz="quarter" idx="12"/>
          </p:nvPr>
        </p:nvSpPr>
        <p:spPr/>
        <p:txBody>
          <a:bodyPr/>
          <a:lstStyle/>
          <a:p>
            <a:fld id="{56FAB8D9-EC93-452B-B8CD-B076CB1D95D6}" type="slidenum">
              <a:rPr lang="en-US" smtClean="0"/>
              <a:t>58</a:t>
            </a:fld>
            <a:endParaRPr lang="en-US"/>
          </a:p>
        </p:txBody>
      </p:sp>
    </p:spTree>
    <p:extLst>
      <p:ext uri="{BB962C8B-B14F-4D97-AF65-F5344CB8AC3E}">
        <p14:creationId xmlns:p14="http://schemas.microsoft.com/office/powerpoint/2010/main" val="6513088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E90F4-3BB7-11D2-2781-9ECA6BA1C7F2}"/>
              </a:ext>
            </a:extLst>
          </p:cNvPr>
          <p:cNvSpPr>
            <a:spLocks noGrp="1"/>
          </p:cNvSpPr>
          <p:nvPr>
            <p:ph type="title"/>
          </p:nvPr>
        </p:nvSpPr>
        <p:spPr/>
        <p:txBody>
          <a:bodyPr/>
          <a:lstStyle/>
          <a:p>
            <a:r>
              <a:rPr lang="en-US" dirty="0"/>
              <a:t>To Learn More About Troubleshooting…</a:t>
            </a:r>
          </a:p>
        </p:txBody>
      </p:sp>
      <p:sp>
        <p:nvSpPr>
          <p:cNvPr id="3" name="Content Placeholder 2">
            <a:extLst>
              <a:ext uri="{FF2B5EF4-FFF2-40B4-BE49-F238E27FC236}">
                <a16:creationId xmlns:a16="http://schemas.microsoft.com/office/drawing/2014/main" id="{09A0609E-1FF1-FAC4-CA3F-EEFCE3EDFCAD}"/>
              </a:ext>
            </a:extLst>
          </p:cNvPr>
          <p:cNvSpPr>
            <a:spLocks noGrp="1"/>
          </p:cNvSpPr>
          <p:nvPr>
            <p:ph idx="1"/>
          </p:nvPr>
        </p:nvSpPr>
        <p:spPr>
          <a:xfrm>
            <a:off x="694267" y="1185333"/>
            <a:ext cx="10329333" cy="5672667"/>
          </a:xfrm>
        </p:spPr>
        <p:txBody>
          <a:bodyPr>
            <a:noAutofit/>
          </a:bodyPr>
          <a:lstStyle/>
          <a:p>
            <a:pPr marL="457200" lvl="1" indent="0">
              <a:buNone/>
              <a:defRPr/>
            </a:pPr>
            <a:r>
              <a:rPr lang="en-US" sz="4000" dirty="0">
                <a:latin typeface="+mn-lt"/>
              </a:rPr>
              <a:t>See Chapter 7 of the  </a:t>
            </a:r>
            <a:r>
              <a:rPr lang="en-US" sz="4000" dirty="0">
                <a:latin typeface="+mn-lt"/>
                <a:hlinkClick r:id="rId3"/>
              </a:rPr>
              <a:t>AR Implementation Guide</a:t>
            </a:r>
            <a:r>
              <a:rPr lang="en-US" sz="4000" dirty="0">
                <a:latin typeface="+mn-lt"/>
              </a:rPr>
              <a:t> for additional guidance for</a:t>
            </a:r>
          </a:p>
          <a:p>
            <a:pPr lvl="1"/>
            <a:r>
              <a:rPr lang="en-US" sz="3200" dirty="0">
                <a:latin typeface="+mn-lt"/>
              </a:rPr>
              <a:t>Preparing for the Go-Live Launch</a:t>
            </a:r>
          </a:p>
          <a:p>
            <a:pPr lvl="1"/>
            <a:r>
              <a:rPr lang="en-US" sz="3200" dirty="0">
                <a:latin typeface="+mn-lt"/>
              </a:rPr>
              <a:t>Troubleshooting Common Problems</a:t>
            </a:r>
          </a:p>
          <a:p>
            <a:pPr lvl="1"/>
            <a:endParaRPr lang="en-US" sz="3200" dirty="0">
              <a:latin typeface="+mn-lt"/>
            </a:endParaRPr>
          </a:p>
          <a:p>
            <a:pPr marL="457200" lvl="1" indent="0">
              <a:buNone/>
              <a:defRPr/>
            </a:pPr>
            <a:r>
              <a:rPr lang="en-US" sz="3600" dirty="0">
                <a:latin typeface="+mn-lt"/>
              </a:rPr>
              <a:t>View the Recording of </a:t>
            </a:r>
            <a:r>
              <a:rPr lang="en-US" sz="3600" u="sng" dirty="0">
                <a:solidFill>
                  <a:srgbClr val="005B94"/>
                </a:solidFill>
                <a:latin typeface="+mn-lt"/>
                <a:hlinkClick r:id="rId4"/>
              </a:rPr>
              <a:t>Troubleshooting Your Automatic Referral System</a:t>
            </a:r>
            <a:r>
              <a:rPr lang="en-US" sz="3600" u="sng" dirty="0">
                <a:solidFill>
                  <a:srgbClr val="005B94"/>
                </a:solidFill>
                <a:latin typeface="+mn-lt"/>
              </a:rPr>
              <a:t> </a:t>
            </a:r>
            <a:r>
              <a:rPr lang="en-US" sz="3600" dirty="0">
                <a:latin typeface="+mn-lt"/>
              </a:rPr>
              <a:t> </a:t>
            </a:r>
            <a:r>
              <a:rPr lang="en-US" sz="4000" dirty="0">
                <a:latin typeface="+mn-lt"/>
              </a:rPr>
              <a:t>for further discussion of topics covered in the final two sections of this presentation</a:t>
            </a:r>
            <a:endParaRPr lang="en-US" sz="3600" u="sng" dirty="0">
              <a:solidFill>
                <a:srgbClr val="005B94"/>
              </a:solidFill>
              <a:latin typeface="+mn-lt"/>
            </a:endParaRPr>
          </a:p>
          <a:p>
            <a:pPr marL="457200" marR="0" lvl="1" indent="0" algn="l" defTabSz="914400" rtl="0" eaLnBrk="1" fontAlgn="auto" latinLnBrk="0" hangingPunct="1">
              <a:lnSpc>
                <a:spcPct val="100000"/>
              </a:lnSpc>
              <a:spcBef>
                <a:spcPts val="500"/>
              </a:spcBef>
              <a:spcAft>
                <a:spcPts val="0"/>
              </a:spcAft>
              <a:buClrTx/>
              <a:buSzTx/>
              <a:buNone/>
              <a:tabLst/>
              <a:defRPr/>
            </a:pPr>
            <a:endParaRPr lang="en-US" sz="3600" u="sng" dirty="0">
              <a:solidFill>
                <a:srgbClr val="005B94"/>
              </a:solidFill>
              <a:latin typeface="Source Sans Pro" panose="020B0503030403020204" pitchFamily="34" charset="0"/>
            </a:endParaRPr>
          </a:p>
          <a:p>
            <a:pPr lvl="1"/>
            <a:endParaRPr lang="en-US" sz="3200" dirty="0"/>
          </a:p>
          <a:p>
            <a:pPr lvl="1"/>
            <a:endParaRPr lang="en-US" sz="3200" dirty="0"/>
          </a:p>
          <a:p>
            <a:endParaRPr lang="en-US" sz="3600" dirty="0"/>
          </a:p>
          <a:p>
            <a:endParaRPr lang="en-US" sz="3600" dirty="0"/>
          </a:p>
        </p:txBody>
      </p:sp>
      <p:sp>
        <p:nvSpPr>
          <p:cNvPr id="4" name="Slide Number Placeholder 3">
            <a:extLst>
              <a:ext uri="{FF2B5EF4-FFF2-40B4-BE49-F238E27FC236}">
                <a16:creationId xmlns:a16="http://schemas.microsoft.com/office/drawing/2014/main" id="{571E859E-2DA9-F379-8C3F-AB81BF91821B}"/>
              </a:ext>
            </a:extLst>
          </p:cNvPr>
          <p:cNvSpPr>
            <a:spLocks noGrp="1"/>
          </p:cNvSpPr>
          <p:nvPr>
            <p:ph type="sldNum" sz="quarter" idx="12"/>
          </p:nvPr>
        </p:nvSpPr>
        <p:spPr/>
        <p:txBody>
          <a:bodyPr/>
          <a:lstStyle/>
          <a:p>
            <a:fld id="{56FAB8D9-EC93-452B-B8CD-B076CB1D95D6}" type="slidenum">
              <a:rPr lang="en-US" smtClean="0"/>
              <a:t>59</a:t>
            </a:fld>
            <a:endParaRPr lang="en-US"/>
          </a:p>
        </p:txBody>
      </p:sp>
    </p:spTree>
    <p:extLst>
      <p:ext uri="{BB962C8B-B14F-4D97-AF65-F5344CB8AC3E}">
        <p14:creationId xmlns:p14="http://schemas.microsoft.com/office/powerpoint/2010/main" val="1132825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86E5-E55B-A10D-2BB7-9BF3D5657B9C}"/>
              </a:ext>
            </a:extLst>
          </p:cNvPr>
          <p:cNvSpPr>
            <a:spLocks noGrp="1"/>
          </p:cNvSpPr>
          <p:nvPr>
            <p:ph type="title"/>
          </p:nvPr>
        </p:nvSpPr>
        <p:spPr/>
        <p:txBody>
          <a:bodyPr/>
          <a:lstStyle/>
          <a:p>
            <a:r>
              <a:rPr lang="en-US" dirty="0"/>
              <a:t>Table of Contents</a:t>
            </a:r>
          </a:p>
        </p:txBody>
      </p:sp>
      <p:graphicFrame>
        <p:nvGraphicFramePr>
          <p:cNvPr id="3" name="Table 2">
            <a:extLst>
              <a:ext uri="{FF2B5EF4-FFF2-40B4-BE49-F238E27FC236}">
                <a16:creationId xmlns:a16="http://schemas.microsoft.com/office/drawing/2014/main" id="{ACFF322A-7DF1-3429-36EE-6E65A0BE0BA3}"/>
              </a:ext>
            </a:extLst>
          </p:cNvPr>
          <p:cNvGraphicFramePr>
            <a:graphicFrameLocks noGrp="1"/>
          </p:cNvGraphicFramePr>
          <p:nvPr>
            <p:extLst>
              <p:ext uri="{D42A27DB-BD31-4B8C-83A1-F6EECF244321}">
                <p14:modId xmlns:p14="http://schemas.microsoft.com/office/powerpoint/2010/main" val="1869636117"/>
              </p:ext>
            </p:extLst>
          </p:nvPr>
        </p:nvGraphicFramePr>
        <p:xfrm>
          <a:off x="1401212" y="1540934"/>
          <a:ext cx="9386528" cy="4831162"/>
        </p:xfrm>
        <a:graphic>
          <a:graphicData uri="http://schemas.openxmlformats.org/drawingml/2006/table">
            <a:tbl>
              <a:tblPr firstRow="1" firstCol="1" bandRow="1">
                <a:tableStyleId>{B301B821-A1FF-4177-AEE7-76D212191A09}</a:tableStyleId>
              </a:tblPr>
              <a:tblGrid>
                <a:gridCol w="9386528">
                  <a:extLst>
                    <a:ext uri="{9D8B030D-6E8A-4147-A177-3AD203B41FA5}">
                      <a16:colId xmlns:a16="http://schemas.microsoft.com/office/drawing/2014/main" val="2617284032"/>
                    </a:ext>
                  </a:extLst>
                </a:gridCol>
              </a:tblGrid>
              <a:tr h="560812">
                <a:tc>
                  <a:txBody>
                    <a:bodyPr/>
                    <a:lstStyle/>
                    <a:p>
                      <a:pPr marL="0" marR="0" algn="l">
                        <a:spcBef>
                          <a:spcPts val="0"/>
                        </a:spcBef>
                        <a:spcAft>
                          <a:spcPts val="0"/>
                        </a:spcAft>
                      </a:pPr>
                      <a:r>
                        <a:rPr lang="en-US" sz="2800" b="0" dirty="0">
                          <a:solidFill>
                            <a:schemeClr val="accent1"/>
                          </a:solidFill>
                          <a:effectLst/>
                          <a:latin typeface="Avenir Next LT Pro" panose="020B0504020202020204" pitchFamily="34" charset="0"/>
                        </a:rPr>
                        <a:t>Look Back: Review of Key Foundational Steps</a:t>
                      </a:r>
                    </a:p>
                  </a:txBody>
                  <a:tcPr marL="68580" marR="68580" marT="0" marB="0" anchor="ctr">
                    <a:lnL w="12700" cap="flat" cmpd="sng" algn="ctr">
                      <a:solidFill>
                        <a:srgbClr val="C10230"/>
                      </a:solidFill>
                      <a:prstDash val="solid"/>
                      <a:round/>
                      <a:headEnd type="none" w="med" len="med"/>
                      <a:tailEnd type="none" w="med" len="med"/>
                    </a:lnL>
                    <a:lnR w="12700" cap="flat" cmpd="sng" algn="ctr">
                      <a:solidFill>
                        <a:srgbClr val="C10230"/>
                      </a:solidFill>
                      <a:prstDash val="solid"/>
                      <a:round/>
                      <a:headEnd type="none" w="med" len="med"/>
                      <a:tailEnd type="none" w="med" len="med"/>
                    </a:lnR>
                    <a:lnT w="12700" cap="flat" cmpd="sng" algn="ctr">
                      <a:solidFill>
                        <a:srgbClr val="C10230"/>
                      </a:solidFill>
                      <a:prstDash val="solid"/>
                      <a:round/>
                      <a:headEnd type="none" w="med" len="med"/>
                      <a:tailEnd type="none" w="med" len="med"/>
                    </a:lnT>
                    <a:lnB w="12700" cap="flat" cmpd="sng" algn="ctr">
                      <a:solidFill>
                        <a:srgbClr val="C1023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749266660"/>
                  </a:ext>
                </a:extLst>
              </a:tr>
              <a:tr h="610050">
                <a:tc>
                  <a:txBody>
                    <a:bodyPr/>
                    <a:lstStyle/>
                    <a:p>
                      <a:pPr marL="0" marR="0" algn="l" rtl="0" eaLnBrk="1" fontAlgn="t" latinLnBrk="0" hangingPunct="1">
                        <a:lnSpc>
                          <a:spcPct val="107000"/>
                        </a:lnSpc>
                        <a:spcBef>
                          <a:spcPts val="0"/>
                        </a:spcBef>
                        <a:spcAft>
                          <a:spcPts val="0"/>
                        </a:spcAft>
                      </a:pPr>
                      <a:r>
                        <a:rPr lang="en-US" sz="2800" b="0" kern="1200" dirty="0">
                          <a:solidFill>
                            <a:schemeClr val="dk1"/>
                          </a:solidFill>
                          <a:effectLst/>
                          <a:latin typeface="Avenir Next LT Pro" panose="020B0504020202020204" pitchFamily="34" charset="0"/>
                          <a:ea typeface="+mn-ea"/>
                          <a:cs typeface="+mn-cs"/>
                          <a:hlinkClick r:id="rId3" action="ppaction://hlinksldjump"/>
                        </a:rPr>
                        <a:t>Chapter 1: Understanding Automatic Referral</a:t>
                      </a:r>
                      <a:endParaRPr lang="en-US" sz="2800" b="0" kern="1200" dirty="0">
                        <a:solidFill>
                          <a:schemeClr val="dk1"/>
                        </a:solidFill>
                        <a:effectLst/>
                        <a:latin typeface="Avenir Next LT Pro" panose="020B0504020202020204" pitchFamily="34" charset="0"/>
                        <a:ea typeface="+mn-ea"/>
                        <a:cs typeface="+mn-cs"/>
                      </a:endParaRPr>
                    </a:p>
                  </a:txBody>
                  <a:tcPr marL="68580" marR="68580" marT="7620" marB="0">
                    <a:lnL w="12700" cap="flat" cmpd="sng" algn="ctr">
                      <a:solidFill>
                        <a:srgbClr val="C10230"/>
                      </a:solidFill>
                      <a:prstDash val="solid"/>
                      <a:round/>
                      <a:headEnd type="none" w="med" len="med"/>
                      <a:tailEnd type="none" w="med" len="med"/>
                    </a:lnL>
                    <a:lnR w="12700" cap="flat" cmpd="sng" algn="ctr">
                      <a:solidFill>
                        <a:srgbClr val="C10230"/>
                      </a:solidFill>
                      <a:prstDash val="solid"/>
                      <a:round/>
                      <a:headEnd type="none" w="med" len="med"/>
                      <a:tailEnd type="none" w="med" len="med"/>
                    </a:lnR>
                    <a:lnT w="12700" cap="flat" cmpd="sng" algn="ctr">
                      <a:solidFill>
                        <a:srgbClr val="C10230"/>
                      </a:solidFill>
                      <a:prstDash val="solid"/>
                      <a:round/>
                      <a:headEnd type="none" w="med" len="med"/>
                      <a:tailEnd type="none" w="med" len="med"/>
                    </a:lnT>
                    <a:lnB w="12700" cap="flat" cmpd="sng" algn="ctr">
                      <a:solidFill>
                        <a:srgbClr val="C10230"/>
                      </a:solidFill>
                      <a:prstDash val="solid"/>
                      <a:round/>
                      <a:headEnd type="none" w="med" len="med"/>
                      <a:tailEnd type="none" w="med" len="med"/>
                    </a:lnB>
                    <a:noFill/>
                  </a:tcPr>
                </a:tc>
                <a:extLst>
                  <a:ext uri="{0D108BD9-81ED-4DB2-BD59-A6C34878D82A}">
                    <a16:rowId xmlns:a16="http://schemas.microsoft.com/office/drawing/2014/main" val="1189688320"/>
                  </a:ext>
                </a:extLst>
              </a:tr>
              <a:tr h="610050">
                <a:tc>
                  <a:txBody>
                    <a:bodyPr/>
                    <a:lstStyle/>
                    <a:p>
                      <a:pPr marL="0" marR="0" algn="l" rtl="0" eaLnBrk="1" fontAlgn="t" latinLnBrk="0" hangingPunct="1">
                        <a:lnSpc>
                          <a:spcPct val="107000"/>
                        </a:lnSpc>
                        <a:spcBef>
                          <a:spcPts val="0"/>
                        </a:spcBef>
                        <a:spcAft>
                          <a:spcPts val="0"/>
                        </a:spcAft>
                      </a:pPr>
                      <a:r>
                        <a:rPr lang="en-US" sz="2800" b="0" kern="1200" dirty="0">
                          <a:solidFill>
                            <a:schemeClr val="dk1"/>
                          </a:solidFill>
                          <a:effectLst/>
                          <a:latin typeface="Avenir Next LT Pro" panose="020B0504020202020204" pitchFamily="34" charset="0"/>
                          <a:ea typeface="+mn-ea"/>
                          <a:cs typeface="+mn-cs"/>
                          <a:hlinkClick r:id="rId4" action="ppaction://hlinksldjump"/>
                        </a:rPr>
                        <a:t>Chapter 2: Defining Eligibility</a:t>
                      </a:r>
                      <a:endParaRPr lang="en-US" sz="2800" b="0" kern="1200" dirty="0">
                        <a:solidFill>
                          <a:schemeClr val="dk1"/>
                        </a:solidFill>
                        <a:effectLst/>
                        <a:latin typeface="Avenir Next LT Pro" panose="020B0504020202020204" pitchFamily="34" charset="0"/>
                        <a:ea typeface="+mn-ea"/>
                        <a:cs typeface="+mn-cs"/>
                      </a:endParaRPr>
                    </a:p>
                  </a:txBody>
                  <a:tcPr marL="68580" marR="68580" marT="7620" marB="0">
                    <a:lnL w="12700" cap="flat" cmpd="sng" algn="ctr">
                      <a:solidFill>
                        <a:srgbClr val="C10230"/>
                      </a:solidFill>
                      <a:prstDash val="solid"/>
                      <a:round/>
                      <a:headEnd type="none" w="med" len="med"/>
                      <a:tailEnd type="none" w="med" len="med"/>
                    </a:lnL>
                    <a:lnR w="12700" cap="flat" cmpd="sng" algn="ctr">
                      <a:solidFill>
                        <a:srgbClr val="C10230"/>
                      </a:solidFill>
                      <a:prstDash val="solid"/>
                      <a:round/>
                      <a:headEnd type="none" w="med" len="med"/>
                      <a:tailEnd type="none" w="med" len="med"/>
                    </a:lnR>
                    <a:lnT w="12700" cap="flat" cmpd="sng" algn="ctr">
                      <a:solidFill>
                        <a:srgbClr val="C10230"/>
                      </a:solidFill>
                      <a:prstDash val="solid"/>
                      <a:round/>
                      <a:headEnd type="none" w="med" len="med"/>
                      <a:tailEnd type="none" w="med" len="med"/>
                    </a:lnT>
                    <a:lnB w="12700" cap="flat" cmpd="sng" algn="ctr">
                      <a:solidFill>
                        <a:srgbClr val="C10230"/>
                      </a:solidFill>
                      <a:prstDash val="solid"/>
                      <a:round/>
                      <a:headEnd type="none" w="med" len="med"/>
                      <a:tailEnd type="none" w="med" len="med"/>
                    </a:lnB>
                    <a:solidFill>
                      <a:srgbClr val="F0D4F4"/>
                    </a:solidFill>
                  </a:tcPr>
                </a:tc>
                <a:extLst>
                  <a:ext uri="{0D108BD9-81ED-4DB2-BD59-A6C34878D82A}">
                    <a16:rowId xmlns:a16="http://schemas.microsoft.com/office/drawing/2014/main" val="4150092446"/>
                  </a:ext>
                </a:extLst>
              </a:tr>
              <a:tr h="610050">
                <a:tc>
                  <a:txBody>
                    <a:bodyPr/>
                    <a:lstStyle/>
                    <a:p>
                      <a:pPr marL="0" marR="0" algn="l" rtl="0" eaLnBrk="1" fontAlgn="t" latinLnBrk="0" hangingPunct="1">
                        <a:lnSpc>
                          <a:spcPct val="107000"/>
                        </a:lnSpc>
                        <a:spcBef>
                          <a:spcPts val="0"/>
                        </a:spcBef>
                        <a:spcAft>
                          <a:spcPts val="0"/>
                        </a:spcAft>
                      </a:pPr>
                      <a:r>
                        <a:rPr lang="en-US" sz="2800" b="0" kern="1200" dirty="0">
                          <a:solidFill>
                            <a:schemeClr val="dk1"/>
                          </a:solidFill>
                          <a:effectLst/>
                          <a:latin typeface="Avenir Next LT Pro" panose="020B0504020202020204" pitchFamily="34" charset="0"/>
                          <a:ea typeface="+mn-ea"/>
                          <a:cs typeface="+mn-cs"/>
                          <a:hlinkClick r:id="rId5" action="ppaction://hlinksldjump"/>
                        </a:rPr>
                        <a:t>Chapter 3: Creating EMR Specifications</a:t>
                      </a:r>
                      <a:endParaRPr lang="en-US" sz="2800" b="0" kern="1200" dirty="0">
                        <a:solidFill>
                          <a:schemeClr val="dk1"/>
                        </a:solidFill>
                        <a:effectLst/>
                        <a:latin typeface="Avenir Next LT Pro" panose="020B0504020202020204" pitchFamily="34" charset="0"/>
                        <a:ea typeface="+mn-ea"/>
                        <a:cs typeface="+mn-cs"/>
                      </a:endParaRPr>
                    </a:p>
                  </a:txBody>
                  <a:tcPr marL="68580" marR="68580" marT="7620" marB="0">
                    <a:lnL w="12700" cap="flat" cmpd="sng" algn="ctr">
                      <a:solidFill>
                        <a:srgbClr val="C10230"/>
                      </a:solidFill>
                      <a:prstDash val="solid"/>
                      <a:round/>
                      <a:headEnd type="none" w="med" len="med"/>
                      <a:tailEnd type="none" w="med" len="med"/>
                    </a:lnL>
                    <a:lnR w="12700" cap="flat" cmpd="sng" algn="ctr">
                      <a:solidFill>
                        <a:srgbClr val="C10230"/>
                      </a:solidFill>
                      <a:prstDash val="solid"/>
                      <a:round/>
                      <a:headEnd type="none" w="med" len="med"/>
                      <a:tailEnd type="none" w="med" len="med"/>
                    </a:lnR>
                    <a:lnT w="12700" cap="flat" cmpd="sng" algn="ctr">
                      <a:solidFill>
                        <a:srgbClr val="C10230"/>
                      </a:solidFill>
                      <a:prstDash val="solid"/>
                      <a:round/>
                      <a:headEnd type="none" w="med" len="med"/>
                      <a:tailEnd type="none" w="med" len="med"/>
                    </a:lnT>
                    <a:lnB w="12700" cap="flat" cmpd="sng" algn="ctr">
                      <a:solidFill>
                        <a:srgbClr val="C10230"/>
                      </a:solidFill>
                      <a:prstDash val="solid"/>
                      <a:round/>
                      <a:headEnd type="none" w="med" len="med"/>
                      <a:tailEnd type="none" w="med" len="med"/>
                    </a:lnB>
                    <a:noFill/>
                  </a:tcPr>
                </a:tc>
                <a:extLst>
                  <a:ext uri="{0D108BD9-81ED-4DB2-BD59-A6C34878D82A}">
                    <a16:rowId xmlns:a16="http://schemas.microsoft.com/office/drawing/2014/main" val="293571882"/>
                  </a:ext>
                </a:extLst>
              </a:tr>
              <a:tr h="610050">
                <a:tc>
                  <a:txBody>
                    <a:bodyPr/>
                    <a:lstStyle/>
                    <a:p>
                      <a:pPr marL="0" marR="0" algn="l" rtl="0" eaLnBrk="1" fontAlgn="t" latinLnBrk="0" hangingPunct="1">
                        <a:lnSpc>
                          <a:spcPct val="107000"/>
                        </a:lnSpc>
                        <a:spcBef>
                          <a:spcPts val="0"/>
                        </a:spcBef>
                        <a:spcAft>
                          <a:spcPts val="0"/>
                        </a:spcAft>
                      </a:pPr>
                      <a:r>
                        <a:rPr lang="en-US" sz="2800" b="0" kern="1200" dirty="0">
                          <a:solidFill>
                            <a:schemeClr val="dk1"/>
                          </a:solidFill>
                          <a:effectLst/>
                          <a:latin typeface="Avenir Next LT Pro" panose="020B0504020202020204" pitchFamily="34" charset="0"/>
                          <a:ea typeface="+mn-ea"/>
                          <a:cs typeface="+mn-cs"/>
                          <a:hlinkClick r:id="rId6" action="ppaction://hlinksldjump"/>
                        </a:rPr>
                        <a:t>Chapter 4: Testing and Fine Tuning</a:t>
                      </a:r>
                      <a:endParaRPr lang="en-US" sz="2800" b="0" kern="1200" dirty="0">
                        <a:solidFill>
                          <a:schemeClr val="dk1"/>
                        </a:solidFill>
                        <a:effectLst/>
                        <a:latin typeface="Avenir Next LT Pro" panose="020B0504020202020204" pitchFamily="34" charset="0"/>
                        <a:ea typeface="+mn-ea"/>
                        <a:cs typeface="+mn-cs"/>
                      </a:endParaRPr>
                    </a:p>
                  </a:txBody>
                  <a:tcPr marL="68580" marR="68580" marT="7620" marB="0">
                    <a:lnL w="12700" cap="flat" cmpd="sng" algn="ctr">
                      <a:solidFill>
                        <a:srgbClr val="C10230"/>
                      </a:solidFill>
                      <a:prstDash val="solid"/>
                      <a:round/>
                      <a:headEnd type="none" w="med" len="med"/>
                      <a:tailEnd type="none" w="med" len="med"/>
                    </a:lnL>
                    <a:lnR w="12700" cap="flat" cmpd="sng" algn="ctr">
                      <a:solidFill>
                        <a:srgbClr val="C10230"/>
                      </a:solidFill>
                      <a:prstDash val="solid"/>
                      <a:round/>
                      <a:headEnd type="none" w="med" len="med"/>
                      <a:tailEnd type="none" w="med" len="med"/>
                    </a:lnR>
                    <a:lnT w="12700" cap="flat" cmpd="sng" algn="ctr">
                      <a:solidFill>
                        <a:srgbClr val="C10230"/>
                      </a:solidFill>
                      <a:prstDash val="solid"/>
                      <a:round/>
                      <a:headEnd type="none" w="med" len="med"/>
                      <a:tailEnd type="none" w="med" len="med"/>
                    </a:lnT>
                    <a:lnB w="12700" cap="flat" cmpd="sng" algn="ctr">
                      <a:solidFill>
                        <a:srgbClr val="C10230"/>
                      </a:solidFill>
                      <a:prstDash val="solid"/>
                      <a:round/>
                      <a:headEnd type="none" w="med" len="med"/>
                      <a:tailEnd type="none" w="med" len="med"/>
                    </a:lnB>
                    <a:solidFill>
                      <a:srgbClr val="F0D4F4"/>
                    </a:solidFill>
                  </a:tcPr>
                </a:tc>
                <a:extLst>
                  <a:ext uri="{0D108BD9-81ED-4DB2-BD59-A6C34878D82A}">
                    <a16:rowId xmlns:a16="http://schemas.microsoft.com/office/drawing/2014/main" val="672329564"/>
                  </a:ext>
                </a:extLst>
              </a:tr>
              <a:tr h="610050">
                <a:tc>
                  <a:txBody>
                    <a:bodyPr/>
                    <a:lstStyle/>
                    <a:p>
                      <a:pPr marL="0" marR="0" algn="l" rtl="0" eaLnBrk="1" fontAlgn="t" latinLnBrk="0" hangingPunct="1">
                        <a:lnSpc>
                          <a:spcPct val="107000"/>
                        </a:lnSpc>
                        <a:spcBef>
                          <a:spcPts val="0"/>
                        </a:spcBef>
                        <a:spcAft>
                          <a:spcPts val="0"/>
                        </a:spcAft>
                      </a:pPr>
                      <a:r>
                        <a:rPr lang="en-US" sz="2800" b="0" kern="1200" dirty="0">
                          <a:solidFill>
                            <a:schemeClr val="dk1"/>
                          </a:solidFill>
                          <a:effectLst/>
                          <a:latin typeface="Avenir Next LT Pro" panose="020B0504020202020204" pitchFamily="34" charset="0"/>
                          <a:ea typeface="+mn-ea"/>
                          <a:cs typeface="+mn-cs"/>
                          <a:hlinkClick r:id="rId7" action="ppaction://hlinksldjump"/>
                        </a:rPr>
                        <a:t>Chapter 5: </a:t>
                      </a:r>
                      <a:r>
                        <a:rPr lang="en-US" sz="2800" b="0" kern="1200" dirty="0">
                          <a:solidFill>
                            <a:schemeClr val="dk1"/>
                          </a:solidFill>
                          <a:effectLst/>
                          <a:latin typeface="Avenir Next LT Pro" panose="020B0504020202020204" pitchFamily="34" charset="0"/>
                          <a:ea typeface="+mn-ea"/>
                          <a:cs typeface="+mn-cs"/>
                          <a:hlinkClick r:id="rId8" action="ppaction://hlinksldjump"/>
                        </a:rPr>
                        <a:t>Preparing to “Go Live”</a:t>
                      </a:r>
                      <a:endParaRPr lang="en-US" sz="2800" b="0" kern="1200" dirty="0">
                        <a:solidFill>
                          <a:schemeClr val="dk1"/>
                        </a:solidFill>
                        <a:effectLst/>
                        <a:latin typeface="Avenir Next LT Pro" panose="020B0504020202020204" pitchFamily="34" charset="0"/>
                        <a:ea typeface="+mn-ea"/>
                        <a:cs typeface="+mn-cs"/>
                      </a:endParaRPr>
                    </a:p>
                  </a:txBody>
                  <a:tcPr marL="68580" marR="68580" marT="7620" marB="0">
                    <a:lnL w="12700" cap="flat" cmpd="sng" algn="ctr">
                      <a:solidFill>
                        <a:srgbClr val="C10230"/>
                      </a:solidFill>
                      <a:prstDash val="solid"/>
                      <a:round/>
                      <a:headEnd type="none" w="med" len="med"/>
                      <a:tailEnd type="none" w="med" len="med"/>
                    </a:lnL>
                    <a:lnR w="12700" cap="flat" cmpd="sng" algn="ctr">
                      <a:solidFill>
                        <a:srgbClr val="C10230"/>
                      </a:solidFill>
                      <a:prstDash val="solid"/>
                      <a:round/>
                      <a:headEnd type="none" w="med" len="med"/>
                      <a:tailEnd type="none" w="med" len="med"/>
                    </a:lnR>
                    <a:lnT w="12700" cap="flat" cmpd="sng" algn="ctr">
                      <a:solidFill>
                        <a:srgbClr val="C10230"/>
                      </a:solidFill>
                      <a:prstDash val="solid"/>
                      <a:round/>
                      <a:headEnd type="none" w="med" len="med"/>
                      <a:tailEnd type="none" w="med" len="med"/>
                    </a:lnT>
                    <a:lnB w="12700" cap="flat" cmpd="sng" algn="ctr">
                      <a:solidFill>
                        <a:srgbClr val="C10230"/>
                      </a:solidFill>
                      <a:prstDash val="solid"/>
                      <a:round/>
                      <a:headEnd type="none" w="med" len="med"/>
                      <a:tailEnd type="none" w="med" len="med"/>
                    </a:lnB>
                    <a:noFill/>
                  </a:tcPr>
                </a:tc>
                <a:extLst>
                  <a:ext uri="{0D108BD9-81ED-4DB2-BD59-A6C34878D82A}">
                    <a16:rowId xmlns:a16="http://schemas.microsoft.com/office/drawing/2014/main" val="1238770078"/>
                  </a:ext>
                </a:extLst>
              </a:tr>
              <a:tr h="610050">
                <a:tc>
                  <a:txBody>
                    <a:bodyPr/>
                    <a:lstStyle/>
                    <a:p>
                      <a:pPr marL="0" marR="0" algn="l" rtl="0" eaLnBrk="1" fontAlgn="t" latinLnBrk="0" hangingPunct="1">
                        <a:lnSpc>
                          <a:spcPct val="107000"/>
                        </a:lnSpc>
                        <a:spcBef>
                          <a:spcPts val="0"/>
                        </a:spcBef>
                        <a:spcAft>
                          <a:spcPts val="0"/>
                        </a:spcAft>
                      </a:pPr>
                      <a:r>
                        <a:rPr lang="en-US" sz="2800" b="0" kern="1200" dirty="0">
                          <a:solidFill>
                            <a:schemeClr val="dk1"/>
                          </a:solidFill>
                          <a:effectLst/>
                          <a:latin typeface="Avenir Next LT Pro" panose="020B0504020202020204" pitchFamily="34" charset="0"/>
                          <a:ea typeface="+mn-ea"/>
                          <a:cs typeface="+mn-cs"/>
                          <a:hlinkClick r:id="rId8" action="ppaction://hlinksldjump"/>
                        </a:rPr>
                        <a:t>Chapter 6:</a:t>
                      </a:r>
                      <a:r>
                        <a:rPr lang="en-US" sz="2800" b="0" kern="1200" dirty="0">
                          <a:solidFill>
                            <a:schemeClr val="dk1"/>
                          </a:solidFill>
                          <a:effectLst/>
                          <a:latin typeface="Avenir Next LT Pro" panose="020B0504020202020204" pitchFamily="34" charset="0"/>
                          <a:ea typeface="+mn-ea"/>
                          <a:cs typeface="+mn-cs"/>
                          <a:hlinkClick r:id="rId7" action="ppaction://hlinksldjump"/>
                        </a:rPr>
                        <a:t>Data and Feedback Monitoring</a:t>
                      </a:r>
                      <a:endParaRPr lang="en-US" sz="2800" b="0" kern="1200" dirty="0">
                        <a:solidFill>
                          <a:schemeClr val="dk1"/>
                        </a:solidFill>
                        <a:effectLst/>
                        <a:latin typeface="Avenir Next LT Pro" panose="020B0504020202020204" pitchFamily="34" charset="0"/>
                        <a:ea typeface="+mn-ea"/>
                        <a:cs typeface="+mn-cs"/>
                      </a:endParaRPr>
                    </a:p>
                  </a:txBody>
                  <a:tcPr marL="68580" marR="68580" marT="7620" marB="0">
                    <a:lnL w="12700" cap="flat" cmpd="sng" algn="ctr">
                      <a:solidFill>
                        <a:srgbClr val="C10230"/>
                      </a:solidFill>
                      <a:prstDash val="solid"/>
                      <a:round/>
                      <a:headEnd type="none" w="med" len="med"/>
                      <a:tailEnd type="none" w="med" len="med"/>
                    </a:lnL>
                    <a:lnR w="12700" cap="flat" cmpd="sng" algn="ctr">
                      <a:solidFill>
                        <a:srgbClr val="C10230"/>
                      </a:solidFill>
                      <a:prstDash val="solid"/>
                      <a:round/>
                      <a:headEnd type="none" w="med" len="med"/>
                      <a:tailEnd type="none" w="med" len="med"/>
                    </a:lnR>
                    <a:lnT w="12700" cap="flat" cmpd="sng" algn="ctr">
                      <a:solidFill>
                        <a:srgbClr val="C10230"/>
                      </a:solidFill>
                      <a:prstDash val="solid"/>
                      <a:round/>
                      <a:headEnd type="none" w="med" len="med"/>
                      <a:tailEnd type="none" w="med" len="med"/>
                    </a:lnT>
                    <a:lnB w="12700" cap="flat" cmpd="sng" algn="ctr">
                      <a:solidFill>
                        <a:srgbClr val="C10230"/>
                      </a:solidFill>
                      <a:prstDash val="solid"/>
                      <a:round/>
                      <a:headEnd type="none" w="med" len="med"/>
                      <a:tailEnd type="none" w="med" len="med"/>
                    </a:lnB>
                    <a:solidFill>
                      <a:srgbClr val="F0D4F4"/>
                    </a:solidFill>
                  </a:tcPr>
                </a:tc>
                <a:extLst>
                  <a:ext uri="{0D108BD9-81ED-4DB2-BD59-A6C34878D82A}">
                    <a16:rowId xmlns:a16="http://schemas.microsoft.com/office/drawing/2014/main" val="2941567329"/>
                  </a:ext>
                </a:extLst>
              </a:tr>
              <a:tr h="610050">
                <a:tc>
                  <a:txBody>
                    <a:bodyPr/>
                    <a:lstStyle/>
                    <a:p>
                      <a:pPr marL="0" marR="0" algn="l" rtl="0" eaLnBrk="1" fontAlgn="t" latinLnBrk="0" hangingPunct="1">
                        <a:lnSpc>
                          <a:spcPct val="107000"/>
                        </a:lnSpc>
                        <a:spcBef>
                          <a:spcPts val="0"/>
                        </a:spcBef>
                        <a:spcAft>
                          <a:spcPts val="0"/>
                        </a:spcAft>
                      </a:pPr>
                      <a:r>
                        <a:rPr lang="en-US" sz="2800" b="0" kern="1200" dirty="0">
                          <a:solidFill>
                            <a:schemeClr val="dk1"/>
                          </a:solidFill>
                          <a:effectLst/>
                          <a:latin typeface="Avenir Next LT Pro" panose="020B0504020202020204" pitchFamily="34" charset="0"/>
                          <a:ea typeface="+mn-ea"/>
                          <a:cs typeface="+mn-cs"/>
                          <a:hlinkClick r:id="rId9" action="ppaction://hlinksldjump"/>
                        </a:rPr>
                        <a:t>Chapter 7: Post-Launch Troubleshooting</a:t>
                      </a:r>
                      <a:endParaRPr lang="en-US" sz="2800" b="0" kern="1200" dirty="0">
                        <a:solidFill>
                          <a:schemeClr val="dk1"/>
                        </a:solidFill>
                        <a:effectLst/>
                        <a:latin typeface="Avenir Next LT Pro" panose="020B0504020202020204" pitchFamily="34" charset="0"/>
                        <a:ea typeface="+mn-ea"/>
                        <a:cs typeface="+mn-cs"/>
                      </a:endParaRPr>
                    </a:p>
                  </a:txBody>
                  <a:tcPr marL="68580" marR="68580" marT="7620" marB="0">
                    <a:lnL w="12700" cap="flat" cmpd="sng" algn="ctr">
                      <a:solidFill>
                        <a:srgbClr val="C10230"/>
                      </a:solidFill>
                      <a:prstDash val="solid"/>
                      <a:round/>
                      <a:headEnd type="none" w="med" len="med"/>
                      <a:tailEnd type="none" w="med" len="med"/>
                    </a:lnL>
                    <a:lnR w="12700" cap="flat" cmpd="sng" algn="ctr">
                      <a:solidFill>
                        <a:srgbClr val="C10230"/>
                      </a:solidFill>
                      <a:prstDash val="solid"/>
                      <a:round/>
                      <a:headEnd type="none" w="med" len="med"/>
                      <a:tailEnd type="none" w="med" len="med"/>
                    </a:lnR>
                    <a:lnT w="12700" cap="flat" cmpd="sng" algn="ctr">
                      <a:solidFill>
                        <a:srgbClr val="C10230"/>
                      </a:solidFill>
                      <a:prstDash val="solid"/>
                      <a:round/>
                      <a:headEnd type="none" w="med" len="med"/>
                      <a:tailEnd type="none" w="med" len="med"/>
                    </a:lnT>
                    <a:lnB w="12700" cap="flat" cmpd="sng" algn="ctr">
                      <a:solidFill>
                        <a:srgbClr val="C10230"/>
                      </a:solidFill>
                      <a:prstDash val="solid"/>
                      <a:round/>
                      <a:headEnd type="none" w="med" len="med"/>
                      <a:tailEnd type="none" w="med" len="med"/>
                    </a:lnB>
                    <a:noFill/>
                  </a:tcPr>
                </a:tc>
                <a:extLst>
                  <a:ext uri="{0D108BD9-81ED-4DB2-BD59-A6C34878D82A}">
                    <a16:rowId xmlns:a16="http://schemas.microsoft.com/office/drawing/2014/main" val="2665259247"/>
                  </a:ext>
                </a:extLst>
              </a:tr>
            </a:tbl>
          </a:graphicData>
        </a:graphic>
      </p:graphicFrame>
      <p:sp>
        <p:nvSpPr>
          <p:cNvPr id="10" name="Slide Number Placeholder 40">
            <a:extLst>
              <a:ext uri="{FF2B5EF4-FFF2-40B4-BE49-F238E27FC236}">
                <a16:creationId xmlns:a16="http://schemas.microsoft.com/office/drawing/2014/main" id="{C7B0966E-3DBC-AFCA-368F-00F04567DDD6}"/>
              </a:ext>
            </a:extLst>
          </p:cNvPr>
          <p:cNvSpPr>
            <a:spLocks noGrp="1"/>
          </p:cNvSpPr>
          <p:nvPr>
            <p:ph type="sldNum" sz="quarter" idx="12"/>
          </p:nvPr>
        </p:nvSpPr>
        <p:spPr>
          <a:xfrm>
            <a:off x="8610600" y="6356350"/>
            <a:ext cx="2743200" cy="365125"/>
          </a:xfrm>
        </p:spPr>
        <p:txBody>
          <a:bodyPr/>
          <a:lstStyle/>
          <a:p>
            <a:fld id="{56FAB8D9-EC93-452B-B8CD-B076CB1D95D6}" type="slidenum">
              <a:rPr lang="en-US" smtClean="0"/>
              <a:t>6</a:t>
            </a:fld>
            <a:endParaRPr lang="en-US" dirty="0"/>
          </a:p>
        </p:txBody>
      </p:sp>
    </p:spTree>
    <p:extLst>
      <p:ext uri="{BB962C8B-B14F-4D97-AF65-F5344CB8AC3E}">
        <p14:creationId xmlns:p14="http://schemas.microsoft.com/office/powerpoint/2010/main" val="3230646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1415-5DAE-F5D7-53EB-FD324008C94C}"/>
              </a:ext>
            </a:extLst>
          </p:cNvPr>
          <p:cNvSpPr>
            <a:spLocks noGrp="1"/>
          </p:cNvSpPr>
          <p:nvPr>
            <p:ph type="title"/>
          </p:nvPr>
        </p:nvSpPr>
        <p:spPr/>
        <p:txBody>
          <a:bodyPr/>
          <a:lstStyle/>
          <a:p>
            <a:r>
              <a:rPr lang="en-US" dirty="0">
                <a:cs typeface="Calibri"/>
              </a:rPr>
              <a:t>Review of Key </a:t>
            </a:r>
            <a:br>
              <a:rPr lang="en-US" dirty="0">
                <a:cs typeface="Calibri"/>
              </a:rPr>
            </a:br>
            <a:r>
              <a:rPr lang="en-US" dirty="0">
                <a:cs typeface="Calibri"/>
              </a:rPr>
              <a:t>Foundational Steps</a:t>
            </a:r>
          </a:p>
        </p:txBody>
      </p:sp>
      <p:sp>
        <p:nvSpPr>
          <p:cNvPr id="11" name="Slide Number Placeholder 10">
            <a:extLst>
              <a:ext uri="{FF2B5EF4-FFF2-40B4-BE49-F238E27FC236}">
                <a16:creationId xmlns:a16="http://schemas.microsoft.com/office/drawing/2014/main" id="{6CB26297-03DD-A7FA-209E-331EC5909DF4}"/>
              </a:ext>
            </a:extLst>
          </p:cNvPr>
          <p:cNvSpPr>
            <a:spLocks noGrp="1"/>
          </p:cNvSpPr>
          <p:nvPr>
            <p:ph type="sldNum" sz="quarter" idx="12"/>
          </p:nvPr>
        </p:nvSpPr>
        <p:spPr/>
        <p:txBody>
          <a:bodyPr/>
          <a:lstStyle/>
          <a:p>
            <a:fld id="{56FAB8D9-EC93-452B-B8CD-B076CB1D95D6}" type="slidenum">
              <a:rPr lang="en-US" smtClean="0"/>
              <a:t>7</a:t>
            </a:fld>
            <a:endParaRPr lang="en-US"/>
          </a:p>
        </p:txBody>
      </p:sp>
    </p:spTree>
    <p:extLst>
      <p:ext uri="{BB962C8B-B14F-4D97-AF65-F5344CB8AC3E}">
        <p14:creationId xmlns:p14="http://schemas.microsoft.com/office/powerpoint/2010/main" val="366950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1293CF-DD3A-9E33-D145-81FEB9896CC5}"/>
              </a:ext>
            </a:extLst>
          </p:cNvPr>
          <p:cNvSpPr>
            <a:spLocks noGrp="1"/>
          </p:cNvSpPr>
          <p:nvPr>
            <p:ph type="title"/>
          </p:nvPr>
        </p:nvSpPr>
        <p:spPr>
          <a:solidFill>
            <a:srgbClr val="C10230"/>
          </a:solidFill>
        </p:spPr>
        <p:txBody>
          <a:bodyPr vert="horz" lIns="91440" tIns="45720" rIns="91440" bIns="45720" rtlCol="0" anchor="ctr">
            <a:normAutofit/>
          </a:bodyPr>
          <a:lstStyle/>
          <a:p>
            <a:r>
              <a:rPr lang="en-US" dirty="0"/>
              <a:t> Critical First Steps for QI for CR</a:t>
            </a:r>
          </a:p>
        </p:txBody>
      </p:sp>
      <p:sp>
        <p:nvSpPr>
          <p:cNvPr id="2" name="Content Placeholder 1">
            <a:extLst>
              <a:ext uri="{FF2B5EF4-FFF2-40B4-BE49-F238E27FC236}">
                <a16:creationId xmlns:a16="http://schemas.microsoft.com/office/drawing/2014/main" id="{ED368636-55FD-894C-3DE0-04483CCDAB9A}"/>
              </a:ext>
            </a:extLst>
          </p:cNvPr>
          <p:cNvSpPr>
            <a:spLocks noGrp="1"/>
          </p:cNvSpPr>
          <p:nvPr>
            <p:ph idx="1"/>
          </p:nvPr>
        </p:nvSpPr>
        <p:spPr/>
        <p:txBody>
          <a:bodyPr/>
          <a:lstStyle/>
          <a:p>
            <a:pPr marL="457200" indent="-457200"/>
            <a:r>
              <a:rPr lang="en-US" dirty="0"/>
              <a:t>Recruit a strong cardiac rehabilitation (CR) champion</a:t>
            </a:r>
          </a:p>
          <a:p>
            <a:pPr marL="457200" indent="-457200"/>
            <a:r>
              <a:rPr lang="en-US" dirty="0"/>
              <a:t>Assemble a multidisciplinary team</a:t>
            </a:r>
          </a:p>
          <a:p>
            <a:pPr marL="457200" indent="-457200"/>
            <a:r>
              <a:rPr lang="en-US" dirty="0"/>
              <a:t>Create an aim statement</a:t>
            </a:r>
          </a:p>
          <a:p>
            <a:pPr marL="457200" indent="-457200"/>
            <a:r>
              <a:rPr lang="en-US" dirty="0"/>
              <a:t>Develop an action plan</a:t>
            </a:r>
          </a:p>
          <a:p>
            <a:pPr marL="457200" indent="-457200"/>
            <a:r>
              <a:rPr lang="en-US" dirty="0"/>
              <a:t>Map and study current workflow processes to develop a deep understanding of the current state before redesigning</a:t>
            </a:r>
          </a:p>
          <a:p>
            <a:pPr marL="457200" indent="-457200"/>
            <a:r>
              <a:rPr lang="en-US" dirty="0"/>
              <a:t>Explore data collection and decide data needed to support implementation of automatic referral (AR)</a:t>
            </a:r>
          </a:p>
        </p:txBody>
      </p:sp>
      <p:sp>
        <p:nvSpPr>
          <p:cNvPr id="20" name="Slide Number Placeholder 19">
            <a:extLst>
              <a:ext uri="{FF2B5EF4-FFF2-40B4-BE49-F238E27FC236}">
                <a16:creationId xmlns:a16="http://schemas.microsoft.com/office/drawing/2014/main" id="{C2876102-FE40-69B4-A1C8-DD9DBF8528F3}"/>
              </a:ext>
            </a:extLst>
          </p:cNvPr>
          <p:cNvSpPr>
            <a:spLocks noGrp="1"/>
          </p:cNvSpPr>
          <p:nvPr>
            <p:ph type="sldNum" sz="quarter" idx="12"/>
          </p:nvPr>
        </p:nvSpPr>
        <p:spPr/>
        <p:txBody>
          <a:bodyPr/>
          <a:lstStyle/>
          <a:p>
            <a:fld id="{56FAB8D9-EC93-452B-B8CD-B076CB1D95D6}" type="slidenum">
              <a:rPr lang="en-US" smtClean="0"/>
              <a:t>8</a:t>
            </a:fld>
            <a:endParaRPr lang="en-US"/>
          </a:p>
        </p:txBody>
      </p:sp>
    </p:spTree>
    <p:extLst>
      <p:ext uri="{BB962C8B-B14F-4D97-AF65-F5344CB8AC3E}">
        <p14:creationId xmlns:p14="http://schemas.microsoft.com/office/powerpoint/2010/main" val="906483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85DC5E-2416-9C76-2325-F23446D9C07D}"/>
              </a:ext>
            </a:extLst>
          </p:cNvPr>
          <p:cNvSpPr>
            <a:spLocks noGrp="1"/>
          </p:cNvSpPr>
          <p:nvPr>
            <p:ph type="title"/>
          </p:nvPr>
        </p:nvSpPr>
        <p:spPr>
          <a:solidFill>
            <a:srgbClr val="C10230"/>
          </a:solidFill>
        </p:spPr>
        <p:txBody>
          <a:bodyPr vert="horz" lIns="91440" tIns="45720" rIns="91440" bIns="45720" rtlCol="0" anchor="ctr">
            <a:normAutofit/>
          </a:bodyPr>
          <a:lstStyle/>
          <a:p>
            <a:r>
              <a:rPr lang="en-US" dirty="0"/>
              <a:t>Engage Key People</a:t>
            </a:r>
          </a:p>
        </p:txBody>
      </p:sp>
      <p:sp>
        <p:nvSpPr>
          <p:cNvPr id="3" name="Content Placeholder 2">
            <a:extLst>
              <a:ext uri="{FF2B5EF4-FFF2-40B4-BE49-F238E27FC236}">
                <a16:creationId xmlns:a16="http://schemas.microsoft.com/office/drawing/2014/main" id="{141D6598-165C-F144-0C3C-6D83B20BE608}"/>
              </a:ext>
            </a:extLst>
          </p:cNvPr>
          <p:cNvSpPr>
            <a:spLocks noGrp="1"/>
          </p:cNvSpPr>
          <p:nvPr>
            <p:ph sz="quarter" idx="13"/>
          </p:nvPr>
        </p:nvSpPr>
        <p:spPr/>
        <p:txBody>
          <a:bodyPr>
            <a:normAutofit/>
          </a:bodyPr>
          <a:lstStyle/>
          <a:p>
            <a:r>
              <a:rPr lang="en-US" sz="3600" dirty="0">
                <a:solidFill>
                  <a:schemeClr val="bg1"/>
                </a:solidFill>
              </a:rPr>
              <a:t>Patients</a:t>
            </a:r>
          </a:p>
        </p:txBody>
      </p:sp>
      <p:sp>
        <p:nvSpPr>
          <p:cNvPr id="4" name="Content Placeholder 3">
            <a:extLst>
              <a:ext uri="{FF2B5EF4-FFF2-40B4-BE49-F238E27FC236}">
                <a16:creationId xmlns:a16="http://schemas.microsoft.com/office/drawing/2014/main" id="{2EED50D3-834B-793E-25B2-6B520ED071F4}"/>
              </a:ext>
            </a:extLst>
          </p:cNvPr>
          <p:cNvSpPr>
            <a:spLocks noGrp="1"/>
          </p:cNvSpPr>
          <p:nvPr>
            <p:ph sz="quarter" idx="14"/>
          </p:nvPr>
        </p:nvSpPr>
        <p:spPr/>
        <p:txBody>
          <a:bodyPr>
            <a:noAutofit/>
          </a:bodyPr>
          <a:lstStyle/>
          <a:p>
            <a:r>
              <a:rPr lang="en-US" dirty="0">
                <a:latin typeface="Avenir Next LT Pro" panose="020B0504020202020204" pitchFamily="34" charset="0"/>
              </a:rPr>
              <a:t>Cardiac Rehabilitation Champion</a:t>
            </a:r>
          </a:p>
        </p:txBody>
      </p:sp>
      <p:sp>
        <p:nvSpPr>
          <p:cNvPr id="5" name="Content Placeholder 4">
            <a:extLst>
              <a:ext uri="{FF2B5EF4-FFF2-40B4-BE49-F238E27FC236}">
                <a16:creationId xmlns:a16="http://schemas.microsoft.com/office/drawing/2014/main" id="{B9100BB5-F2A5-9BE7-1DC8-EA0BC7D0B6E5}"/>
              </a:ext>
            </a:extLst>
          </p:cNvPr>
          <p:cNvSpPr>
            <a:spLocks noGrp="1"/>
          </p:cNvSpPr>
          <p:nvPr>
            <p:ph sz="quarter" idx="15"/>
          </p:nvPr>
        </p:nvSpPr>
        <p:spPr/>
        <p:txBody>
          <a:bodyPr>
            <a:noAutofit/>
          </a:bodyPr>
          <a:lstStyle/>
          <a:p>
            <a:r>
              <a:rPr lang="en-US" dirty="0">
                <a:latin typeface="Avenir Next LT Pro" panose="020B0504020202020204" pitchFamily="34" charset="0"/>
              </a:rPr>
              <a:t>Quality Improvement Specialist</a:t>
            </a:r>
          </a:p>
        </p:txBody>
      </p:sp>
      <p:sp>
        <p:nvSpPr>
          <p:cNvPr id="8" name="Content Placeholder 7">
            <a:extLst>
              <a:ext uri="{FF2B5EF4-FFF2-40B4-BE49-F238E27FC236}">
                <a16:creationId xmlns:a16="http://schemas.microsoft.com/office/drawing/2014/main" id="{7FC0652C-958B-6FF0-8536-BD1DB80BA8C9}"/>
              </a:ext>
            </a:extLst>
          </p:cNvPr>
          <p:cNvSpPr>
            <a:spLocks noGrp="1"/>
          </p:cNvSpPr>
          <p:nvPr>
            <p:ph sz="quarter" idx="16"/>
          </p:nvPr>
        </p:nvSpPr>
        <p:spPr/>
        <p:txBody>
          <a:bodyPr>
            <a:noAutofit/>
          </a:bodyPr>
          <a:lstStyle/>
          <a:p>
            <a:r>
              <a:rPr lang="en-US" dirty="0">
                <a:latin typeface="Avenir Next LT Pro" panose="020B0504020202020204" pitchFamily="34" charset="0"/>
              </a:rPr>
              <a:t>Reporting and IT Analytics Coordinator</a:t>
            </a:r>
          </a:p>
        </p:txBody>
      </p:sp>
      <p:sp>
        <p:nvSpPr>
          <p:cNvPr id="15" name="Content Placeholder 14">
            <a:extLst>
              <a:ext uri="{FF2B5EF4-FFF2-40B4-BE49-F238E27FC236}">
                <a16:creationId xmlns:a16="http://schemas.microsoft.com/office/drawing/2014/main" id="{85257324-48ED-979F-07D1-44FB763EDAD6}"/>
              </a:ext>
            </a:extLst>
          </p:cNvPr>
          <p:cNvSpPr>
            <a:spLocks noGrp="1"/>
          </p:cNvSpPr>
          <p:nvPr>
            <p:ph sz="quarter" idx="17"/>
          </p:nvPr>
        </p:nvSpPr>
        <p:spPr/>
        <p:txBody>
          <a:bodyPr>
            <a:noAutofit/>
          </a:bodyPr>
          <a:lstStyle/>
          <a:p>
            <a:r>
              <a:rPr lang="en-US" dirty="0">
                <a:latin typeface="Avenir Next LT Pro" panose="020B0504020202020204" pitchFamily="34" charset="0"/>
              </a:rPr>
              <a:t>Ordering Provider</a:t>
            </a:r>
          </a:p>
        </p:txBody>
      </p:sp>
      <p:sp>
        <p:nvSpPr>
          <p:cNvPr id="16" name="Content Placeholder 15">
            <a:extLst>
              <a:ext uri="{FF2B5EF4-FFF2-40B4-BE49-F238E27FC236}">
                <a16:creationId xmlns:a16="http://schemas.microsoft.com/office/drawing/2014/main" id="{AAB912F5-21B5-C1D3-C2A7-C475096D82F4}"/>
              </a:ext>
            </a:extLst>
          </p:cNvPr>
          <p:cNvSpPr>
            <a:spLocks noGrp="1"/>
          </p:cNvSpPr>
          <p:nvPr>
            <p:ph sz="quarter" idx="18"/>
          </p:nvPr>
        </p:nvSpPr>
        <p:spPr/>
        <p:txBody>
          <a:bodyPr>
            <a:noAutofit/>
          </a:bodyPr>
          <a:lstStyle/>
          <a:p>
            <a:r>
              <a:rPr lang="en-US" dirty="0">
                <a:latin typeface="Avenir Next LT Pro" panose="020B0504020202020204" pitchFamily="34" charset="0"/>
              </a:rPr>
              <a:t>IT Dept. Representatives</a:t>
            </a:r>
          </a:p>
        </p:txBody>
      </p:sp>
      <p:sp>
        <p:nvSpPr>
          <p:cNvPr id="7" name="Slide Number Placeholder 6">
            <a:extLst>
              <a:ext uri="{FF2B5EF4-FFF2-40B4-BE49-F238E27FC236}">
                <a16:creationId xmlns:a16="http://schemas.microsoft.com/office/drawing/2014/main" id="{A4164F67-AAD3-E0DA-4C1B-2E72047C06F3}"/>
              </a:ext>
            </a:extLst>
          </p:cNvPr>
          <p:cNvSpPr>
            <a:spLocks noGrp="1"/>
          </p:cNvSpPr>
          <p:nvPr>
            <p:ph type="sldNum" sz="quarter" idx="12"/>
          </p:nvPr>
        </p:nvSpPr>
        <p:spPr/>
        <p:txBody>
          <a:bodyPr/>
          <a:lstStyle/>
          <a:p>
            <a:fld id="{56FAB8D9-EC93-452B-B8CD-B076CB1D95D6}" type="slidenum">
              <a:rPr lang="en-US" smtClean="0"/>
              <a:t>9</a:t>
            </a:fld>
            <a:endParaRPr lang="en-US"/>
          </a:p>
        </p:txBody>
      </p:sp>
    </p:spTree>
    <p:extLst>
      <p:ext uri="{BB962C8B-B14F-4D97-AF65-F5344CB8AC3E}">
        <p14:creationId xmlns:p14="http://schemas.microsoft.com/office/powerpoint/2010/main" val="422234889"/>
      </p:ext>
    </p:extLst>
  </p:cSld>
  <p:clrMapOvr>
    <a:masterClrMapping/>
  </p:clrMapOvr>
</p:sld>
</file>

<file path=ppt/theme/theme1.xml><?xml version="1.0" encoding="utf-8"?>
<a:theme xmlns:a="http://schemas.openxmlformats.org/drawingml/2006/main" name="Office Theme">
  <a:themeElements>
    <a:clrScheme name="TAKEHeart">
      <a:dk1>
        <a:sysClr val="windowText" lastClr="000000"/>
      </a:dk1>
      <a:lt1>
        <a:srgbClr val="FFFFFF"/>
      </a:lt1>
      <a:dk2>
        <a:srgbClr val="691F74"/>
      </a:dk2>
      <a:lt2>
        <a:srgbClr val="C10230"/>
      </a:lt2>
      <a:accent1>
        <a:srgbClr val="005DBA"/>
      </a:accent1>
      <a:accent2>
        <a:srgbClr val="007481"/>
      </a:accent2>
      <a:accent3>
        <a:srgbClr val="009ADE"/>
      </a:accent3>
      <a:accent4>
        <a:srgbClr val="FFC000"/>
      </a:accent4>
      <a:accent5>
        <a:srgbClr val="A2C5D3"/>
      </a:accent5>
      <a:accent6>
        <a:srgbClr val="D390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37E4A027E6E04C9666B28804E60757" ma:contentTypeVersion="8" ma:contentTypeDescription="Create a new document." ma:contentTypeScope="" ma:versionID="49289f68dbaabb7c795d28a4768861d9">
  <xsd:schema xmlns:xsd="http://www.w3.org/2001/XMLSchema" xmlns:xs="http://www.w3.org/2001/XMLSchema" xmlns:p="http://schemas.microsoft.com/office/2006/metadata/properties" xmlns:ns2="69f55713-d1b9-40c1-a72c-05f25261be9c" xmlns:ns3="bfd16a6f-65fb-482b-bd4a-5261e380b643" targetNamespace="http://schemas.microsoft.com/office/2006/metadata/properties" ma:root="true" ma:fieldsID="53e5905887a6b2119991a78cecfc478d" ns2:_="" ns3:_="">
    <xsd:import namespace="69f55713-d1b9-40c1-a72c-05f25261be9c"/>
    <xsd:import namespace="bfd16a6f-65fb-482b-bd4a-5261e380b6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f55713-d1b9-40c1-a72c-05f25261be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d16a6f-65fb-482b-bd4a-5261e380b64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DF59D6-780F-41EE-90D9-9F7585C09BFC}">
  <ds:schemaRefs>
    <ds:schemaRef ds:uri="http://schemas.microsoft.com/sharepoint/v3/contenttype/forms"/>
  </ds:schemaRefs>
</ds:datastoreItem>
</file>

<file path=customXml/itemProps2.xml><?xml version="1.0" encoding="utf-8"?>
<ds:datastoreItem xmlns:ds="http://schemas.openxmlformats.org/officeDocument/2006/customXml" ds:itemID="{80A8A90B-28C5-4C5D-B7F4-E99075990941}">
  <ds:schemaRefs>
    <ds:schemaRef ds:uri="http://purl.org/dc/dcmitype/"/>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6c854b04-c9c6-4391-adbe-2e73191270e7"/>
    <ds:schemaRef ds:uri="http://schemas.microsoft.com/office/2006/metadata/properties"/>
    <ds:schemaRef ds:uri="bfbb1f28-f5ec-4e81-bb92-6a9db50858ef"/>
    <ds:schemaRef ds:uri="205b23bd-3f6b-4c92-9171-1edcfba7f255"/>
    <ds:schemaRef ds:uri="http://purl.org/dc/elements/1.1/"/>
  </ds:schemaRefs>
</ds:datastoreItem>
</file>

<file path=customXml/itemProps3.xml><?xml version="1.0" encoding="utf-8"?>
<ds:datastoreItem xmlns:ds="http://schemas.openxmlformats.org/officeDocument/2006/customXml" ds:itemID="{03F8EE39-539B-487F-89FC-ECF1418625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f55713-d1b9-40c1-a72c-05f25261be9c"/>
    <ds:schemaRef ds:uri="bfd16a6f-65fb-482b-bd4a-5261e380b6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2324</TotalTime>
  <Words>7517</Words>
  <Application>Microsoft Office PowerPoint</Application>
  <PresentationFormat>Widescreen</PresentationFormat>
  <Paragraphs>663</Paragraphs>
  <Slides>59</Slides>
  <Notes>59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Arial</vt:lpstr>
      <vt:lpstr>Avenir Next LT Pro</vt:lpstr>
      <vt:lpstr>Calibri</vt:lpstr>
      <vt:lpstr>Calibri Light</vt:lpstr>
      <vt:lpstr>Courier New</vt:lpstr>
      <vt:lpstr>Segoe UI</vt:lpstr>
      <vt:lpstr>Source Sans Pro</vt:lpstr>
      <vt:lpstr>Symbol</vt:lpstr>
      <vt:lpstr>Times New Roman</vt:lpstr>
      <vt:lpstr>Wingdings</vt:lpstr>
      <vt:lpstr>Office Theme</vt:lpstr>
      <vt:lpstr>Building, Implementing &amp; Troubleshooting an Automatic Referral for Cardiac Rehabilitation</vt:lpstr>
      <vt:lpstr>Acronym List</vt:lpstr>
      <vt:lpstr>Overview of  TAKEheart Materials for Implementing AR</vt:lpstr>
      <vt:lpstr>Overview of Implementation Process</vt:lpstr>
      <vt:lpstr> Be Advised: Implementing AR Takes Time!  </vt:lpstr>
      <vt:lpstr>Table of Contents</vt:lpstr>
      <vt:lpstr>Review of Key  Foundational Steps</vt:lpstr>
      <vt:lpstr> Critical First Steps for QI for CR</vt:lpstr>
      <vt:lpstr>Engage Key People</vt:lpstr>
      <vt:lpstr>Define a Clear and Compelling Aim</vt:lpstr>
      <vt:lpstr>Keys To Success</vt:lpstr>
      <vt:lpstr>Keys To Success: Action Plan</vt:lpstr>
      <vt:lpstr>Common Causes of Failure</vt:lpstr>
      <vt:lpstr>Chapter 1:  Understanding  Automatic Referral</vt:lpstr>
      <vt:lpstr>What is Automatic Referral?</vt:lpstr>
      <vt:lpstr>Referral Patterns</vt:lpstr>
      <vt:lpstr>Ease of Implementation</vt:lpstr>
      <vt:lpstr>What Constitutes a Completed Referral?</vt:lpstr>
      <vt:lpstr>Automatic Referral Makes Care Coordination MORE Important</vt:lpstr>
      <vt:lpstr>Automatic Referral Addresses Problematic Beliefs</vt:lpstr>
      <vt:lpstr>Automatic Referral Addresses Process Failures</vt:lpstr>
      <vt:lpstr>To Learn More …</vt:lpstr>
      <vt:lpstr>Chapter 2:  Defining Patient Eligibility</vt:lpstr>
      <vt:lpstr>Eligibility Discussions</vt:lpstr>
      <vt:lpstr>Eligibility Criteria</vt:lpstr>
      <vt:lpstr>WHO: Include Eligible Patients</vt:lpstr>
      <vt:lpstr>WHO: Eliminate Inappropriate Patients</vt:lpstr>
      <vt:lpstr>To Learn More…</vt:lpstr>
      <vt:lpstr>Chapter 3:  Creating EMR Specifications</vt:lpstr>
      <vt:lpstr>Accounting for Order Sets</vt:lpstr>
      <vt:lpstr>Four Crucial Design Factors</vt:lpstr>
      <vt:lpstr>WHEN: Best Times to Trigger Referral</vt:lpstr>
      <vt:lpstr>HOW: AR from Inpatient Setting</vt:lpstr>
      <vt:lpstr>HOW: AR from Outpatient Setting</vt:lpstr>
      <vt:lpstr>WHERE: Referral Location</vt:lpstr>
      <vt:lpstr>To Learn More...</vt:lpstr>
      <vt:lpstr>Chapter 4:  Testing and Fine-Tuning </vt:lpstr>
      <vt:lpstr>Testing Phases</vt:lpstr>
      <vt:lpstr>Develop Your Testing Plan</vt:lpstr>
      <vt:lpstr>Bench Testing</vt:lpstr>
      <vt:lpstr>Pilot Testing</vt:lpstr>
      <vt:lpstr>To Learn More About Pilot Testing…</vt:lpstr>
      <vt:lpstr>Chapter 5:  Preparing to “GO LIVE”</vt:lpstr>
      <vt:lpstr>Preparing for GO LIVE</vt:lpstr>
      <vt:lpstr>Team Member Roles &amp; Responsibilities</vt:lpstr>
      <vt:lpstr>Team Member Roles &amp; Responsibilities (con’t)</vt:lpstr>
      <vt:lpstr>Support During Go-Live Phase</vt:lpstr>
      <vt:lpstr>Communications &amp; Education</vt:lpstr>
      <vt:lpstr>Final Prep Step!</vt:lpstr>
      <vt:lpstr>To Learn More… </vt:lpstr>
      <vt:lpstr>Chapter 6: Data and Feedback Monitoring </vt:lpstr>
      <vt:lpstr>Create a Data &amp; Feedback Monitoring Plan</vt:lpstr>
      <vt:lpstr>Key Steps for Using Data to Drive Improvement</vt:lpstr>
      <vt:lpstr>To Learn More About Key Steps… </vt:lpstr>
      <vt:lpstr>Chapter 7: Post Launch: Troubleshooting  AR</vt:lpstr>
      <vt:lpstr>Problem 1</vt:lpstr>
      <vt:lpstr>Problem 2</vt:lpstr>
      <vt:lpstr>Problem 3</vt:lpstr>
      <vt:lpstr>To Learn More About Troubleshooting…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Implementing, and Troubleshooting an Automatic Referral for Cardiac Rehabilitation</dc:title>
  <dc:subject>To provide a resource for the successful creation and implementation of an automatic cardiac rehab referral system</dc:subject>
  <dc:creator>AHRQ</dc:creator>
  <cp:keywords>AHRQ, Cardiac Rehabilitation, CR, TAKEheart</cp:keywords>
  <cp:lastModifiedBy>Nawrocki, Laura (AHRQ/OC) (CTR)</cp:lastModifiedBy>
  <cp:revision>123</cp:revision>
  <dcterms:created xsi:type="dcterms:W3CDTF">2022-07-06T17:28:28Z</dcterms:created>
  <dcterms:modified xsi:type="dcterms:W3CDTF">2023-04-12T06:13:13Z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0x010100FE37E4A027E6E04C9666B28804E60757</vt:lpwstr>
  </property>
  <property fmtid="{D5CDD505-2E9C-101B-9397-08002B2CF9AE}" pid="3" name="MediaServiceImageTags">
    <vt:lpwstr/>
  </property>
  <property fmtid="{D5CDD505-2E9C-101B-9397-08002B2CF9AE}" pid="4" name="MSIP_Label_7b94a7b8-f06c-4dfe-bdcc-9b548fd58c31_Enabled">
    <vt:lpwstr>true</vt:lpwstr>
  </property>
  <property fmtid="{D5CDD505-2E9C-101B-9397-08002B2CF9AE}" pid="5" name="MSIP_Label_7b94a7b8-f06c-4dfe-bdcc-9b548fd58c31_SetDate">
    <vt:lpwstr>2023-01-18T16:53:27Z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2cb6cfa1-8994-441b-9f3f-f03e4d38835d</vt:lpwstr>
  </property>
  <property fmtid="{D5CDD505-2E9C-101B-9397-08002B2CF9AE}" pid="10" name="MSIP_Label_7b94a7b8-f06c-4dfe-bdcc-9b548fd58c31_ContentBits">
    <vt:lpwstr>0</vt:lpwstr>
  </property>
</Properties>
</file>