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7" r:id="rId5"/>
    <p:sldId id="706" r:id="rId6"/>
    <p:sldId id="728" r:id="rId7"/>
    <p:sldId id="707" r:id="rId8"/>
    <p:sldId id="708" r:id="rId9"/>
    <p:sldId id="709" r:id="rId10"/>
    <p:sldId id="735" r:id="rId11"/>
    <p:sldId id="712" r:id="rId12"/>
    <p:sldId id="713" r:id="rId13"/>
    <p:sldId id="736" r:id="rId14"/>
    <p:sldId id="715" r:id="rId15"/>
    <p:sldId id="716" r:id="rId16"/>
    <p:sldId id="717" r:id="rId17"/>
    <p:sldId id="737" r:id="rId18"/>
    <p:sldId id="726" r:id="rId19"/>
    <p:sldId id="721" r:id="rId20"/>
    <p:sldId id="727" r:id="rId21"/>
    <p:sldId id="723" r:id="rId22"/>
    <p:sldId id="724" r:id="rId23"/>
  </p:sldIdLst>
  <p:sldSz cx="12192000" cy="6858000"/>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5CE35-8A1A-7E63-8CE7-F052112C4B9E}" name="Stephen Hines" initials="SH" userId="S::stephen_hines@abtassoc.com::3e2db5ec-13f0-4645-864a-2ce08f7e7988" providerId="AD"/>
  <p188:author id="{45400F3E-C0C2-3A39-8BA7-219DF1554BDE}" name="Keya Jacoby" initials="KJ" userId="S::Keya_Jacoby@abtassoc.com::3b882274-e2fc-45d7-a5f0-944cad65d42e" providerId="AD"/>
  <p188:author id="{A42C7D41-43A0-BA8F-4298-BE58043B970A}" name="Bonnett, Doreen (AHRQ/OC)" initials="BD(" userId="S::Doreen.Bonnett@AHRQ.hhs.gov::77f17307-ce04-411b-a4b0-6ba2fde30653" providerId="AD"/>
  <p188:author id="{E132EA7A-A28C-D0F3-B57C-5A0F89134C0B}" name="Stephen Hines" initials="SH" userId="S::Stephen_Hines@abtassoc.com::3e2db5ec-13f0-4645-864a-2ce08f7e79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77E"/>
    <a:srgbClr val="008EAA"/>
    <a:srgbClr val="E6D3F1"/>
    <a:srgbClr val="E2E2E2"/>
    <a:srgbClr val="C9F5FF"/>
    <a:srgbClr val="DBBFEB"/>
    <a:srgbClr val="595959"/>
    <a:srgbClr val="009FC2"/>
    <a:srgbClr val="DDF9FF"/>
    <a:srgbClr val="004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4598" autoAdjust="0"/>
  </p:normalViewPr>
  <p:slideViewPr>
    <p:cSldViewPr snapToGrid="0">
      <p:cViewPr varScale="1">
        <p:scale>
          <a:sx n="72" d="100"/>
          <a:sy n="72" d="100"/>
        </p:scale>
        <p:origin x="936"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874AFE0-712E-4A5B-8D0E-429CC7282D2E}" type="datetimeFigureOut">
              <a:rPr lang="en-US" smtClean="0"/>
              <a:t>12/20/2023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E2FAEFB-A42F-4CE9-8897-ECED6EEE8F97}" type="slidenum">
              <a:rPr lang="en-US" smtClean="0"/>
              <a:t>‹#›</a:t>
            </a:fld>
            <a:endParaRPr lang="en-US" dirty="0"/>
          </a:p>
        </p:txBody>
      </p:sp>
    </p:spTree>
    <p:extLst>
      <p:ext uri="{BB962C8B-B14F-4D97-AF65-F5344CB8AC3E}">
        <p14:creationId xmlns:p14="http://schemas.microsoft.com/office/powerpoint/2010/main" val="2216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
        <p:nvSpPr>
          <p:cNvPr id="27652"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6D32DB78-3369-4E4E-AA65-B23DFF45C466}" type="slidenum">
              <a:rPr lang="en-US" altLang="en-US" sz="1800" b="0"/>
              <a:pPr eaLnBrk="1" hangingPunct="1">
                <a:lnSpc>
                  <a:spcPct val="100000"/>
                </a:lnSpc>
                <a:spcBef>
                  <a:spcPct val="0"/>
                </a:spcBef>
              </a:pPr>
              <a:t>2</a:t>
            </a:fld>
            <a:endParaRPr lang="en-US" altLang="en-US" sz="18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4A137E9-58A2-4693-9829-CD794CB86FEE}" type="slidenum">
              <a:rPr lang="en-US" altLang="en-US" sz="1800" b="0"/>
              <a:pPr eaLnBrk="1" hangingPunct="1">
                <a:lnSpc>
                  <a:spcPct val="100000"/>
                </a:lnSpc>
                <a:spcBef>
                  <a:spcPct val="0"/>
                </a:spcBef>
              </a:pPr>
              <a:t>16</a:t>
            </a:fld>
            <a:endParaRPr lang="en-US" altLang="en-US" sz="1800" b="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27013" indent="-227013"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4A137E9-58A2-4693-9829-CD794CB86FEE}" type="slidenum">
              <a:rPr lang="en-US" altLang="en-US" sz="1800" b="0"/>
              <a:pPr eaLnBrk="1" hangingPunct="1">
                <a:lnSpc>
                  <a:spcPct val="100000"/>
                </a:lnSpc>
                <a:spcBef>
                  <a:spcPct val="0"/>
                </a:spcBef>
              </a:pPr>
              <a:t>17</a:t>
            </a:fld>
            <a:endParaRPr lang="en-US" altLang="en-US" sz="1800" b="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27013" indent="-227013"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237287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
        <p:nvSpPr>
          <p:cNvPr id="40964"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83DD4ED-1C4A-4EEE-923D-8E5764083FFB}" type="slidenum">
              <a:rPr lang="en-US" altLang="en-US" sz="1800" b="0"/>
              <a:pPr eaLnBrk="1" hangingPunct="1">
                <a:lnSpc>
                  <a:spcPct val="100000"/>
                </a:lnSpc>
                <a:spcBef>
                  <a:spcPct val="0"/>
                </a:spcBef>
              </a:pPr>
              <a:t>19</a:t>
            </a:fld>
            <a:endParaRPr lang="en-US" altLang="en-US" sz="1800"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
        <p:nvSpPr>
          <p:cNvPr id="27652"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6D32DB78-3369-4E4E-AA65-B23DFF45C466}" type="slidenum">
              <a:rPr lang="en-US" altLang="en-US" sz="1800" b="0"/>
              <a:pPr eaLnBrk="1" hangingPunct="1">
                <a:lnSpc>
                  <a:spcPct val="100000"/>
                </a:lnSpc>
                <a:spcBef>
                  <a:spcPct val="0"/>
                </a:spcBef>
              </a:pPr>
              <a:t>3</a:t>
            </a:fld>
            <a:endParaRPr lang="en-US" altLang="en-US" sz="1800" b="0" dirty="0"/>
          </a:p>
        </p:txBody>
      </p:sp>
    </p:spTree>
    <p:extLst>
      <p:ext uri="{BB962C8B-B14F-4D97-AF65-F5344CB8AC3E}">
        <p14:creationId xmlns:p14="http://schemas.microsoft.com/office/powerpoint/2010/main" val="192196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dirty="0">
                <a:solidFill>
                  <a:srgbClr val="FF0000"/>
                </a:solidFill>
                <a:latin typeface="Arial" pitchFamily="34" charset="0"/>
                <a:ea typeface="ヒラギノ角ゴ Pro W3" pitchFamily="127" charset="-128"/>
              </a:rPr>
              <a:t>Source for infographics: https://www.ahrq.gov/sites/default/files/wysiwyg/teamstepps/diagnosis-improvement/dxsafety-infographic.pdf.</a:t>
            </a:r>
          </a:p>
        </p:txBody>
      </p:sp>
      <p:sp>
        <p:nvSpPr>
          <p:cNvPr id="28676"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69BDC22B-A2CC-4572-A2F2-996442B4B13B}" type="slidenum">
              <a:rPr lang="en-US" altLang="en-US" sz="1800" b="0"/>
              <a:pPr eaLnBrk="1" hangingPunct="1">
                <a:lnSpc>
                  <a:spcPct val="100000"/>
                </a:lnSpc>
                <a:spcBef>
                  <a:spcPct val="0"/>
                </a:spcBef>
              </a:pPr>
              <a:t>5</a:t>
            </a:fld>
            <a:endParaRPr lang="en-US" altLang="en-US" sz="18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7CC1006-C158-424D-97F6-A9D197CA451B}" type="slidenum">
              <a:rPr lang="en-US" altLang="en-US" sz="1800" b="0"/>
              <a:pPr eaLnBrk="1" hangingPunct="1">
                <a:lnSpc>
                  <a:spcPct val="100000"/>
                </a:lnSpc>
                <a:spcBef>
                  <a:spcPct val="0"/>
                </a:spcBef>
              </a:pPr>
              <a:t>6</a:t>
            </a:fld>
            <a:endParaRPr lang="en-US" altLang="en-US" sz="1800" b="0" dirty="0"/>
          </a:p>
        </p:txBody>
      </p:sp>
      <p:sp>
        <p:nvSpPr>
          <p:cNvPr id="29699" name="Rectangle 2"/>
          <p:cNvSpPr>
            <a:spLocks noGrp="1" noRot="1" noChangeAspect="1" noChangeArrowheads="1" noTextEdit="1"/>
          </p:cNvSpPr>
          <p:nvPr>
            <p:ph type="sldImg"/>
          </p:nvPr>
        </p:nvSpPr>
        <p:spPr>
          <a:xfrm>
            <a:off x="457200" y="717550"/>
            <a:ext cx="6402388" cy="3602038"/>
          </a:xfrm>
          <a:ln/>
        </p:spPr>
      </p:sp>
      <p:sp>
        <p:nvSpPr>
          <p:cNvPr id="29700"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5B314B6-0B65-4B7B-85A1-5B8DB72EA23C}" type="slidenum">
              <a:rPr lang="en-US" altLang="en-US" sz="1800" b="0"/>
              <a:pPr eaLnBrk="1" hangingPunct="1">
                <a:lnSpc>
                  <a:spcPct val="100000"/>
                </a:lnSpc>
                <a:spcBef>
                  <a:spcPct val="0"/>
                </a:spcBef>
              </a:pPr>
              <a:t>7</a:t>
            </a:fld>
            <a:endParaRPr lang="en-US" altLang="en-US" sz="1800" b="0" dirty="0"/>
          </a:p>
        </p:txBody>
      </p:sp>
      <p:sp>
        <p:nvSpPr>
          <p:cNvPr id="30723" name="Rectangle 2"/>
          <p:cNvSpPr>
            <a:spLocks noGrp="1" noRot="1" noChangeAspect="1" noChangeArrowheads="1" noTextEdit="1"/>
          </p:cNvSpPr>
          <p:nvPr>
            <p:ph type="sldImg"/>
          </p:nvPr>
        </p:nvSpPr>
        <p:spPr>
          <a:xfrm>
            <a:off x="457200" y="717550"/>
            <a:ext cx="6402388" cy="3602038"/>
          </a:xfrm>
          <a:ln/>
        </p:spPr>
      </p:sp>
      <p:sp>
        <p:nvSpPr>
          <p:cNvPr id="30724"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65431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D1143BC2-8C2E-4352-91B1-AA7799BB1C5A}" type="slidenum">
              <a:rPr lang="en-US" altLang="en-US" sz="1800" b="0"/>
              <a:pPr eaLnBrk="1" hangingPunct="1">
                <a:lnSpc>
                  <a:spcPct val="100000"/>
                </a:lnSpc>
                <a:spcBef>
                  <a:spcPct val="0"/>
                </a:spcBef>
              </a:pPr>
              <a:t>8</a:t>
            </a:fld>
            <a:endParaRPr lang="en-US" altLang="en-US" sz="1800" b="0" dirty="0"/>
          </a:p>
        </p:txBody>
      </p:sp>
      <p:sp>
        <p:nvSpPr>
          <p:cNvPr id="32771" name="Rectangle 2"/>
          <p:cNvSpPr>
            <a:spLocks noGrp="1" noRot="1" noChangeAspect="1" noChangeArrowheads="1" noTextEdit="1"/>
          </p:cNvSpPr>
          <p:nvPr>
            <p:ph type="sldImg"/>
          </p:nvPr>
        </p:nvSpPr>
        <p:spPr>
          <a:xfrm>
            <a:off x="457200" y="717550"/>
            <a:ext cx="6402388" cy="3602038"/>
          </a:xfrm>
          <a:ln/>
        </p:spPr>
      </p:sp>
      <p:sp>
        <p:nvSpPr>
          <p:cNvPr id="32772"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
        <p:nvSpPr>
          <p:cNvPr id="33796"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2833909-C808-412C-A747-07F1100934AF}" type="slidenum">
              <a:rPr lang="en-US" altLang="en-US" sz="1800" b="0"/>
              <a:pPr eaLnBrk="1" hangingPunct="1">
                <a:lnSpc>
                  <a:spcPct val="100000"/>
                </a:lnSpc>
                <a:spcBef>
                  <a:spcPct val="0"/>
                </a:spcBef>
              </a:pPr>
              <a:t>9</a:t>
            </a:fld>
            <a:endParaRPr lang="en-US" altLang="en-US" sz="18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4F122E6-6AD8-4D58-B821-E0CC2DF3E5C1}" type="slidenum">
              <a:rPr lang="en-US" altLang="en-US" sz="1800" b="0"/>
              <a:pPr eaLnBrk="1" hangingPunct="1">
                <a:lnSpc>
                  <a:spcPct val="100000"/>
                </a:lnSpc>
                <a:spcBef>
                  <a:spcPct val="0"/>
                </a:spcBef>
              </a:pPr>
              <a:t>10</a:t>
            </a:fld>
            <a:endParaRPr lang="en-US" altLang="en-US" sz="18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dirty="0">
                <a:latin typeface="Arial" pitchFamily="34" charset="0"/>
                <a:ea typeface="ヒラギノ角ゴ Pro W3" pitchFamily="127" charset="-128"/>
              </a:rPr>
              <a:t>Example:</a:t>
            </a:r>
          </a:p>
          <a:p>
            <a:pPr marL="0" lvl="0" indent="0" defTabSz="457200">
              <a:lnSpc>
                <a:spcPct val="100000"/>
              </a:lnSpc>
              <a:spcBef>
                <a:spcPts val="0"/>
              </a:spcBef>
              <a:buNone/>
              <a:defRPr/>
            </a:pPr>
            <a:r>
              <a:rPr lang="en-US" sz="3600" dirty="0"/>
              <a:t>Situation: </a:t>
            </a:r>
          </a:p>
          <a:p>
            <a:pPr marL="742950" lvl="1" indent="-285750" defTabSz="457200">
              <a:lnSpc>
                <a:spcPct val="100000"/>
              </a:lnSpc>
              <a:spcBef>
                <a:spcPts val="0"/>
              </a:spcBef>
              <a:defRPr/>
            </a:pPr>
            <a:r>
              <a:rPr lang="en-US" sz="2800" dirty="0"/>
              <a:t>Several specialties within the Health System provide highly specialized/rare consultation services and second opinions that are highly sought after by patients and providers from across the country.</a:t>
            </a:r>
          </a:p>
          <a:p>
            <a:pPr marL="0" indent="0" defTabSz="457200">
              <a:lnSpc>
                <a:spcPct val="100000"/>
              </a:lnSpc>
              <a:spcBef>
                <a:spcPts val="0"/>
              </a:spcBef>
              <a:buNone/>
              <a:defRPr/>
            </a:pPr>
            <a:r>
              <a:rPr lang="en-US" sz="3200" dirty="0"/>
              <a:t>Background: </a:t>
            </a:r>
          </a:p>
          <a:p>
            <a:pPr marL="742950" lvl="1" indent="-285750">
              <a:defRPr/>
            </a:pPr>
            <a:r>
              <a:rPr lang="en-US" sz="2200" dirty="0"/>
              <a:t>During the PHE, all 50 states and DC used their emergency authority to facilitate patient care across state lines regardless of state licensure. As of August 3, 2022, only 14 states have licensure flexibility in place and phase-outs are scheduled.</a:t>
            </a:r>
            <a:r>
              <a:rPr lang="en-US" sz="2200" baseline="30000" dirty="0"/>
              <a:t> 1</a:t>
            </a:r>
            <a:endParaRPr lang="en-US" sz="2200" dirty="0"/>
          </a:p>
          <a:p>
            <a:pPr marL="742950" lvl="1" indent="-285750">
              <a:defRPr/>
            </a:pPr>
            <a:r>
              <a:rPr lang="en-US" sz="2200" dirty="0"/>
              <a:t>In July 2021, providers were notified the OOS waiver flexibilities no longer exist and that telehealth may only be practiced when both the patient and provider are located in state.</a:t>
            </a:r>
          </a:p>
          <a:p>
            <a:pPr marL="742950" lvl="1" indent="-285750">
              <a:defRPr/>
            </a:pPr>
            <a:r>
              <a:rPr lang="en-US" sz="2200" dirty="0"/>
              <a:t>While there is currently investigation of OOS practice for patients located in adjoining states, that project does not provide sufficient guidance for the situation involving highly specialized care that is needed for patients. </a:t>
            </a:r>
          </a:p>
          <a:p>
            <a:pPr marL="742950" lvl="1" indent="-285750">
              <a:defRPr/>
            </a:pPr>
            <a:r>
              <a:rPr lang="en-US" sz="2200" dirty="0"/>
              <a:t>There are many considerations that must be taken into account when providing OOS care which include, but are not limited to each state’s licensure, the practice of medicine, data security, and retention, reporting requirements, corporate practice of medicine, APP supervision, DEA controlled substance requirements, etc.</a:t>
            </a:r>
          </a:p>
          <a:p>
            <a:pPr marL="0" indent="0" defTabSz="457200">
              <a:lnSpc>
                <a:spcPct val="100000"/>
              </a:lnSpc>
              <a:spcBef>
                <a:spcPts val="0"/>
              </a:spcBef>
              <a:buNone/>
              <a:defRPr/>
            </a:pPr>
            <a:r>
              <a:rPr lang="en-US" sz="3600" dirty="0"/>
              <a:t>Assessment </a:t>
            </a:r>
          </a:p>
          <a:p>
            <a:pPr lvl="1">
              <a:defRPr/>
            </a:pPr>
            <a:r>
              <a:rPr lang="en-US" sz="2800" dirty="0"/>
              <a:t>There is no process for approval and denials for OOS practice. Providers need guidance on care out of state.</a:t>
            </a:r>
          </a:p>
          <a:p>
            <a:pPr marL="0" indent="0" defTabSz="457200">
              <a:lnSpc>
                <a:spcPct val="100000"/>
              </a:lnSpc>
              <a:spcBef>
                <a:spcPts val="0"/>
              </a:spcBef>
              <a:buNone/>
              <a:defRPr/>
            </a:pPr>
            <a:r>
              <a:rPr lang="en-US" sz="3600" dirty="0"/>
              <a:t>Recommendation </a:t>
            </a:r>
            <a:endParaRPr lang="en-US" sz="3200" dirty="0"/>
          </a:p>
          <a:p>
            <a:pPr marL="742950" lvl="1" indent="-285750">
              <a:defRPr/>
            </a:pPr>
            <a:r>
              <a:rPr lang="en-US" sz="2800" dirty="0"/>
              <a:t>Identify all components/criteria necessary to address for providers to practice OOS.  </a:t>
            </a:r>
          </a:p>
          <a:p>
            <a:pPr marL="742950" lvl="1" indent="-285750">
              <a:defRPr/>
            </a:pPr>
            <a:r>
              <a:rPr lang="en-US" sz="2800" dirty="0"/>
              <a:t>Develop a process for physician leadership to approve/deny physicians for OOS practice; create an oversight committee to review/sign-off on physicians practicing OOS.</a:t>
            </a:r>
          </a:p>
          <a:p>
            <a:pPr marL="742950" lvl="1" indent="-285750">
              <a:defRPr/>
            </a:pPr>
            <a:r>
              <a:rPr lang="en-US" sz="2800" dirty="0"/>
              <a:t>Develop a process for tracking licensure, DEA requirements, malpractice coverage, etc. for those providers who are approved to practice OOS.</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210666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SBAR</a:t>
            </a:r>
            <a:r>
              <a:rPr lang="en-US" baseline="0" dirty="0"/>
              <a:t> video, go to: https://youtu.be/nbJPAumzJrc </a:t>
            </a:r>
            <a:endParaRPr lang="en-US" dirty="0"/>
          </a:p>
        </p:txBody>
      </p:sp>
    </p:spTree>
    <p:extLst>
      <p:ext uri="{BB962C8B-B14F-4D97-AF65-F5344CB8AC3E}">
        <p14:creationId xmlns:p14="http://schemas.microsoft.com/office/powerpoint/2010/main" val="2002516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54B38D18-E0CC-F652-85BA-51D284AD5240}"/>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D6565B79-1944-6D06-E402-400DC7E508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9" name="Rectangle 8">
            <a:extLst>
              <a:ext uri="{FF2B5EF4-FFF2-40B4-BE49-F238E27FC236}">
                <a16:creationId xmlns:a16="http://schemas.microsoft.com/office/drawing/2014/main" id="{429CFCEB-F3A3-A9EC-B682-0F4C55AE898E}"/>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06A48E-3137-4C6A-9239-C7FC384E06AB}"/>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 tableware&#10;&#10;Description automatically generated">
            <a:extLst>
              <a:ext uri="{FF2B5EF4-FFF2-40B4-BE49-F238E27FC236}">
                <a16:creationId xmlns:a16="http://schemas.microsoft.com/office/drawing/2014/main" id="{B601A9FD-CC76-D038-7037-8198053542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2" name="Title 1"/>
          <p:cNvSpPr>
            <a:spLocks noGrp="1"/>
          </p:cNvSpPr>
          <p:nvPr>
            <p:ph type="title"/>
          </p:nvPr>
        </p:nvSpPr>
        <p:spPr>
          <a:xfrm>
            <a:off x="381400" y="249711"/>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idx="1"/>
          </p:nvPr>
        </p:nvSpPr>
        <p:spPr>
          <a:xfrm>
            <a:off x="398362" y="1890711"/>
            <a:ext cx="11412233" cy="4602164"/>
          </a:xfrm>
        </p:spPr>
        <p:txBody>
          <a:bodyPr>
            <a:normAutofit/>
          </a:bodyPr>
          <a:lstStyle>
            <a:lvl1pPr>
              <a:lnSpc>
                <a:spcPct val="95000"/>
              </a:lnSpc>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FE8C5D8C-4CCD-03B6-FED9-F1CC7F9D065C}"/>
              </a:ext>
            </a:extLst>
          </p:cNvPr>
          <p:cNvSpPr/>
          <p:nvPr userDrawn="1"/>
        </p:nvSpPr>
        <p:spPr>
          <a:xfrm>
            <a:off x="9724229" y="3820372"/>
            <a:ext cx="1231171"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ogo&#10;&#10;Description automatically generated">
            <a:extLst>
              <a:ext uri="{FF2B5EF4-FFF2-40B4-BE49-F238E27FC236}">
                <a16:creationId xmlns:a16="http://schemas.microsoft.com/office/drawing/2014/main" id="{30365E7F-DCED-ECFE-F110-B14CC19F4D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26" name="Slide Number Placeholder 25">
            <a:extLst>
              <a:ext uri="{FF2B5EF4-FFF2-40B4-BE49-F238E27FC236}">
                <a16:creationId xmlns:a16="http://schemas.microsoft.com/office/drawing/2014/main" id="{4115D01B-ACBD-9B87-9BC9-D7663D6C98DF}"/>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00062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4107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64624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94836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able Placeholder 2"/>
          <p:cNvSpPr>
            <a:spLocks noGrp="1"/>
          </p:cNvSpPr>
          <p:nvPr>
            <p:ph type="tbl"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BCD5579B-E989-33CF-9A0A-EC8E89428254}"/>
              </a:ext>
            </a:extLst>
          </p:cNvPr>
          <p:cNvSpPr>
            <a:spLocks noGrp="1" noChangeArrowheads="1"/>
          </p:cNvSpPr>
          <p:nvPr>
            <p:ph type="sldNum" sz="quarter" idx="10"/>
          </p:nvPr>
        </p:nvSpPr>
        <p:spPr>
          <a:ln/>
        </p:spPr>
        <p:txBody>
          <a:bodyPr/>
          <a:lstStyle>
            <a:lvl1pPr>
              <a:defRPr/>
            </a:lvl1pPr>
          </a:lstStyle>
          <a:p>
            <a:pPr>
              <a:defRPr/>
            </a:pPr>
            <a:r>
              <a:rPr lang="en-US" altLang="en-US" dirty="0"/>
              <a:t> </a:t>
            </a:r>
            <a:fld id="{E065F695-DC79-4B73-A292-C4292CADF84F}" type="slidenum">
              <a:rPr lang="en-US" altLang="en-US" smtClean="0"/>
              <a:pPr>
                <a:defRPr/>
              </a:pPr>
              <a:t>‹#›</a:t>
            </a:fld>
            <a:r>
              <a:rPr lang="en-US" altLang="en-US" dirty="0"/>
              <a:t>  </a:t>
            </a:r>
          </a:p>
        </p:txBody>
      </p:sp>
    </p:spTree>
    <p:extLst>
      <p:ext uri="{BB962C8B-B14F-4D97-AF65-F5344CB8AC3E}">
        <p14:creationId xmlns:p14="http://schemas.microsoft.com/office/powerpoint/2010/main" val="124268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ext Placeholder 2"/>
          <p:cNvSpPr>
            <a:spLocks noGrp="1"/>
          </p:cNvSpPr>
          <p:nvPr>
            <p:ph type="body"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90A847-6364-83F7-A0D4-5FA48D117846}"/>
              </a:ext>
            </a:extLst>
          </p:cNvPr>
          <p:cNvSpPr>
            <a:spLocks noGrp="1" noChangeArrowheads="1"/>
          </p:cNvSpPr>
          <p:nvPr>
            <p:ph type="sldNum" sz="quarter" idx="10"/>
          </p:nvPr>
        </p:nvSpPr>
        <p:spPr>
          <a:ln/>
        </p:spPr>
        <p:txBody>
          <a:bodyPr/>
          <a:lstStyle>
            <a:lvl1pPr>
              <a:defRPr/>
            </a:lvl1pPr>
          </a:lstStyle>
          <a:p>
            <a:pPr>
              <a:defRPr/>
            </a:pPr>
            <a:r>
              <a:rPr lang="en-US" altLang="en-US" dirty="0"/>
              <a:t> </a:t>
            </a:r>
            <a:fld id="{7CBD63DA-205D-404C-AE96-9086F2AA774D}" type="slidenum">
              <a:rPr lang="en-US" altLang="en-US" smtClean="0"/>
              <a:pPr>
                <a:defRPr/>
              </a:pPr>
              <a:t>‹#›</a:t>
            </a:fld>
            <a:r>
              <a:rPr lang="en-US" altLang="en-US" dirty="0"/>
              <a:t>  </a:t>
            </a:r>
          </a:p>
        </p:txBody>
      </p:sp>
    </p:spTree>
    <p:extLst>
      <p:ext uri="{BB962C8B-B14F-4D97-AF65-F5344CB8AC3E}">
        <p14:creationId xmlns:p14="http://schemas.microsoft.com/office/powerpoint/2010/main" val="401626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SmartArt Placeholder 2"/>
          <p:cNvSpPr>
            <a:spLocks noGrp="1"/>
          </p:cNvSpPr>
          <p:nvPr>
            <p:ph type="dgm"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E17E1577-7DDA-FF7F-8CC6-3FB971FF7222}"/>
              </a:ext>
            </a:extLst>
          </p:cNvPr>
          <p:cNvSpPr>
            <a:spLocks noGrp="1" noChangeArrowheads="1"/>
          </p:cNvSpPr>
          <p:nvPr>
            <p:ph type="sldNum" sz="quarter" idx="10"/>
          </p:nvPr>
        </p:nvSpPr>
        <p:spPr>
          <a:ln/>
        </p:spPr>
        <p:txBody>
          <a:bodyPr/>
          <a:lstStyle>
            <a:lvl1pPr>
              <a:defRPr/>
            </a:lvl1pPr>
          </a:lstStyle>
          <a:p>
            <a:pPr>
              <a:defRPr/>
            </a:pPr>
            <a:r>
              <a:rPr lang="en-US" altLang="en-US" dirty="0"/>
              <a:t> </a:t>
            </a:r>
            <a:fld id="{721682C8-2D6B-4531-9798-EA7736C3B11A}" type="slidenum">
              <a:rPr lang="en-US" altLang="en-US" smtClean="0"/>
              <a:pPr>
                <a:defRPr/>
              </a:pPr>
              <a:t>‹#›</a:t>
            </a:fld>
            <a:r>
              <a:rPr lang="en-US" altLang="en-US" dirty="0"/>
              <a:t>  </a:t>
            </a:r>
          </a:p>
        </p:txBody>
      </p:sp>
    </p:spTree>
    <p:extLst>
      <p:ext uri="{BB962C8B-B14F-4D97-AF65-F5344CB8AC3E}">
        <p14:creationId xmlns:p14="http://schemas.microsoft.com/office/powerpoint/2010/main" val="161445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29E433F4-87B5-B6D0-6D5D-7992ECA95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 y="879202"/>
            <a:ext cx="9394750" cy="5005250"/>
          </a:xfrm>
          <a:prstGeom prst="rect">
            <a:avLst/>
          </a:prstGeom>
        </p:spPr>
      </p:pic>
      <p:sp>
        <p:nvSpPr>
          <p:cNvPr id="8" name="Rectangle: Top Corners Rounded 7">
            <a:extLst>
              <a:ext uri="{FF2B5EF4-FFF2-40B4-BE49-F238E27FC236}">
                <a16:creationId xmlns:a16="http://schemas.microsoft.com/office/drawing/2014/main" id="{92E523EA-6417-B76C-371F-D2F3519BB1F5}"/>
              </a:ext>
            </a:extLst>
          </p:cNvPr>
          <p:cNvSpPr/>
          <p:nvPr userDrawn="1"/>
        </p:nvSpPr>
        <p:spPr>
          <a:xfrm rot="16200000">
            <a:off x="4571802" y="-3078638"/>
            <a:ext cx="3629423" cy="11610977"/>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04C2F6-9839-AFF3-A6BA-E81C72E15A20}"/>
              </a:ext>
            </a:extLst>
          </p:cNvPr>
          <p:cNvSpPr/>
          <p:nvPr userDrawn="1"/>
        </p:nvSpPr>
        <p:spPr>
          <a:xfrm>
            <a:off x="0" y="179113"/>
            <a:ext cx="12192002" cy="661989"/>
          </a:xfrm>
          <a:prstGeom prst="rect">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E0D9149-CEBA-09F2-6506-18711ACD9708}"/>
              </a:ext>
            </a:extLst>
          </p:cNvPr>
          <p:cNvSpPr/>
          <p:nvPr userDrawn="1"/>
        </p:nvSpPr>
        <p:spPr>
          <a:xfrm>
            <a:off x="-2" y="5913560"/>
            <a:ext cx="12192002" cy="73302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BCB9136-E017-EA59-523E-C054EEE36B77}"/>
              </a:ext>
            </a:extLst>
          </p:cNvPr>
          <p:cNvPicPr>
            <a:picLocks noChangeAspect="1"/>
          </p:cNvPicPr>
          <p:nvPr userDrawn="1"/>
        </p:nvPicPr>
        <p:blipFill>
          <a:blip r:embed="rId3"/>
          <a:stretch>
            <a:fillRect/>
          </a:stretch>
        </p:blipFill>
        <p:spPr>
          <a:xfrm>
            <a:off x="9077325" y="4794902"/>
            <a:ext cx="3010402" cy="1042062"/>
          </a:xfrm>
          <a:prstGeom prst="rect">
            <a:avLst/>
          </a:prstGeom>
        </p:spPr>
      </p:pic>
      <p:sp>
        <p:nvSpPr>
          <p:cNvPr id="14" name="Oval 13">
            <a:extLst>
              <a:ext uri="{FF2B5EF4-FFF2-40B4-BE49-F238E27FC236}">
                <a16:creationId xmlns:a16="http://schemas.microsoft.com/office/drawing/2014/main" id="{69FA3889-E6ED-AB4A-2761-29DABE07F696}"/>
              </a:ext>
            </a:extLst>
          </p:cNvPr>
          <p:cNvSpPr/>
          <p:nvPr userDrawn="1"/>
        </p:nvSpPr>
        <p:spPr>
          <a:xfrm>
            <a:off x="765174" y="1056800"/>
            <a:ext cx="3340100" cy="33401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C1C77163-63F4-792E-303A-1D6F5A9ED1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4681" y="961740"/>
            <a:ext cx="3767319" cy="1002530"/>
          </a:xfrm>
          <a:prstGeom prst="rect">
            <a:avLst/>
          </a:prstGeom>
        </p:spPr>
      </p:pic>
      <p:sp>
        <p:nvSpPr>
          <p:cNvPr id="2" name="Title 1"/>
          <p:cNvSpPr>
            <a:spLocks noGrp="1"/>
          </p:cNvSpPr>
          <p:nvPr>
            <p:ph type="ctrTitle"/>
          </p:nvPr>
        </p:nvSpPr>
        <p:spPr>
          <a:xfrm>
            <a:off x="4438648" y="1301476"/>
            <a:ext cx="7335430" cy="2387600"/>
          </a:xfrm>
        </p:spPr>
        <p:txBody>
          <a:bodyPr anchor="b">
            <a:normAutofit/>
          </a:bodyPr>
          <a:lstStyle>
            <a:lvl1pPr algn="ctr">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438647" y="3781151"/>
            <a:ext cx="7335429" cy="759750"/>
          </a:xfrm>
        </p:spPr>
        <p:txBody>
          <a:bodyPr>
            <a:normAutofit/>
          </a:bodyPr>
          <a:lstStyle>
            <a:lvl1pPr marL="0" indent="0" algn="ctr">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25">
            <a:extLst>
              <a:ext uri="{FF2B5EF4-FFF2-40B4-BE49-F238E27FC236}">
                <a16:creationId xmlns:a16="http://schemas.microsoft.com/office/drawing/2014/main" id="{56AACA80-28AD-06CC-2EF4-1CC235CAA4CD}"/>
              </a:ext>
            </a:extLst>
          </p:cNvPr>
          <p:cNvSpPr>
            <a:spLocks noGrp="1"/>
          </p:cNvSpPr>
          <p:nvPr>
            <p:ph type="sldNum" sz="quarter" idx="12"/>
          </p:nvPr>
        </p:nvSpPr>
        <p:spPr>
          <a:xfrm>
            <a:off x="5213551" y="6362938"/>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151725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DEED5-4D0B-93B0-1530-E2F68255B4A6}"/>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185F88C6-5D7D-EEFD-2EEF-DDB69E2C89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8" name="Picture 7" descr="Logo&#10;&#10;Description automatically generated">
            <a:extLst>
              <a:ext uri="{FF2B5EF4-FFF2-40B4-BE49-F238E27FC236}">
                <a16:creationId xmlns:a16="http://schemas.microsoft.com/office/drawing/2014/main" id="{D8C6ECAC-4297-3C49-30E5-5A6F7D252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9" name="Rectangle: Top Corners Rounded 8">
            <a:extLst>
              <a:ext uri="{FF2B5EF4-FFF2-40B4-BE49-F238E27FC236}">
                <a16:creationId xmlns:a16="http://schemas.microsoft.com/office/drawing/2014/main" id="{CC3388B0-9393-4D78-5394-A3C6570FF8EF}"/>
              </a:ext>
            </a:extLst>
          </p:cNvPr>
          <p:cNvSpPr/>
          <p:nvPr userDrawn="1"/>
        </p:nvSpPr>
        <p:spPr>
          <a:xfrm rot="5400000">
            <a:off x="4979591" y="-4466828"/>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360927-CBB2-64CE-2F53-873F660D94A2}"/>
              </a:ext>
            </a:extLst>
          </p:cNvPr>
          <p:cNvSpPr/>
          <p:nvPr userDrawn="1"/>
        </p:nvSpPr>
        <p:spPr>
          <a:xfrm>
            <a:off x="-2" y="2043113"/>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09113B-6CCA-B8D1-F37B-A346950BFCA3}"/>
              </a:ext>
            </a:extLst>
          </p:cNvPr>
          <p:cNvSpPr/>
          <p:nvPr userDrawn="1"/>
        </p:nvSpPr>
        <p:spPr>
          <a:xfrm>
            <a:off x="-2" y="103186"/>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ackground pattern&#10;&#10;Description automatically generated">
            <a:extLst>
              <a:ext uri="{FF2B5EF4-FFF2-40B4-BE49-F238E27FC236}">
                <a16:creationId xmlns:a16="http://schemas.microsoft.com/office/drawing/2014/main" id="{C8772DE3-19CC-F0EC-3192-C691F4272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277812"/>
            <a:ext cx="4693930" cy="1630683"/>
          </a:xfrm>
          <a:prstGeom prst="rect">
            <a:avLst/>
          </a:prstGeom>
        </p:spPr>
      </p:pic>
      <p:sp>
        <p:nvSpPr>
          <p:cNvPr id="2" name="Title 1"/>
          <p:cNvSpPr>
            <a:spLocks noGrp="1"/>
          </p:cNvSpPr>
          <p:nvPr>
            <p:ph type="title" hasCustomPrompt="1"/>
          </p:nvPr>
        </p:nvSpPr>
        <p:spPr>
          <a:xfrm>
            <a:off x="7485927" y="581025"/>
            <a:ext cx="3942144" cy="1325563"/>
          </a:xfrm>
        </p:spPr>
        <p:txBody>
          <a:bodyPr>
            <a:normAutofit/>
          </a:bodyPr>
          <a:lstStyle>
            <a:lvl1pPr algn="ctr">
              <a:defRPr sz="36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CONTENTS</a:t>
            </a:r>
          </a:p>
        </p:txBody>
      </p:sp>
      <p:sp>
        <p:nvSpPr>
          <p:cNvPr id="3" name="Content Placeholder 2"/>
          <p:cNvSpPr>
            <a:spLocks noGrp="1"/>
          </p:cNvSpPr>
          <p:nvPr>
            <p:ph idx="1" hasCustomPrompt="1"/>
          </p:nvPr>
        </p:nvSpPr>
        <p:spPr>
          <a:xfrm>
            <a:off x="2181367"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text here</a:t>
            </a:r>
          </a:p>
        </p:txBody>
      </p:sp>
      <p:sp>
        <p:nvSpPr>
          <p:cNvPr id="7" name="Content Placeholder 2">
            <a:extLst>
              <a:ext uri="{FF2B5EF4-FFF2-40B4-BE49-F238E27FC236}">
                <a16:creationId xmlns:a16="http://schemas.microsoft.com/office/drawing/2014/main" id="{0E24A222-18A9-A5F1-3F7F-DABDB2935729}"/>
              </a:ext>
            </a:extLst>
          </p:cNvPr>
          <p:cNvSpPr>
            <a:spLocks noGrp="1"/>
          </p:cNvSpPr>
          <p:nvPr>
            <p:ph idx="13" hasCustomPrompt="1"/>
          </p:nvPr>
        </p:nvSpPr>
        <p:spPr>
          <a:xfrm>
            <a:off x="2181366"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text here</a:t>
            </a:r>
          </a:p>
        </p:txBody>
      </p:sp>
      <p:sp>
        <p:nvSpPr>
          <p:cNvPr id="27" name="Content Placeholder 2">
            <a:extLst>
              <a:ext uri="{FF2B5EF4-FFF2-40B4-BE49-F238E27FC236}">
                <a16:creationId xmlns:a16="http://schemas.microsoft.com/office/drawing/2014/main" id="{07C09895-32C1-F6B6-F2FA-5296B4C78453}"/>
              </a:ext>
            </a:extLst>
          </p:cNvPr>
          <p:cNvSpPr>
            <a:spLocks noGrp="1"/>
          </p:cNvSpPr>
          <p:nvPr>
            <p:ph idx="14" hasCustomPrompt="1"/>
          </p:nvPr>
        </p:nvSpPr>
        <p:spPr>
          <a:xfrm>
            <a:off x="2181367"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text here</a:t>
            </a:r>
          </a:p>
        </p:txBody>
      </p:sp>
      <p:sp>
        <p:nvSpPr>
          <p:cNvPr id="29" name="Content Placeholder 28">
            <a:extLst>
              <a:ext uri="{FF2B5EF4-FFF2-40B4-BE49-F238E27FC236}">
                <a16:creationId xmlns:a16="http://schemas.microsoft.com/office/drawing/2014/main" id="{E7AAF8E7-D5D7-527A-A7A8-981865E6ACA6}"/>
              </a:ext>
            </a:extLst>
          </p:cNvPr>
          <p:cNvSpPr>
            <a:spLocks noGrp="1"/>
          </p:cNvSpPr>
          <p:nvPr>
            <p:ph sz="quarter" idx="15" hasCustomPrompt="1"/>
          </p:nvPr>
        </p:nvSpPr>
        <p:spPr>
          <a:xfrm>
            <a:off x="355000"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dirty="0">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dirty="0"/>
          </a:p>
        </p:txBody>
      </p:sp>
      <p:sp>
        <p:nvSpPr>
          <p:cNvPr id="31" name="Content Placeholder 28">
            <a:extLst>
              <a:ext uri="{FF2B5EF4-FFF2-40B4-BE49-F238E27FC236}">
                <a16:creationId xmlns:a16="http://schemas.microsoft.com/office/drawing/2014/main" id="{415010B9-AF86-2069-DBE0-4B92DCA577BD}"/>
              </a:ext>
            </a:extLst>
          </p:cNvPr>
          <p:cNvSpPr>
            <a:spLocks noGrp="1"/>
          </p:cNvSpPr>
          <p:nvPr>
            <p:ph sz="quarter" idx="16" hasCustomPrompt="1"/>
          </p:nvPr>
        </p:nvSpPr>
        <p:spPr>
          <a:xfrm>
            <a:off x="355000"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dirty="0">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dirty="0"/>
          </a:p>
        </p:txBody>
      </p:sp>
      <p:sp>
        <p:nvSpPr>
          <p:cNvPr id="32" name="Content Placeholder 28">
            <a:extLst>
              <a:ext uri="{FF2B5EF4-FFF2-40B4-BE49-F238E27FC236}">
                <a16:creationId xmlns:a16="http://schemas.microsoft.com/office/drawing/2014/main" id="{9626A0C6-13DE-74B4-993D-8E509C55AF14}"/>
              </a:ext>
            </a:extLst>
          </p:cNvPr>
          <p:cNvSpPr>
            <a:spLocks noGrp="1"/>
          </p:cNvSpPr>
          <p:nvPr>
            <p:ph sz="quarter" idx="17" hasCustomPrompt="1"/>
          </p:nvPr>
        </p:nvSpPr>
        <p:spPr>
          <a:xfrm>
            <a:off x="355000"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dirty="0">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dirty="0"/>
          </a:p>
        </p:txBody>
      </p:sp>
      <p:sp>
        <p:nvSpPr>
          <p:cNvPr id="33" name="Content Placeholder 2">
            <a:extLst>
              <a:ext uri="{FF2B5EF4-FFF2-40B4-BE49-F238E27FC236}">
                <a16:creationId xmlns:a16="http://schemas.microsoft.com/office/drawing/2014/main" id="{26FB897A-013F-7225-8858-3288AFB035EF}"/>
              </a:ext>
            </a:extLst>
          </p:cNvPr>
          <p:cNvSpPr>
            <a:spLocks noGrp="1"/>
          </p:cNvSpPr>
          <p:nvPr>
            <p:ph idx="18" hasCustomPrompt="1"/>
          </p:nvPr>
        </p:nvSpPr>
        <p:spPr>
          <a:xfrm>
            <a:off x="7964424"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text here</a:t>
            </a:r>
          </a:p>
        </p:txBody>
      </p:sp>
      <p:sp>
        <p:nvSpPr>
          <p:cNvPr id="34" name="Content Placeholder 2">
            <a:extLst>
              <a:ext uri="{FF2B5EF4-FFF2-40B4-BE49-F238E27FC236}">
                <a16:creationId xmlns:a16="http://schemas.microsoft.com/office/drawing/2014/main" id="{150C8299-C5E7-E26A-CFD9-DC3A0243C858}"/>
              </a:ext>
            </a:extLst>
          </p:cNvPr>
          <p:cNvSpPr>
            <a:spLocks noGrp="1"/>
          </p:cNvSpPr>
          <p:nvPr>
            <p:ph idx="19" hasCustomPrompt="1"/>
          </p:nvPr>
        </p:nvSpPr>
        <p:spPr>
          <a:xfrm>
            <a:off x="7964423"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text here</a:t>
            </a:r>
          </a:p>
        </p:txBody>
      </p:sp>
      <p:sp>
        <p:nvSpPr>
          <p:cNvPr id="35" name="Content Placeholder 2">
            <a:extLst>
              <a:ext uri="{FF2B5EF4-FFF2-40B4-BE49-F238E27FC236}">
                <a16:creationId xmlns:a16="http://schemas.microsoft.com/office/drawing/2014/main" id="{0727BEA1-F7BB-12CF-9B41-7098F5419FEA}"/>
              </a:ext>
            </a:extLst>
          </p:cNvPr>
          <p:cNvSpPr>
            <a:spLocks noGrp="1"/>
          </p:cNvSpPr>
          <p:nvPr>
            <p:ph idx="20" hasCustomPrompt="1"/>
          </p:nvPr>
        </p:nvSpPr>
        <p:spPr>
          <a:xfrm>
            <a:off x="7964424"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text here</a:t>
            </a:r>
          </a:p>
        </p:txBody>
      </p:sp>
      <p:sp>
        <p:nvSpPr>
          <p:cNvPr id="36" name="Content Placeholder 28">
            <a:extLst>
              <a:ext uri="{FF2B5EF4-FFF2-40B4-BE49-F238E27FC236}">
                <a16:creationId xmlns:a16="http://schemas.microsoft.com/office/drawing/2014/main" id="{D13D3A49-CCE6-942B-B43C-99E68345333B}"/>
              </a:ext>
            </a:extLst>
          </p:cNvPr>
          <p:cNvSpPr>
            <a:spLocks noGrp="1"/>
          </p:cNvSpPr>
          <p:nvPr>
            <p:ph sz="quarter" idx="21" hasCustomPrompt="1"/>
          </p:nvPr>
        </p:nvSpPr>
        <p:spPr>
          <a:xfrm>
            <a:off x="6138057"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dirty="0">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dirty="0"/>
          </a:p>
        </p:txBody>
      </p:sp>
      <p:sp>
        <p:nvSpPr>
          <p:cNvPr id="37" name="Content Placeholder 28">
            <a:extLst>
              <a:ext uri="{FF2B5EF4-FFF2-40B4-BE49-F238E27FC236}">
                <a16:creationId xmlns:a16="http://schemas.microsoft.com/office/drawing/2014/main" id="{EDC56E04-5003-96FA-9C2B-61D50C58529B}"/>
              </a:ext>
            </a:extLst>
          </p:cNvPr>
          <p:cNvSpPr>
            <a:spLocks noGrp="1"/>
          </p:cNvSpPr>
          <p:nvPr>
            <p:ph sz="quarter" idx="22" hasCustomPrompt="1"/>
          </p:nvPr>
        </p:nvSpPr>
        <p:spPr>
          <a:xfrm>
            <a:off x="6138057"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dirty="0">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dirty="0"/>
          </a:p>
        </p:txBody>
      </p:sp>
      <p:sp>
        <p:nvSpPr>
          <p:cNvPr id="38" name="Content Placeholder 28">
            <a:extLst>
              <a:ext uri="{FF2B5EF4-FFF2-40B4-BE49-F238E27FC236}">
                <a16:creationId xmlns:a16="http://schemas.microsoft.com/office/drawing/2014/main" id="{37584C5F-2611-9D19-F45A-01BD32581568}"/>
              </a:ext>
            </a:extLst>
          </p:cNvPr>
          <p:cNvSpPr>
            <a:spLocks noGrp="1"/>
          </p:cNvSpPr>
          <p:nvPr>
            <p:ph sz="quarter" idx="23" hasCustomPrompt="1"/>
          </p:nvPr>
        </p:nvSpPr>
        <p:spPr>
          <a:xfrm>
            <a:off x="6138057"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dirty="0">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dirty="0"/>
          </a:p>
        </p:txBody>
      </p:sp>
      <p:sp>
        <p:nvSpPr>
          <p:cNvPr id="12" name="Slide Number Placeholder 25">
            <a:extLst>
              <a:ext uri="{FF2B5EF4-FFF2-40B4-BE49-F238E27FC236}">
                <a16:creationId xmlns:a16="http://schemas.microsoft.com/office/drawing/2014/main" id="{F471E350-E541-1D34-27B4-0BEB7655A4C0}"/>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2710A-8DA3-181B-059E-58B0E784CBBC}"/>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D0874798-EF74-01EA-7D33-7C85AADC64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9" name="Picture 8" descr="Logo&#10;&#10;Description automatically generated">
            <a:extLst>
              <a:ext uri="{FF2B5EF4-FFF2-40B4-BE49-F238E27FC236}">
                <a16:creationId xmlns:a16="http://schemas.microsoft.com/office/drawing/2014/main" id="{F859DBDC-8970-3E3E-F6F7-27156C97A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6" name="Rectangle: Top Corners Rounded 5">
            <a:extLst>
              <a:ext uri="{FF2B5EF4-FFF2-40B4-BE49-F238E27FC236}">
                <a16:creationId xmlns:a16="http://schemas.microsoft.com/office/drawing/2014/main" id="{6397F4E1-533E-475A-029A-BF6742009B6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ackground pattern&#10;&#10;Description automatically generated">
            <a:extLst>
              <a:ext uri="{FF2B5EF4-FFF2-40B4-BE49-F238E27FC236}">
                <a16:creationId xmlns:a16="http://schemas.microsoft.com/office/drawing/2014/main" id="{B7F0C804-C8AF-8AAD-004E-9CD4035174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10" name="Rectangle 9">
            <a:extLst>
              <a:ext uri="{FF2B5EF4-FFF2-40B4-BE49-F238E27FC236}">
                <a16:creationId xmlns:a16="http://schemas.microsoft.com/office/drawing/2014/main" id="{57C3C404-6F36-870D-145C-84DD6EC6A4B0}"/>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5">
            <a:extLst>
              <a:ext uri="{FF2B5EF4-FFF2-40B4-BE49-F238E27FC236}">
                <a16:creationId xmlns:a16="http://schemas.microsoft.com/office/drawing/2014/main" id="{7176CC61-E821-A0C7-42CD-2AB7C8AE27DA}"/>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
        <p:nvSpPr>
          <p:cNvPr id="4" name="Title 1">
            <a:extLst>
              <a:ext uri="{FF2B5EF4-FFF2-40B4-BE49-F238E27FC236}">
                <a16:creationId xmlns:a16="http://schemas.microsoft.com/office/drawing/2014/main" id="{06AAE61A-817B-16E6-A2F0-042EE31296D2}"/>
              </a:ext>
            </a:extLst>
          </p:cNvPr>
          <p:cNvSpPr>
            <a:spLocks noGrp="1"/>
          </p:cNvSpPr>
          <p:nvPr>
            <p:ph type="title"/>
          </p:nvPr>
        </p:nvSpPr>
        <p:spPr>
          <a:xfrm>
            <a:off x="381400" y="249711"/>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7759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49423F-7D87-1FE9-D7B6-D5B43808A037}"/>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0066BBB7-02D8-6902-9354-6C2FD77CD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7" name="Rectangle: Top Corners Rounded 6">
            <a:extLst>
              <a:ext uri="{FF2B5EF4-FFF2-40B4-BE49-F238E27FC236}">
                <a16:creationId xmlns:a16="http://schemas.microsoft.com/office/drawing/2014/main" id="{8A455452-613D-5E10-C26B-C7C7CFB21278}"/>
              </a:ext>
            </a:extLst>
          </p:cNvPr>
          <p:cNvSpPr/>
          <p:nvPr userDrawn="1"/>
        </p:nvSpPr>
        <p:spPr>
          <a:xfrm rot="5400000">
            <a:off x="4299346" y="-2589609"/>
            <a:ext cx="285273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C41EBD-EF39-7EE4-1ECD-D6D591DAD0D3}"/>
              </a:ext>
            </a:extLst>
          </p:cNvPr>
          <p:cNvSpPr/>
          <p:nvPr userDrawn="1"/>
        </p:nvSpPr>
        <p:spPr>
          <a:xfrm>
            <a:off x="-2" y="4624388"/>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B316E4CF-F118-A648-E14F-7CD183918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83" y="1628752"/>
            <a:ext cx="3587395" cy="954650"/>
          </a:xfrm>
          <a:prstGeom prst="rect">
            <a:avLst/>
          </a:prstGeom>
        </p:spPr>
      </p:pic>
      <p:pic>
        <p:nvPicPr>
          <p:cNvPr id="10" name="Picture 9" descr="Background pattern&#10;&#10;Description automatically generated">
            <a:extLst>
              <a:ext uri="{FF2B5EF4-FFF2-40B4-BE49-F238E27FC236}">
                <a16:creationId xmlns:a16="http://schemas.microsoft.com/office/drawing/2014/main" id="{D8C8FD66-95D0-206D-3CC1-D484683888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877887"/>
            <a:ext cx="4693930" cy="1630683"/>
          </a:xfrm>
          <a:prstGeom prst="rect">
            <a:avLst/>
          </a:prstGeom>
        </p:spPr>
      </p:pic>
      <p:sp>
        <p:nvSpPr>
          <p:cNvPr id="11" name="Oval 10">
            <a:extLst>
              <a:ext uri="{FF2B5EF4-FFF2-40B4-BE49-F238E27FC236}">
                <a16:creationId xmlns:a16="http://schemas.microsoft.com/office/drawing/2014/main" id="{B32B7488-C6ED-9118-E387-18ACF204A357}"/>
              </a:ext>
            </a:extLst>
          </p:cNvPr>
          <p:cNvSpPr/>
          <p:nvPr userDrawn="1"/>
        </p:nvSpPr>
        <p:spPr>
          <a:xfrm>
            <a:off x="8723711" y="1833563"/>
            <a:ext cx="2578100" cy="2578100"/>
          </a:xfrm>
          <a:prstGeom prst="ellipse">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7C1F3C9-A788-C31C-CC52-FA39058D12A3}"/>
              </a:ext>
            </a:extLst>
          </p:cNvPr>
          <p:cNvSpPr/>
          <p:nvPr userDrawn="1"/>
        </p:nvSpPr>
        <p:spPr>
          <a:xfrm>
            <a:off x="7598572" y="942577"/>
            <a:ext cx="1480343" cy="1480343"/>
          </a:xfrm>
          <a:prstGeom prst="ellipse">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6218" y="1721313"/>
            <a:ext cx="8344382" cy="2725343"/>
          </a:xfrm>
        </p:spPr>
        <p:txBody>
          <a:bodyPr anchor="b"/>
          <a:lstStyle>
            <a:lvl1pPr>
              <a:defRPr sz="6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1EA86046-0305-A2E2-ACAC-02DB51DC50E5}"/>
              </a:ext>
            </a:extLst>
          </p:cNvPr>
          <p:cNvSpPr>
            <a:spLocks noGrp="1"/>
          </p:cNvSpPr>
          <p:nvPr>
            <p:ph type="body" sz="quarter" idx="13" hasCustomPrompt="1"/>
          </p:nvPr>
        </p:nvSpPr>
        <p:spPr>
          <a:xfrm>
            <a:off x="266218" y="5011738"/>
            <a:ext cx="11413020" cy="1274940"/>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title style</a:t>
            </a:r>
          </a:p>
          <a:p>
            <a:pPr lvl="1"/>
            <a:r>
              <a:rPr lang="en-US" dirty="0"/>
              <a:t>Click to edit Master title style</a:t>
            </a:r>
          </a:p>
          <a:p>
            <a:pPr lvl="2"/>
            <a:r>
              <a:rPr lang="en-US" dirty="0"/>
              <a:t>Third level</a:t>
            </a:r>
          </a:p>
        </p:txBody>
      </p:sp>
      <p:pic>
        <p:nvPicPr>
          <p:cNvPr id="5" name="Picture 4" descr="A picture containing text, clipart, tableware&#10;&#10;Description automatically generated">
            <a:extLst>
              <a:ext uri="{FF2B5EF4-FFF2-40B4-BE49-F238E27FC236}">
                <a16:creationId xmlns:a16="http://schemas.microsoft.com/office/drawing/2014/main" id="{01C9023D-BB9F-E7D4-52D9-1B2A365A17A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4" name="Slide Number Placeholder 25">
            <a:extLst>
              <a:ext uri="{FF2B5EF4-FFF2-40B4-BE49-F238E27FC236}">
                <a16:creationId xmlns:a16="http://schemas.microsoft.com/office/drawing/2014/main" id="{9C3A4100-3BD8-C791-CF32-B5EB4BE22464}"/>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250143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656E2-D3F3-4F04-3A76-B456547CC5A4}"/>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B75C9543-218C-97E6-9F82-B5DAF636A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7" name="Picture 6" descr="Logo&#10;&#10;Description automatically generated">
            <a:extLst>
              <a:ext uri="{FF2B5EF4-FFF2-40B4-BE49-F238E27FC236}">
                <a16:creationId xmlns:a16="http://schemas.microsoft.com/office/drawing/2014/main" id="{0B245C25-3EE3-BF59-1B09-2D377912A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8" name="Rectangle: Top Corners Rounded 7">
            <a:extLst>
              <a:ext uri="{FF2B5EF4-FFF2-40B4-BE49-F238E27FC236}">
                <a16:creationId xmlns:a16="http://schemas.microsoft.com/office/drawing/2014/main" id="{9B7E8042-A96F-04B7-C12F-EC3073A615A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ackground pattern&#10;&#10;Description automatically generated">
            <a:extLst>
              <a:ext uri="{FF2B5EF4-FFF2-40B4-BE49-F238E27FC236}">
                <a16:creationId xmlns:a16="http://schemas.microsoft.com/office/drawing/2014/main" id="{9EDD6746-418A-9541-7B85-448E050F984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3" name="Content Placeholder 2"/>
          <p:cNvSpPr>
            <a:spLocks noGrp="1"/>
          </p:cNvSpPr>
          <p:nvPr>
            <p:ph sz="half" idx="1"/>
          </p:nvPr>
        </p:nvSpPr>
        <p:spPr>
          <a:xfrm>
            <a:off x="376287"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829BE1C8-40BA-F0B1-CBCE-485EA06E276C}"/>
              </a:ext>
            </a:extLst>
          </p:cNvPr>
          <p:cNvSpPr>
            <a:spLocks noGrp="1"/>
          </p:cNvSpPr>
          <p:nvPr>
            <p:ph type="title"/>
          </p:nvPr>
        </p:nvSpPr>
        <p:spPr>
          <a:xfrm>
            <a:off x="381400" y="365125"/>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86BCBDA5-4BA1-F0D8-FCF2-95E5457FAE05}"/>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5">
            <a:extLst>
              <a:ext uri="{FF2B5EF4-FFF2-40B4-BE49-F238E27FC236}">
                <a16:creationId xmlns:a16="http://schemas.microsoft.com/office/drawing/2014/main" id="{AEBB9D08-A253-C3FF-12CE-21934FDA5A7C}"/>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614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914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91760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1017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6DBAA-8A94-4408-9D41-1BFB53B4CF7F}" type="slidenum">
              <a:rPr lang="en-US" smtClean="0"/>
              <a:t>‹#›</a:t>
            </a:fld>
            <a:endParaRPr lang="en-US" dirty="0"/>
          </a:p>
        </p:txBody>
      </p:sp>
    </p:spTree>
    <p:extLst>
      <p:ext uri="{BB962C8B-B14F-4D97-AF65-F5344CB8AC3E}">
        <p14:creationId xmlns:p14="http://schemas.microsoft.com/office/powerpoint/2010/main" val="1437186128"/>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98"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nbJPAumzJrc"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dirty="0"/>
              <a:t>Communication</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dirty="0"/>
              <a:t>Module 1</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82E2EB3-8352-5F47-BE70-CC2B02FC05DF}"/>
              </a:ext>
            </a:extLst>
          </p:cNvPr>
          <p:cNvSpPr>
            <a:spLocks noGrp="1"/>
          </p:cNvSpPr>
          <p:nvPr>
            <p:ph type="sldNum" sz="quarter" idx="12"/>
          </p:nvPr>
        </p:nvSpPr>
        <p:spPr/>
        <p:txBody>
          <a:bodyPr/>
          <a:lstStyle/>
          <a:p>
            <a:fld id="{BD86DBAA-8A94-4408-9D41-1BFB53B4CF7F}" type="slidenum">
              <a:rPr lang="en-US" smtClean="0"/>
              <a:pPr/>
              <a:t>1</a:t>
            </a:fld>
            <a:endParaRPr lang="en-US" dirty="0"/>
          </a:p>
        </p:txBody>
      </p:sp>
    </p:spTree>
    <p:extLst>
      <p:ext uri="{BB962C8B-B14F-4D97-AF65-F5344CB8AC3E}">
        <p14:creationId xmlns:p14="http://schemas.microsoft.com/office/powerpoint/2010/main" val="428030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
          <p:cNvSpPr>
            <a:spLocks noGrp="1" noChangeArrowheads="1"/>
          </p:cNvSpPr>
          <p:nvPr>
            <p:ph type="title"/>
          </p:nvPr>
        </p:nvSpPr>
        <p:spPr/>
        <p:txBody>
          <a:bodyPr/>
          <a:lstStyle/>
          <a:p>
            <a:r>
              <a:rPr lang="en-US" altLang="en-US" dirty="0"/>
              <a:t>SBAR Provides…</a:t>
            </a:r>
          </a:p>
        </p:txBody>
      </p:sp>
      <p:sp>
        <p:nvSpPr>
          <p:cNvPr id="14340" name="Rectangle 11">
            <a:extLst>
              <a:ext uri="{C183D7F6-B498-43B3-948B-1728B52AA6E4}">
                <adec:decorative xmlns:adec="http://schemas.microsoft.com/office/drawing/2017/decorative" val="1"/>
              </a:ext>
            </a:extLst>
          </p:cNvPr>
          <p:cNvSpPr>
            <a:spLocks noGrp="1" noChangeArrowheads="1"/>
          </p:cNvSpPr>
          <p:nvPr>
            <p:ph type="body" idx="1"/>
          </p:nvPr>
        </p:nvSpPr>
        <p:spPr/>
        <p:txBody>
          <a:bodyPr/>
          <a:lstStyle/>
          <a:p>
            <a:r>
              <a:rPr lang="en-US" altLang="en-US" dirty="0"/>
              <a:t>A framework for team members to effectively communicate information to one another. </a:t>
            </a:r>
          </a:p>
        </p:txBody>
      </p:sp>
      <p:sp>
        <p:nvSpPr>
          <p:cNvPr id="3" name="Slide Number Placeholder 2">
            <a:extLst>
              <a:ext uri="{FF2B5EF4-FFF2-40B4-BE49-F238E27FC236}">
                <a16:creationId xmlns:a16="http://schemas.microsoft.com/office/drawing/2014/main" id="{55BFA218-E6E5-B750-04FA-8FA9CF5EF4A4}"/>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10</a:t>
            </a:fld>
            <a:endParaRPr lang="en-US" dirty="0"/>
          </a:p>
        </p:txBody>
      </p:sp>
      <p:sp>
        <p:nvSpPr>
          <p:cNvPr id="6" name="Text Box 18">
            <a:extLst>
              <a:ext uri="{FF2B5EF4-FFF2-40B4-BE49-F238E27FC236}">
                <a16:creationId xmlns:a16="http://schemas.microsoft.com/office/drawing/2014/main" id="{5A0AFE5C-544A-1EBB-3DC8-C7E144F2525D}"/>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2" name="Picture 1" descr="Situation: What is going on with the patient? Background: What is the clinical background and context? Assessment: What do I think the problem is? Recommendation or Request: What would I recommend? What do I need from you?">
            <a:extLst>
              <a:ext uri="{FF2B5EF4-FFF2-40B4-BE49-F238E27FC236}">
                <a16:creationId xmlns:a16="http://schemas.microsoft.com/office/drawing/2014/main" id="{51186255-852D-7393-6BB4-1272DC40D7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14077" y="3071815"/>
            <a:ext cx="9963846" cy="2991948"/>
          </a:xfrm>
          <a:prstGeom prst="rect">
            <a:avLst/>
          </a:prstGeom>
        </p:spPr>
      </p:pic>
    </p:spTree>
    <p:extLst>
      <p:ext uri="{BB962C8B-B14F-4D97-AF65-F5344CB8AC3E}">
        <p14:creationId xmlns:p14="http://schemas.microsoft.com/office/powerpoint/2010/main" val="29403081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4FF94-5B79-A5AB-76F3-6D97ACA8464F}"/>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11</a:t>
            </a:fld>
            <a:endParaRPr lang="en-US" dirty="0"/>
          </a:p>
        </p:txBody>
      </p:sp>
      <p:sp>
        <p:nvSpPr>
          <p:cNvPr id="15363" name="Rectangle 6"/>
          <p:cNvSpPr>
            <a:spLocks noGrp="1" noChangeArrowheads="1"/>
          </p:cNvSpPr>
          <p:nvPr>
            <p:ph type="title"/>
          </p:nvPr>
        </p:nvSpPr>
        <p:spPr/>
        <p:txBody>
          <a:bodyPr/>
          <a:lstStyle/>
          <a:p>
            <a:r>
              <a:rPr lang="en-US" altLang="en-US" dirty="0"/>
              <a:t>SBAR Video</a:t>
            </a:r>
          </a:p>
        </p:txBody>
      </p:sp>
      <p:sp>
        <p:nvSpPr>
          <p:cNvPr id="6" name="Text Box 18">
            <a:extLst>
              <a:ext uri="{FF2B5EF4-FFF2-40B4-BE49-F238E27FC236}">
                <a16:creationId xmlns:a16="http://schemas.microsoft.com/office/drawing/2014/main" id="{10DFA541-232F-1A19-E527-F64E243C5FB6}"/>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4" name="Picture 3" descr="This image shows a physician talking on the phone and links to SBAR in Inpatient Medical Teams video.">
            <a:hlinkClick r:id="rId3"/>
            <a:extLst>
              <a:ext uri="{FF2B5EF4-FFF2-40B4-BE49-F238E27FC236}">
                <a16:creationId xmlns:a16="http://schemas.microsoft.com/office/drawing/2014/main" id="{D30CDF8F-F28B-26DC-A30F-9C571E31DD8C}"/>
              </a:ext>
            </a:extLst>
          </p:cNvPr>
          <p:cNvPicPr>
            <a:picLocks noChangeAspect="1"/>
          </p:cNvPicPr>
          <p:nvPr/>
        </p:nvPicPr>
        <p:blipFill>
          <a:blip r:embed="rId4"/>
          <a:stretch>
            <a:fillRect/>
          </a:stretch>
        </p:blipFill>
        <p:spPr>
          <a:xfrm>
            <a:off x="3386093" y="2233043"/>
            <a:ext cx="5419814" cy="3578662"/>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dirty="0"/>
              <a:t>SBAR Exercise</a:t>
            </a:r>
          </a:p>
        </p:txBody>
      </p:sp>
      <p:sp>
        <p:nvSpPr>
          <p:cNvPr id="16388" name="Rectangle 3"/>
          <p:cNvSpPr>
            <a:spLocks noGrp="1" noChangeArrowheads="1"/>
          </p:cNvSpPr>
          <p:nvPr>
            <p:ph type="body" idx="1"/>
          </p:nvPr>
        </p:nvSpPr>
        <p:spPr/>
        <p:txBody>
          <a:bodyPr/>
          <a:lstStyle/>
          <a:p>
            <a:r>
              <a:rPr lang="en-US" altLang="en-US" dirty="0"/>
              <a:t>Create an SBAR example based on your role. </a:t>
            </a:r>
          </a:p>
          <a:p>
            <a:r>
              <a:rPr lang="en-US" altLang="en-US" dirty="0"/>
              <a:t>How would you adjust your message for a physician versus a patient with no medical background?</a:t>
            </a:r>
          </a:p>
        </p:txBody>
      </p:sp>
      <p:sp>
        <p:nvSpPr>
          <p:cNvPr id="2" name="Slide Number Placeholder 1">
            <a:extLst>
              <a:ext uri="{FF2B5EF4-FFF2-40B4-BE49-F238E27FC236}">
                <a16:creationId xmlns:a16="http://schemas.microsoft.com/office/drawing/2014/main" id="{1D5CFD8E-B1FC-C610-124D-919C4CC34D30}"/>
              </a:ext>
            </a:extLst>
          </p:cNvPr>
          <p:cNvSpPr>
            <a:spLocks noGrp="1"/>
          </p:cNvSpPr>
          <p:nvPr>
            <p:ph type="sldNum" sz="quarter" idx="12"/>
          </p:nvPr>
        </p:nvSpPr>
        <p:spPr/>
        <p:txBody>
          <a:bodyPr/>
          <a:lstStyle/>
          <a:p>
            <a:fld id="{BD86DBAA-8A94-4408-9D41-1BFB53B4CF7F}" type="slidenum">
              <a:rPr lang="en-US" smtClean="0"/>
              <a:pPr/>
              <a:t>12</a:t>
            </a:fld>
            <a:endParaRPr lang="en-US" dirty="0"/>
          </a:p>
        </p:txBody>
      </p:sp>
      <p:sp>
        <p:nvSpPr>
          <p:cNvPr id="6" name="Text Box 18">
            <a:extLst>
              <a:ext uri="{FF2B5EF4-FFF2-40B4-BE49-F238E27FC236}">
                <a16:creationId xmlns:a16="http://schemas.microsoft.com/office/drawing/2014/main" id="{F8C9C8B2-431F-B07D-C12B-D29C6AFB79E6}"/>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3" name="Picture 2">
            <a:extLst>
              <a:ext uri="{FF2B5EF4-FFF2-40B4-BE49-F238E27FC236}">
                <a16:creationId xmlns:a16="http://schemas.microsoft.com/office/drawing/2014/main" id="{94F05DC2-2223-07CC-6901-149034D203F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4343400"/>
            <a:ext cx="1836299" cy="18362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12"/>
          <p:cNvSpPr>
            <a:spLocks noGrp="1" noChangeArrowheads="1"/>
          </p:cNvSpPr>
          <p:nvPr>
            <p:ph type="title"/>
          </p:nvPr>
        </p:nvSpPr>
        <p:spPr/>
        <p:txBody>
          <a:bodyPr/>
          <a:lstStyle/>
          <a:p>
            <a:r>
              <a:rPr lang="en-US" altLang="en-US" dirty="0"/>
              <a:t>Call-Out Is…</a:t>
            </a:r>
          </a:p>
        </p:txBody>
      </p:sp>
      <p:sp>
        <p:nvSpPr>
          <p:cNvPr id="17413" name="Rectangle 13"/>
          <p:cNvSpPr>
            <a:spLocks noGrp="1" noChangeArrowheads="1"/>
          </p:cNvSpPr>
          <p:nvPr>
            <p:ph idx="1"/>
          </p:nvPr>
        </p:nvSpPr>
        <p:spPr/>
        <p:txBody>
          <a:bodyPr/>
          <a:lstStyle/>
          <a:p>
            <a:r>
              <a:rPr lang="en-US" altLang="en-US" dirty="0"/>
              <a:t>A strategy used to communicate important or critical information:</a:t>
            </a:r>
          </a:p>
          <a:p>
            <a:pPr lvl="1"/>
            <a:r>
              <a:rPr lang="en-US" altLang="en-US" dirty="0"/>
              <a:t>It informs all team members simultaneously during emerging situations.</a:t>
            </a:r>
          </a:p>
          <a:p>
            <a:pPr lvl="1"/>
            <a:r>
              <a:rPr lang="en-US" altLang="en-US" dirty="0"/>
              <a:t>It helps team members anticipate next steps.</a:t>
            </a:r>
          </a:p>
        </p:txBody>
      </p:sp>
      <p:sp>
        <p:nvSpPr>
          <p:cNvPr id="2" name="Slide Number Placeholder 1">
            <a:extLst>
              <a:ext uri="{FF2B5EF4-FFF2-40B4-BE49-F238E27FC236}">
                <a16:creationId xmlns:a16="http://schemas.microsoft.com/office/drawing/2014/main" id="{990E7CEC-A418-EAB8-8E92-05740B8469DC}"/>
              </a:ext>
            </a:extLst>
          </p:cNvPr>
          <p:cNvSpPr>
            <a:spLocks noGrp="1"/>
          </p:cNvSpPr>
          <p:nvPr>
            <p:ph type="sldNum" sz="quarter" idx="12"/>
          </p:nvPr>
        </p:nvSpPr>
        <p:spPr/>
        <p:txBody>
          <a:bodyPr/>
          <a:lstStyle/>
          <a:p>
            <a:fld id="{BD86DBAA-8A94-4408-9D41-1BFB53B4CF7F}" type="slidenum">
              <a:rPr lang="en-US" smtClean="0"/>
              <a:pPr/>
              <a:t>13</a:t>
            </a:fld>
            <a:endParaRPr lang="en-US" dirty="0"/>
          </a:p>
        </p:txBody>
      </p:sp>
      <p:sp>
        <p:nvSpPr>
          <p:cNvPr id="7" name="Text Box 18">
            <a:extLst>
              <a:ext uri="{FF2B5EF4-FFF2-40B4-BE49-F238E27FC236}">
                <a16:creationId xmlns:a16="http://schemas.microsoft.com/office/drawing/2014/main" id="{90B26C07-4C3F-AA3A-3F62-6BB6A490D9C1}"/>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18">
            <a:extLst>
              <a:ext uri="{FF2B5EF4-FFF2-40B4-BE49-F238E27FC236}">
                <a16:creationId xmlns:a16="http://schemas.microsoft.com/office/drawing/2014/main" id="{3B0B27A9-7345-9202-857F-AC4F13FFB113}"/>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
        <p:nvSpPr>
          <p:cNvPr id="17412" name="Rectangle 12"/>
          <p:cNvSpPr>
            <a:spLocks noGrp="1" noChangeArrowheads="1"/>
          </p:cNvSpPr>
          <p:nvPr>
            <p:ph type="title"/>
          </p:nvPr>
        </p:nvSpPr>
        <p:spPr/>
        <p:txBody>
          <a:bodyPr/>
          <a:lstStyle/>
          <a:p>
            <a:r>
              <a:rPr lang="en-US" altLang="en-US" dirty="0"/>
              <a:t>Check-Back Is…</a:t>
            </a:r>
          </a:p>
        </p:txBody>
      </p:sp>
      <p:sp>
        <p:nvSpPr>
          <p:cNvPr id="9" name="Content Placeholder 8">
            <a:extLst>
              <a:ext uri="{FF2B5EF4-FFF2-40B4-BE49-F238E27FC236}">
                <a16:creationId xmlns:a16="http://schemas.microsoft.com/office/drawing/2014/main" id="{7F0BD3EE-C03A-88E2-869F-F40CE21EA13D}"/>
              </a:ext>
            </a:extLst>
          </p:cNvPr>
          <p:cNvSpPr>
            <a:spLocks noGrp="1"/>
          </p:cNvSpPr>
          <p:nvPr>
            <p:ph sz="half" idx="1"/>
          </p:nvPr>
        </p:nvSpPr>
        <p:spPr>
          <a:xfrm>
            <a:off x="376286" y="1910468"/>
            <a:ext cx="6693108" cy="4351338"/>
          </a:xfrm>
        </p:spPr>
        <p:txBody>
          <a:bodyPr/>
          <a:lstStyle/>
          <a:p>
            <a:r>
              <a:rPr lang="en-US" dirty="0"/>
              <a:t>Sometimes also called a Repeat-Back. </a:t>
            </a:r>
          </a:p>
          <a:p>
            <a:endParaRPr lang="en-US" dirty="0"/>
          </a:p>
          <a:p>
            <a:pPr marL="0" indent="0">
              <a:buNone/>
            </a:pPr>
            <a:r>
              <a:rPr lang="en-US" dirty="0"/>
              <a:t>TeamSTEPPS also includes a Teach-Back tool, which can be used with patients and family caregivers.</a:t>
            </a:r>
          </a:p>
          <a:p>
            <a:endParaRPr lang="en-US" dirty="0"/>
          </a:p>
        </p:txBody>
      </p:sp>
      <p:sp>
        <p:nvSpPr>
          <p:cNvPr id="3" name="Slide Number Placeholder 2">
            <a:extLst>
              <a:ext uri="{FF2B5EF4-FFF2-40B4-BE49-F238E27FC236}">
                <a16:creationId xmlns:a16="http://schemas.microsoft.com/office/drawing/2014/main" id="{6DF3328D-9934-306D-01F3-2B67AA265D39}"/>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14</a:t>
            </a:fld>
            <a:endParaRPr lang="en-US" dirty="0"/>
          </a:p>
        </p:txBody>
      </p:sp>
      <p:pic>
        <p:nvPicPr>
          <p:cNvPr id="5" name="Picture 4" descr="Closed loop communication is a three-step strategy: sender initiates message, receiver accepts message and provides feedback confirmation, and sender verifies message was received.">
            <a:extLst>
              <a:ext uri="{FF2B5EF4-FFF2-40B4-BE49-F238E27FC236}">
                <a16:creationId xmlns:a16="http://schemas.microsoft.com/office/drawing/2014/main" id="{BEA9FFC1-F35B-D98B-0641-FA06191F9C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49440" y="1793570"/>
            <a:ext cx="5029200" cy="4533569"/>
          </a:xfrm>
          <a:prstGeom prst="rect">
            <a:avLst/>
          </a:prstGeom>
        </p:spPr>
      </p:pic>
    </p:spTree>
    <p:extLst>
      <p:ext uri="{BB962C8B-B14F-4D97-AF65-F5344CB8AC3E}">
        <p14:creationId xmlns:p14="http://schemas.microsoft.com/office/powerpoint/2010/main" val="39262213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12"/>
          <p:cNvSpPr>
            <a:spLocks noGrp="1" noChangeArrowheads="1"/>
          </p:cNvSpPr>
          <p:nvPr>
            <p:ph type="title"/>
          </p:nvPr>
        </p:nvSpPr>
        <p:spPr/>
        <p:txBody>
          <a:bodyPr/>
          <a:lstStyle/>
          <a:p>
            <a:r>
              <a:rPr lang="en-US" altLang="en-US" dirty="0"/>
              <a:t>Handoff Is…</a:t>
            </a:r>
          </a:p>
        </p:txBody>
      </p:sp>
      <p:sp>
        <p:nvSpPr>
          <p:cNvPr id="6" name="Content Placeholder 5">
            <a:extLst>
              <a:ext uri="{FF2B5EF4-FFF2-40B4-BE49-F238E27FC236}">
                <a16:creationId xmlns:a16="http://schemas.microsoft.com/office/drawing/2014/main" id="{4F400F14-5598-F73E-71DB-63A584B12780}"/>
              </a:ext>
            </a:extLst>
          </p:cNvPr>
          <p:cNvSpPr>
            <a:spLocks noGrp="1"/>
          </p:cNvSpPr>
          <p:nvPr>
            <p:ph idx="1"/>
          </p:nvPr>
        </p:nvSpPr>
        <p:spPr/>
        <p:txBody>
          <a:bodyPr>
            <a:normAutofit fontScale="92500" lnSpcReduction="10000"/>
          </a:bodyPr>
          <a:lstStyle/>
          <a:p>
            <a:r>
              <a:rPr lang="en-US" altLang="en-US" dirty="0"/>
              <a:t>The transfer of information during transitions in care across the continuum: </a:t>
            </a:r>
          </a:p>
          <a:p>
            <a:pPr lvl="1"/>
            <a:r>
              <a:rPr lang="en-US" altLang="en-US" dirty="0"/>
              <a:t>Includes an opportunity to ask questions, clarify, and confirm. </a:t>
            </a:r>
          </a:p>
          <a:p>
            <a:pPr lvl="1"/>
            <a:r>
              <a:rPr lang="en-US" altLang="en-US" dirty="0"/>
              <a:t>Is relevant during shift changes, transfers between departments, and care team transitions.</a:t>
            </a:r>
          </a:p>
          <a:p>
            <a:pPr lvl="1"/>
            <a:r>
              <a:rPr lang="en-US" altLang="en-US" dirty="0"/>
              <a:t>Is sometimes done virtually or with e-handoff functions within an electronic health record.</a:t>
            </a:r>
          </a:p>
          <a:p>
            <a:r>
              <a:rPr lang="en-US" altLang="en-US" dirty="0"/>
              <a:t>Handoffs include:</a:t>
            </a:r>
          </a:p>
          <a:p>
            <a:pPr lvl="1"/>
            <a:r>
              <a:rPr lang="en-US" altLang="en-US" dirty="0"/>
              <a:t>Transfer of responsibility and accountability.</a:t>
            </a:r>
          </a:p>
          <a:p>
            <a:pPr lvl="1"/>
            <a:r>
              <a:rPr lang="en-US" altLang="en-US" dirty="0"/>
              <a:t>Clarity of information.</a:t>
            </a:r>
          </a:p>
          <a:p>
            <a:pPr lvl="1"/>
            <a:r>
              <a:rPr lang="en-US" altLang="en-US" dirty="0"/>
              <a:t>Verbal communication of information.</a:t>
            </a:r>
          </a:p>
          <a:p>
            <a:pPr lvl="1"/>
            <a:r>
              <a:rPr lang="en-US" altLang="en-US" dirty="0"/>
              <a:t>Acknowledgment by receiver.</a:t>
            </a:r>
          </a:p>
          <a:p>
            <a:pPr lvl="1"/>
            <a:r>
              <a:rPr lang="en-US" altLang="en-US" dirty="0"/>
              <a:t>Opportunity to review.</a:t>
            </a:r>
            <a:endParaRPr lang="en-US" dirty="0"/>
          </a:p>
        </p:txBody>
      </p:sp>
      <p:sp>
        <p:nvSpPr>
          <p:cNvPr id="3" name="Slide Number Placeholder 2">
            <a:extLst>
              <a:ext uri="{FF2B5EF4-FFF2-40B4-BE49-F238E27FC236}">
                <a16:creationId xmlns:a16="http://schemas.microsoft.com/office/drawing/2014/main" id="{6E6CBA5A-EC30-32F6-8F39-AB667FF7360B}"/>
              </a:ext>
            </a:extLst>
          </p:cNvPr>
          <p:cNvSpPr>
            <a:spLocks noGrp="1"/>
          </p:cNvSpPr>
          <p:nvPr>
            <p:ph type="sldNum" sz="quarter" idx="12"/>
          </p:nvPr>
        </p:nvSpPr>
        <p:spPr/>
        <p:txBody>
          <a:bodyPr/>
          <a:lstStyle/>
          <a:p>
            <a:fld id="{BD86DBAA-8A94-4408-9D41-1BFB53B4CF7F}" type="slidenum">
              <a:rPr lang="en-US" smtClean="0"/>
              <a:pPr/>
              <a:t>15</a:t>
            </a:fld>
            <a:endParaRPr lang="en-US" dirty="0"/>
          </a:p>
        </p:txBody>
      </p:sp>
      <p:sp>
        <p:nvSpPr>
          <p:cNvPr id="8" name="Text Box 18">
            <a:extLst>
              <a:ext uri="{FF2B5EF4-FFF2-40B4-BE49-F238E27FC236}">
                <a16:creationId xmlns:a16="http://schemas.microsoft.com/office/drawing/2014/main" id="{34AD3B47-22EE-630D-94B9-B315D2E00B1E}"/>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Tree>
    <p:extLst>
      <p:ext uri="{BB962C8B-B14F-4D97-AF65-F5344CB8AC3E}">
        <p14:creationId xmlns:p14="http://schemas.microsoft.com/office/powerpoint/2010/main" val="11134741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3056FA-21E8-F666-CD58-1D7174B548CD}"/>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16</a:t>
            </a:fld>
            <a:endParaRPr lang="en-US" dirty="0"/>
          </a:p>
        </p:txBody>
      </p:sp>
      <p:sp>
        <p:nvSpPr>
          <p:cNvPr id="21507" name="Rectangle 2"/>
          <p:cNvSpPr>
            <a:spLocks noGrp="1" noChangeArrowheads="1"/>
          </p:cNvSpPr>
          <p:nvPr>
            <p:ph type="title"/>
          </p:nvPr>
        </p:nvSpPr>
        <p:spPr/>
        <p:txBody>
          <a:bodyPr>
            <a:normAutofit fontScale="90000"/>
          </a:bodyPr>
          <a:lstStyle/>
          <a:p>
            <a:pPr eaLnBrk="1" hangingPunct="1"/>
            <a:r>
              <a:rPr lang="en-US" altLang="en-US" sz="4900" dirty="0">
                <a:latin typeface="Open Sans Semibold"/>
                <a:ea typeface="ヒラギノ角ゴ Pro W3"/>
                <a:cs typeface="Open Sans Semibold"/>
              </a:rPr>
              <a:t>I-PASS: A Common </a:t>
            </a:r>
            <a:br>
              <a:rPr lang="en-US" altLang="en-US" sz="4900" dirty="0">
                <a:latin typeface="Open Sans Semibold"/>
                <a:ea typeface="ヒラギノ角ゴ Pro W3"/>
                <a:cs typeface="Open Sans Semibold"/>
              </a:rPr>
            </a:br>
            <a:r>
              <a:rPr lang="en-US" altLang="en-US" sz="4900" dirty="0">
                <a:latin typeface="Open Sans Semibold"/>
                <a:ea typeface="ヒラギノ角ゴ Pro W3"/>
                <a:cs typeface="Open Sans Semibold"/>
              </a:rPr>
              <a:t>Handoff Tool</a:t>
            </a:r>
            <a:endParaRPr lang="en-US" altLang="en-US" sz="4900" dirty="0">
              <a:latin typeface="Open Sans Semibold"/>
              <a:ea typeface="ヒラギノ角ゴ Pro W3" pitchFamily="127" charset="-128"/>
              <a:cs typeface="Open Sans Semibold"/>
            </a:endParaRPr>
          </a:p>
        </p:txBody>
      </p:sp>
      <p:sp>
        <p:nvSpPr>
          <p:cNvPr id="9" name="Text Box 18">
            <a:extLst>
              <a:ext uri="{FF2B5EF4-FFF2-40B4-BE49-F238E27FC236}">
                <a16:creationId xmlns:a16="http://schemas.microsoft.com/office/drawing/2014/main" id="{01CBE461-FA92-490F-7169-54593F5F5369}"/>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6" name="Picture 5" descr="IPASS is a handoff tool for use in patient transitions. I stands for Illness Severity.  P stands for Patient Summary. A stands for Action List. S stands for Situation Awareness &amp; Contingency Planning.  S stands for Synthesis by Receiver.">
            <a:extLst>
              <a:ext uri="{FF2B5EF4-FFF2-40B4-BE49-F238E27FC236}">
                <a16:creationId xmlns:a16="http://schemas.microsoft.com/office/drawing/2014/main" id="{6E2E8F71-AB17-BB1D-4C3B-58DA25217D79}"/>
              </a:ext>
            </a:extLst>
          </p:cNvPr>
          <p:cNvPicPr>
            <a:picLocks noChangeAspect="1"/>
          </p:cNvPicPr>
          <p:nvPr/>
        </p:nvPicPr>
        <p:blipFill rotWithShape="1">
          <a:blip r:embed="rId3"/>
          <a:srcRect t="4281" b="1896"/>
          <a:stretch/>
        </p:blipFill>
        <p:spPr>
          <a:xfrm>
            <a:off x="4005163" y="1858586"/>
            <a:ext cx="4181675" cy="4416146"/>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dirty="0"/>
              <a:t>Other Handoff Tools </a:t>
            </a:r>
          </a:p>
        </p:txBody>
      </p:sp>
      <p:sp>
        <p:nvSpPr>
          <p:cNvPr id="8" name="Content Placeholder 7">
            <a:extLst>
              <a:ext uri="{FF2B5EF4-FFF2-40B4-BE49-F238E27FC236}">
                <a16:creationId xmlns:a16="http://schemas.microsoft.com/office/drawing/2014/main" id="{D7ECABEF-F36B-CAC9-059F-0436765BA579}"/>
              </a:ext>
            </a:extLst>
          </p:cNvPr>
          <p:cNvSpPr>
            <a:spLocks noGrp="1"/>
          </p:cNvSpPr>
          <p:nvPr>
            <p:ph idx="1"/>
          </p:nvPr>
        </p:nvSpPr>
        <p:spPr/>
        <p:txBody>
          <a:bodyPr/>
          <a:lstStyle/>
          <a:p>
            <a:r>
              <a:rPr lang="en-US" altLang="en-US" dirty="0"/>
              <a:t>ANTICipate</a:t>
            </a:r>
          </a:p>
          <a:p>
            <a:pPr lvl="1"/>
            <a:r>
              <a:rPr lang="en-US" altLang="en-US" b="1" dirty="0"/>
              <a:t>A</a:t>
            </a:r>
            <a:r>
              <a:rPr lang="en-US" altLang="en-US" dirty="0"/>
              <a:t>dministrative Data; </a:t>
            </a:r>
            <a:r>
              <a:rPr lang="en-US" altLang="en-US" b="1" dirty="0"/>
              <a:t>N</a:t>
            </a:r>
            <a:r>
              <a:rPr lang="en-US" altLang="en-US" dirty="0"/>
              <a:t>ew clinical information; </a:t>
            </a:r>
            <a:r>
              <a:rPr lang="en-US" altLang="en-US" b="1" dirty="0"/>
              <a:t>T</a:t>
            </a:r>
            <a:r>
              <a:rPr lang="en-US" altLang="en-US" dirty="0"/>
              <a:t>asks to be performed; </a:t>
            </a:r>
            <a:r>
              <a:rPr lang="en-US" altLang="en-US" b="1" dirty="0"/>
              <a:t>I</a:t>
            </a:r>
            <a:r>
              <a:rPr lang="en-US" altLang="en-US" dirty="0"/>
              <a:t>llness severity; </a:t>
            </a:r>
            <a:r>
              <a:rPr lang="en-US" altLang="en-US" b="1" dirty="0"/>
              <a:t>C</a:t>
            </a:r>
            <a:r>
              <a:rPr lang="en-US" altLang="en-US" dirty="0"/>
              <a:t>ontingency plans for changes</a:t>
            </a:r>
          </a:p>
          <a:p>
            <a:r>
              <a:rPr lang="en-US" altLang="en-US" dirty="0"/>
              <a:t>SHARQ</a:t>
            </a:r>
          </a:p>
          <a:p>
            <a:pPr lvl="1"/>
            <a:r>
              <a:rPr lang="en-US" altLang="en-US" b="1" dirty="0"/>
              <a:t>S</a:t>
            </a:r>
            <a:r>
              <a:rPr lang="en-US" altLang="en-US" dirty="0"/>
              <a:t>ituation; </a:t>
            </a:r>
            <a:r>
              <a:rPr lang="en-US" altLang="en-US" b="1" dirty="0"/>
              <a:t>H</a:t>
            </a:r>
            <a:r>
              <a:rPr lang="en-US" altLang="en-US" dirty="0"/>
              <a:t>istory; </a:t>
            </a:r>
            <a:r>
              <a:rPr lang="en-US" altLang="en-US" b="1" dirty="0"/>
              <a:t>A</a:t>
            </a:r>
            <a:r>
              <a:rPr lang="en-US" altLang="en-US" dirty="0"/>
              <a:t>ssessment; </a:t>
            </a:r>
            <a:r>
              <a:rPr lang="en-US" altLang="en-US" b="1" dirty="0"/>
              <a:t>R</a:t>
            </a:r>
            <a:r>
              <a:rPr lang="en-US" altLang="en-US" dirty="0"/>
              <a:t>ecommendations/Result; </a:t>
            </a:r>
            <a:r>
              <a:rPr lang="en-US" altLang="en-US" b="1" dirty="0"/>
              <a:t>Q</a:t>
            </a:r>
            <a:r>
              <a:rPr lang="en-US" altLang="en-US" dirty="0"/>
              <a:t>uestions</a:t>
            </a:r>
            <a:endParaRPr lang="en-US" dirty="0"/>
          </a:p>
        </p:txBody>
      </p:sp>
      <p:sp>
        <p:nvSpPr>
          <p:cNvPr id="3" name="Slide Number Placeholder 2">
            <a:extLst>
              <a:ext uri="{FF2B5EF4-FFF2-40B4-BE49-F238E27FC236}">
                <a16:creationId xmlns:a16="http://schemas.microsoft.com/office/drawing/2014/main" id="{AAFD9A6D-2204-672D-B2CE-7A87B57E4F08}"/>
              </a:ext>
            </a:extLst>
          </p:cNvPr>
          <p:cNvSpPr>
            <a:spLocks noGrp="1"/>
          </p:cNvSpPr>
          <p:nvPr>
            <p:ph type="sldNum" sz="quarter" idx="12"/>
          </p:nvPr>
        </p:nvSpPr>
        <p:spPr/>
        <p:txBody>
          <a:bodyPr/>
          <a:lstStyle/>
          <a:p>
            <a:fld id="{BD86DBAA-8A94-4408-9D41-1BFB53B4CF7F}" type="slidenum">
              <a:rPr lang="en-US" smtClean="0"/>
              <a:pPr/>
              <a:t>17</a:t>
            </a:fld>
            <a:endParaRPr lang="en-US" dirty="0"/>
          </a:p>
        </p:txBody>
      </p:sp>
      <p:sp>
        <p:nvSpPr>
          <p:cNvPr id="7" name="Text Box 18">
            <a:extLst>
              <a:ext uri="{FF2B5EF4-FFF2-40B4-BE49-F238E27FC236}">
                <a16:creationId xmlns:a16="http://schemas.microsoft.com/office/drawing/2014/main" id="{E5474D0F-A745-CFF3-EB0B-884B11B3F099}"/>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Tree>
    <p:extLst>
      <p:ext uri="{BB962C8B-B14F-4D97-AF65-F5344CB8AC3E}">
        <p14:creationId xmlns:p14="http://schemas.microsoft.com/office/powerpoint/2010/main" val="34553333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465A19-CD2F-C248-1FA0-A11A5F676B43}"/>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18</a:t>
            </a:fld>
            <a:endParaRPr lang="en-US" dirty="0"/>
          </a:p>
        </p:txBody>
      </p:sp>
      <p:sp>
        <p:nvSpPr>
          <p:cNvPr id="23555" name="Rectangle 2"/>
          <p:cNvSpPr>
            <a:spLocks noGrp="1" noChangeArrowheads="1"/>
          </p:cNvSpPr>
          <p:nvPr>
            <p:ph type="title"/>
          </p:nvPr>
        </p:nvSpPr>
        <p:spPr/>
        <p:txBody>
          <a:bodyPr>
            <a:noAutofit/>
          </a:bodyPr>
          <a:lstStyle/>
          <a:p>
            <a:pPr eaLnBrk="1" hangingPunct="1"/>
            <a:r>
              <a:rPr lang="en-US" altLang="en-US" dirty="0">
                <a:ea typeface="ヒラギノ角ゴ Pro W3" pitchFamily="127" charset="-128"/>
              </a:rPr>
              <a:t>Tools and Strategies Summary</a:t>
            </a:r>
          </a:p>
        </p:txBody>
      </p:sp>
      <p:sp>
        <p:nvSpPr>
          <p:cNvPr id="7" name="Text Box 18">
            <a:extLst>
              <a:ext uri="{FF2B5EF4-FFF2-40B4-BE49-F238E27FC236}">
                <a16:creationId xmlns:a16="http://schemas.microsoft.com/office/drawing/2014/main" id="{DC8258F6-AE32-801D-D2A5-E9340D86B45B}"/>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5" name="Picture 4" descr="Barriers: Inconsistency in Team Membership, Lack of Time, Lack of Information Sharing, Hierarchy, Defensiveness, Conventional Thinking, Complacency, Varying Communication Styles, Conflict, Lack of Coordination and Follow-Up, Distractions, Fatigue and Burnout, Workload, Misinterpretation of Cues, Lack of Role Clarity. Tools and Strategies: Communication, such as: SBAR, Call-Out, Check-Back, Handoff, Teach-Back, I-PASS. Outcomes: Shared mental model, adaptability, team orientation, mutual trust, reduced burnout, psychological safety, effective team performance, safe, highly reliable, patient-centered care.">
            <a:extLst>
              <a:ext uri="{FF2B5EF4-FFF2-40B4-BE49-F238E27FC236}">
                <a16:creationId xmlns:a16="http://schemas.microsoft.com/office/drawing/2014/main" id="{0F8A3AE2-77C1-A53A-B4E0-80780D69B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894" y="1866856"/>
            <a:ext cx="7580172" cy="43891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a:t>Applying TeamSTEPPS Exercise </a:t>
            </a:r>
          </a:p>
        </p:txBody>
      </p:sp>
      <p:sp>
        <p:nvSpPr>
          <p:cNvPr id="22532" name="Rectangle 3"/>
          <p:cNvSpPr>
            <a:spLocks noGrp="1" noChangeArrowheads="1"/>
          </p:cNvSpPr>
          <p:nvPr>
            <p:ph type="body" idx="1"/>
          </p:nvPr>
        </p:nvSpPr>
        <p:spPr>
          <a:xfrm>
            <a:off x="398362" y="1890711"/>
            <a:ext cx="11412233" cy="4602164"/>
          </a:xfrm>
        </p:spPr>
        <p:txBody>
          <a:bodyPr/>
          <a:lstStyle/>
          <a:p>
            <a:pPr marL="514350" indent="-514350">
              <a:buFont typeface="+mj-lt"/>
              <a:buAutoNum type="arabicPeriod"/>
            </a:pPr>
            <a:r>
              <a:rPr lang="en-US" dirty="0"/>
              <a:t>Is your teamwork issue related to communication?</a:t>
            </a:r>
          </a:p>
          <a:p>
            <a:pPr marL="514350" indent="-514350">
              <a:buFont typeface="+mj-lt"/>
              <a:buAutoNum type="arabicPeriod"/>
            </a:pPr>
            <a:r>
              <a:rPr lang="en-US" dirty="0"/>
              <a:t>If yes, what is the communication issue?</a:t>
            </a:r>
          </a:p>
          <a:p>
            <a:pPr marL="514350" indent="-514350">
              <a:buFont typeface="+mj-lt"/>
              <a:buAutoNum type="arabicPeriod"/>
            </a:pPr>
            <a:r>
              <a:rPr lang="en-US" dirty="0"/>
              <a:t>Which TeamSTEPPS </a:t>
            </a:r>
            <a:r>
              <a:rPr lang="en-US"/>
              <a:t>tools or </a:t>
            </a:r>
            <a:r>
              <a:rPr lang="en-US" dirty="0"/>
              <a:t>strategies might you consider implementing to address the issue? </a:t>
            </a:r>
          </a:p>
          <a:p>
            <a:pPr marL="514350" indent="-514350">
              <a:buFont typeface="+mj-lt"/>
              <a:buAutoNum type="arabicPeriod"/>
            </a:pPr>
            <a:endParaRPr lang="en-US" dirty="0"/>
          </a:p>
        </p:txBody>
      </p:sp>
      <p:sp>
        <p:nvSpPr>
          <p:cNvPr id="2" name="Slide Number Placeholder 1">
            <a:extLst>
              <a:ext uri="{FF2B5EF4-FFF2-40B4-BE49-F238E27FC236}">
                <a16:creationId xmlns:a16="http://schemas.microsoft.com/office/drawing/2014/main" id="{20A54512-F475-6C56-CB0D-609D0A3B46D1}"/>
              </a:ext>
            </a:extLst>
          </p:cNvPr>
          <p:cNvSpPr>
            <a:spLocks noGrp="1"/>
          </p:cNvSpPr>
          <p:nvPr>
            <p:ph type="sldNum" sz="quarter" idx="12"/>
          </p:nvPr>
        </p:nvSpPr>
        <p:spPr/>
        <p:txBody>
          <a:bodyPr/>
          <a:lstStyle/>
          <a:p>
            <a:fld id="{BD86DBAA-8A94-4408-9D41-1BFB53B4CF7F}" type="slidenum">
              <a:rPr lang="en-US" smtClean="0"/>
              <a:pPr/>
              <a:t>19</a:t>
            </a:fld>
            <a:endParaRPr lang="en-US" dirty="0"/>
          </a:p>
        </p:txBody>
      </p:sp>
      <p:sp>
        <p:nvSpPr>
          <p:cNvPr id="6" name="Text Box 18">
            <a:extLst>
              <a:ext uri="{FF2B5EF4-FFF2-40B4-BE49-F238E27FC236}">
                <a16:creationId xmlns:a16="http://schemas.microsoft.com/office/drawing/2014/main" id="{A1B82451-0306-D5DF-4753-7984260E97E1}"/>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3" name="Picture 2">
            <a:extLst>
              <a:ext uri="{FF2B5EF4-FFF2-40B4-BE49-F238E27FC236}">
                <a16:creationId xmlns:a16="http://schemas.microsoft.com/office/drawing/2014/main" id="{2DED0C67-6545-F577-3EF1-2063ED53A92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a:t>Objectives</a:t>
            </a:r>
          </a:p>
        </p:txBody>
      </p:sp>
      <p:sp>
        <p:nvSpPr>
          <p:cNvPr id="6148" name="Rectangle 3"/>
          <p:cNvSpPr>
            <a:spLocks noGrp="1" noChangeArrowheads="1"/>
          </p:cNvSpPr>
          <p:nvPr>
            <p:ph type="body" idx="1"/>
          </p:nvPr>
        </p:nvSpPr>
        <p:spPr/>
        <p:txBody>
          <a:bodyPr/>
          <a:lstStyle/>
          <a:p>
            <a:r>
              <a:rPr lang="en-US" altLang="en-US" dirty="0"/>
              <a:t>Describe how communication affects team processes and outcomes.</a:t>
            </a:r>
          </a:p>
          <a:p>
            <a:r>
              <a:rPr lang="en-US" altLang="en-US" dirty="0"/>
              <a:t>Define effective communication.</a:t>
            </a:r>
          </a:p>
          <a:p>
            <a:r>
              <a:rPr lang="en-US" altLang="en-US" dirty="0"/>
              <a:t>Identify communication challenges.</a:t>
            </a:r>
          </a:p>
          <a:p>
            <a:r>
              <a:rPr lang="en-US" altLang="en-US" dirty="0"/>
              <a:t>Identify TeamSTEPPS tools and strategies that can improve a team’s communication.</a:t>
            </a:r>
          </a:p>
        </p:txBody>
      </p:sp>
      <p:sp>
        <p:nvSpPr>
          <p:cNvPr id="4" name="Slide Number Placeholder 3">
            <a:extLst>
              <a:ext uri="{FF2B5EF4-FFF2-40B4-BE49-F238E27FC236}">
                <a16:creationId xmlns:a16="http://schemas.microsoft.com/office/drawing/2014/main" id="{D469BD61-00D1-C8F8-80BC-7CBABFFA4CDB}"/>
              </a:ext>
            </a:extLst>
          </p:cNvPr>
          <p:cNvSpPr>
            <a:spLocks noGrp="1"/>
          </p:cNvSpPr>
          <p:nvPr>
            <p:ph type="sldNum" sz="quarter" idx="12"/>
          </p:nvPr>
        </p:nvSpPr>
        <p:spPr/>
        <p:txBody>
          <a:bodyPr/>
          <a:lstStyle/>
          <a:p>
            <a:fld id="{BD86DBAA-8A94-4408-9D41-1BFB53B4CF7F}" type="slidenum">
              <a:rPr lang="en-US" smtClean="0"/>
              <a:pPr/>
              <a:t>2</a:t>
            </a:fld>
            <a:endParaRPr lang="en-US" dirty="0"/>
          </a:p>
        </p:txBody>
      </p:sp>
      <p:sp>
        <p:nvSpPr>
          <p:cNvPr id="5" name="Text Box 18">
            <a:extLst>
              <a:ext uri="{FF2B5EF4-FFF2-40B4-BE49-F238E27FC236}">
                <a16:creationId xmlns:a16="http://schemas.microsoft.com/office/drawing/2014/main" id="{E4173C93-FC87-F5FE-A5B9-7340C96485E4}"/>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a:t>Communication Exercise</a:t>
            </a:r>
          </a:p>
        </p:txBody>
      </p:sp>
      <p:sp>
        <p:nvSpPr>
          <p:cNvPr id="6148" name="Rectangle 3"/>
          <p:cNvSpPr>
            <a:spLocks noGrp="1" noChangeArrowheads="1"/>
          </p:cNvSpPr>
          <p:nvPr>
            <p:ph type="body" idx="1"/>
          </p:nvPr>
        </p:nvSpPr>
        <p:spPr>
          <a:xfrm>
            <a:off x="398363" y="1890711"/>
            <a:ext cx="9575934" cy="4602164"/>
          </a:xfrm>
        </p:spPr>
        <p:txBody>
          <a:bodyPr/>
          <a:lstStyle/>
          <a:p>
            <a:pPr marL="0" indent="0">
              <a:buNone/>
            </a:pPr>
            <a:r>
              <a:rPr lang="en-US" altLang="en-US" b="1" dirty="0"/>
              <a:t>Activity:</a:t>
            </a:r>
          </a:p>
          <a:p>
            <a:r>
              <a:rPr lang="en-US" altLang="en-US" dirty="0"/>
              <a:t>Round 1: Interpersonal information sharing</a:t>
            </a:r>
          </a:p>
          <a:p>
            <a:r>
              <a:rPr lang="en-US" altLang="en-US" dirty="0"/>
              <a:t>Round 2: Smart phone information sharing</a:t>
            </a:r>
          </a:p>
          <a:p>
            <a:pPr marL="0" indent="0">
              <a:buNone/>
            </a:pPr>
            <a:r>
              <a:rPr lang="en-US" altLang="en-US" b="1" dirty="0"/>
              <a:t>Discussion:</a:t>
            </a:r>
          </a:p>
          <a:p>
            <a:r>
              <a:rPr lang="en-US" altLang="en-US" dirty="0"/>
              <a:t>Which worked better (was faster, more accurate, easier, etc.)?</a:t>
            </a:r>
          </a:p>
          <a:p>
            <a:r>
              <a:rPr lang="en-US" altLang="en-US" dirty="0"/>
              <a:t>What worked better or worse using interpersonal and smart phone sharing?</a:t>
            </a:r>
          </a:p>
          <a:p>
            <a:endParaRPr lang="en-US" altLang="en-US" dirty="0"/>
          </a:p>
          <a:p>
            <a:endParaRPr lang="en-US" altLang="en-US" dirty="0"/>
          </a:p>
        </p:txBody>
      </p:sp>
      <p:sp>
        <p:nvSpPr>
          <p:cNvPr id="5" name="Text Box 18">
            <a:extLst>
              <a:ext uri="{FF2B5EF4-FFF2-40B4-BE49-F238E27FC236}">
                <a16:creationId xmlns:a16="http://schemas.microsoft.com/office/drawing/2014/main" id="{E4173C93-FC87-F5FE-A5B9-7340C96485E4}"/>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3" name="Picture 2">
            <a:extLst>
              <a:ext uri="{FF2B5EF4-FFF2-40B4-BE49-F238E27FC236}">
                <a16:creationId xmlns:a16="http://schemas.microsoft.com/office/drawing/2014/main" id="{1497DAC9-138A-FC05-51C1-FA217AF0753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6" name="Slide Number Placeholder 5">
            <a:extLst>
              <a:ext uri="{FF2B5EF4-FFF2-40B4-BE49-F238E27FC236}">
                <a16:creationId xmlns:a16="http://schemas.microsoft.com/office/drawing/2014/main" id="{51BAC5B3-0930-1AD8-0CD3-538510D63CF1}"/>
              </a:ext>
            </a:extLst>
          </p:cNvPr>
          <p:cNvSpPr>
            <a:spLocks noGrp="1"/>
          </p:cNvSpPr>
          <p:nvPr>
            <p:ph type="sldNum" sz="quarter" idx="12"/>
          </p:nvPr>
        </p:nvSpPr>
        <p:spPr/>
        <p:txBody>
          <a:bodyPr/>
          <a:lstStyle/>
          <a:p>
            <a:fld id="{BD86DBAA-8A94-4408-9D41-1BFB53B4CF7F}" type="slidenum">
              <a:rPr lang="en-US" smtClean="0"/>
              <a:pPr/>
              <a:t>3</a:t>
            </a:fld>
            <a:endParaRPr lang="en-US" dirty="0"/>
          </a:p>
        </p:txBody>
      </p:sp>
    </p:spTree>
    <p:extLst>
      <p:ext uri="{BB962C8B-B14F-4D97-AF65-F5344CB8AC3E}">
        <p14:creationId xmlns:p14="http://schemas.microsoft.com/office/powerpoint/2010/main" val="272867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973129A-143A-EEAD-FBF1-EB1D8DD0D75C}"/>
              </a:ext>
            </a:extLst>
          </p:cNvPr>
          <p:cNvSpPr>
            <a:spLocks noGrp="1" noChangeArrowheads="1"/>
          </p:cNvSpPr>
          <p:nvPr>
            <p:ph type="title"/>
          </p:nvPr>
        </p:nvSpPr>
        <p:spPr/>
        <p:txBody>
          <a:bodyPr/>
          <a:lstStyle/>
          <a:p>
            <a:r>
              <a:rPr lang="en-US" altLang="en-US" dirty="0"/>
              <a:t>Effective Communication</a:t>
            </a:r>
          </a:p>
        </p:txBody>
      </p:sp>
      <p:sp>
        <p:nvSpPr>
          <p:cNvPr id="8" name="Content Placeholder 4"/>
          <p:cNvSpPr>
            <a:spLocks noGrp="1"/>
          </p:cNvSpPr>
          <p:nvPr>
            <p:ph sz="half" idx="1"/>
          </p:nvPr>
        </p:nvSpPr>
        <p:spPr>
          <a:xfrm>
            <a:off x="398362" y="1890711"/>
            <a:ext cx="7600419" cy="4602164"/>
          </a:xfrm>
        </p:spPr>
        <p:txBody>
          <a:bodyPr/>
          <a:lstStyle/>
          <a:p>
            <a:r>
              <a:rPr lang="en-US" dirty="0"/>
              <a:t>Effective communication skills:</a:t>
            </a:r>
          </a:p>
          <a:p>
            <a:pPr lvl="1"/>
            <a:r>
              <a:rPr lang="en-US" dirty="0"/>
              <a:t>Are vital for patient safety.</a:t>
            </a:r>
          </a:p>
          <a:p>
            <a:pPr lvl="1"/>
            <a:r>
              <a:rPr lang="en-US" dirty="0"/>
              <a:t>Enable team members to effectively relay information, build trust, and provide reassurance and emotional support.</a:t>
            </a:r>
          </a:p>
          <a:p>
            <a:pPr lvl="1"/>
            <a:r>
              <a:rPr lang="en-US" dirty="0"/>
              <a:t>Are the mechanism by which most TeamSTEPPS strategies and tools are executed.</a:t>
            </a:r>
          </a:p>
        </p:txBody>
      </p:sp>
      <p:sp>
        <p:nvSpPr>
          <p:cNvPr id="11" name="Text Box 18">
            <a:extLst>
              <a:ext uri="{FF2B5EF4-FFF2-40B4-BE49-F238E27FC236}">
                <a16:creationId xmlns:a16="http://schemas.microsoft.com/office/drawing/2014/main" id="{A4DC0D00-E1B5-AB61-A6C7-A377276120EC}"/>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3" name="Picture 2" descr="Safe, efficient, and patient-centered care is at the center of the TeamSTEPPs framework. It is created through effective team communication, team leadership, situation monitoring, and mutual support. ">
            <a:extLst>
              <a:ext uri="{FF2B5EF4-FFF2-40B4-BE49-F238E27FC236}">
                <a16:creationId xmlns:a16="http://schemas.microsoft.com/office/drawing/2014/main" id="{0DCC958A-BA2A-3883-2308-CFC9CDF9A8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28679" y="2056036"/>
            <a:ext cx="3881916" cy="3840273"/>
          </a:xfrm>
          <a:prstGeom prst="rect">
            <a:avLst/>
          </a:prstGeom>
        </p:spPr>
      </p:pic>
      <p:sp>
        <p:nvSpPr>
          <p:cNvPr id="5" name="Slide Number Placeholder 4">
            <a:extLst>
              <a:ext uri="{FF2B5EF4-FFF2-40B4-BE49-F238E27FC236}">
                <a16:creationId xmlns:a16="http://schemas.microsoft.com/office/drawing/2014/main" id="{0DBF8C80-F1A9-EF40-862B-C242755505F4}"/>
              </a:ext>
            </a:extLst>
          </p:cNvPr>
          <p:cNvSpPr>
            <a:spLocks noGrp="1"/>
          </p:cNvSpPr>
          <p:nvPr>
            <p:ph type="sldNum" sz="quarter" idx="12"/>
          </p:nvPr>
        </p:nvSpPr>
        <p:spPr/>
        <p:txBody>
          <a:bodyPr/>
          <a:lstStyle/>
          <a:p>
            <a:fld id="{BD86DBAA-8A94-4408-9D41-1BFB53B4CF7F}" type="slidenum">
              <a:rPr lang="en-US" smtClean="0"/>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title"/>
          </p:nvPr>
        </p:nvSpPr>
        <p:spPr/>
        <p:txBody>
          <a:bodyPr/>
          <a:lstStyle/>
          <a:p>
            <a:r>
              <a:rPr lang="en-US" altLang="en-US" dirty="0"/>
              <a:t>Importance of Communication</a:t>
            </a:r>
          </a:p>
        </p:txBody>
      </p:sp>
      <p:sp>
        <p:nvSpPr>
          <p:cNvPr id="6148" name="Rectangle 7"/>
          <p:cNvSpPr>
            <a:spLocks noGrp="1" noChangeArrowheads="1"/>
          </p:cNvSpPr>
          <p:nvPr>
            <p:ph type="body" idx="1"/>
          </p:nvPr>
        </p:nvSpPr>
        <p:spPr>
          <a:xfrm>
            <a:off x="389883" y="1890711"/>
            <a:ext cx="5706117" cy="4602164"/>
          </a:xfrm>
        </p:spPr>
        <p:txBody>
          <a:bodyPr>
            <a:normAutofit fontScale="92500"/>
          </a:bodyPr>
          <a:lstStyle/>
          <a:p>
            <a:r>
              <a:rPr lang="en-US" dirty="0"/>
              <a:t>Joint Commission data identify communication failures as a common cause of sentinel events.</a:t>
            </a:r>
          </a:p>
          <a:p>
            <a:r>
              <a:rPr lang="en-US" dirty="0"/>
              <a:t>AHRQ-funded research identifies communication and inadequate information transfer as the top two causes of medical errors.</a:t>
            </a:r>
          </a:p>
          <a:p>
            <a:r>
              <a:rPr lang="en-US" dirty="0"/>
              <a:t>Diagnostic errors are common, harmful, and often the result of communication breakdowns.</a:t>
            </a:r>
          </a:p>
          <a:p>
            <a:pPr lvl="1"/>
            <a:endParaRPr lang="en-US" dirty="0"/>
          </a:p>
          <a:p>
            <a:pPr lvl="1"/>
            <a:endParaRPr lang="en-US" dirty="0"/>
          </a:p>
          <a:p>
            <a:pPr lvl="1"/>
            <a:endParaRPr lang="en-US" dirty="0"/>
          </a:p>
        </p:txBody>
      </p:sp>
      <p:pic>
        <p:nvPicPr>
          <p:cNvPr id="6" name="Picture 5" descr="The infographic depicts some of what we know about the current state of diagnostic error in the U.S. and its importance as a patient safety issue. One in three patients experiences a diagnostic error firsthand. Thirty-three percent of all diagnostic-related malpractice cases have one or more communication breakdowns. Of diagnostic-related malpractice cases, 69% had a high severity of which 34% resulted in death. Diagnostic-related communication failures occur across all setting with 55% occurring in the outpatient setting, 22% in the inpatient setting, and 23% in the emergency department. Inappropriate testing, wrong treatments, and malpractice lawsuits result in expenses over $100 billion per year.">
            <a:extLst>
              <a:ext uri="{FF2B5EF4-FFF2-40B4-BE49-F238E27FC236}">
                <a16:creationId xmlns:a16="http://schemas.microsoft.com/office/drawing/2014/main" id="{063D4D47-8FE2-4816-83BD-D06FC12C83BA}"/>
              </a:ext>
            </a:extLst>
          </p:cNvPr>
          <p:cNvPicPr>
            <a:picLocks noChangeAspect="1"/>
          </p:cNvPicPr>
          <p:nvPr/>
        </p:nvPicPr>
        <p:blipFill>
          <a:blip r:embed="rId3"/>
          <a:stretch>
            <a:fillRect/>
          </a:stretch>
        </p:blipFill>
        <p:spPr>
          <a:xfrm>
            <a:off x="5976555" y="2014254"/>
            <a:ext cx="5825562" cy="4011421"/>
          </a:xfrm>
          <a:prstGeom prst="rect">
            <a:avLst/>
          </a:prstGeom>
        </p:spPr>
      </p:pic>
      <p:sp>
        <p:nvSpPr>
          <p:cNvPr id="7" name="Text Box 18">
            <a:extLst>
              <a:ext uri="{FF2B5EF4-FFF2-40B4-BE49-F238E27FC236}">
                <a16:creationId xmlns:a16="http://schemas.microsoft.com/office/drawing/2014/main" id="{80E7F9D1-B4D3-8FF3-1C7A-F0AF0B4368E2}"/>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
        <p:nvSpPr>
          <p:cNvPr id="9" name="Slide Number Placeholder 8">
            <a:extLst>
              <a:ext uri="{FF2B5EF4-FFF2-40B4-BE49-F238E27FC236}">
                <a16:creationId xmlns:a16="http://schemas.microsoft.com/office/drawing/2014/main" id="{0750995F-0DBF-3421-2BC3-AC7CD05C46B7}"/>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5</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title"/>
          </p:nvPr>
        </p:nvSpPr>
        <p:spPr/>
        <p:txBody>
          <a:bodyPr/>
          <a:lstStyle/>
          <a:p>
            <a:r>
              <a:rPr lang="en-US" altLang="en-US" dirty="0"/>
              <a:t>Communication Is…</a:t>
            </a:r>
          </a:p>
        </p:txBody>
      </p:sp>
      <p:sp>
        <p:nvSpPr>
          <p:cNvPr id="11" name="Content Placeholder 4">
            <a:extLst>
              <a:ext uri="{FF2B5EF4-FFF2-40B4-BE49-F238E27FC236}">
                <a16:creationId xmlns:a16="http://schemas.microsoft.com/office/drawing/2014/main" id="{ED0326BE-AAE3-C4B8-07C6-826058AA8981}"/>
              </a:ext>
            </a:extLst>
          </p:cNvPr>
          <p:cNvSpPr>
            <a:spLocks noGrp="1"/>
          </p:cNvSpPr>
          <p:nvPr>
            <p:ph sz="half" idx="1"/>
          </p:nvPr>
        </p:nvSpPr>
        <p:spPr>
          <a:xfrm>
            <a:off x="398363" y="1890711"/>
            <a:ext cx="6543976" cy="4602164"/>
          </a:xfrm>
        </p:spPr>
        <p:txBody>
          <a:bodyPr/>
          <a:lstStyle/>
          <a:p>
            <a:r>
              <a:rPr lang="en-US" dirty="0"/>
              <a:t>Both sending and receiving messages.</a:t>
            </a:r>
          </a:p>
          <a:p>
            <a:r>
              <a:rPr lang="en-US" dirty="0"/>
              <a:t>The co-creation of meaning that may differ from the intended meaning.</a:t>
            </a:r>
          </a:p>
          <a:p>
            <a:r>
              <a:rPr lang="en-US" dirty="0"/>
              <a:t>Affected by noise, context, and communicator assumptions.</a:t>
            </a:r>
          </a:p>
          <a:p>
            <a:r>
              <a:rPr lang="en-US" dirty="0"/>
              <a:t>The mode by which most TeamSTEPPS strategies and tools are executed.</a:t>
            </a:r>
          </a:p>
        </p:txBody>
      </p:sp>
      <p:sp>
        <p:nvSpPr>
          <p:cNvPr id="12" name="Text Box 18">
            <a:extLst>
              <a:ext uri="{FF2B5EF4-FFF2-40B4-BE49-F238E27FC236}">
                <a16:creationId xmlns:a16="http://schemas.microsoft.com/office/drawing/2014/main" id="{1423977C-C613-684D-EAF4-F96B91C3D047}"/>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4" name="Picture 3" descr="The Transaction Model of Communication involves two or more people continuously sharing information with each other throughout their interaction to co-create meaning.">
            <a:extLst>
              <a:ext uri="{FF2B5EF4-FFF2-40B4-BE49-F238E27FC236}">
                <a16:creationId xmlns:a16="http://schemas.microsoft.com/office/drawing/2014/main" id="{20F93305-ADBC-416A-26E9-E7F76FE8C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450" y="2964620"/>
            <a:ext cx="5120640" cy="2256185"/>
          </a:xfrm>
          <a:prstGeom prst="rect">
            <a:avLst/>
          </a:prstGeom>
        </p:spPr>
      </p:pic>
      <p:sp>
        <p:nvSpPr>
          <p:cNvPr id="8" name="Slide Number Placeholder 7">
            <a:extLst>
              <a:ext uri="{FF2B5EF4-FFF2-40B4-BE49-F238E27FC236}">
                <a16:creationId xmlns:a16="http://schemas.microsoft.com/office/drawing/2014/main" id="{0B36FD35-84E7-6CCD-F503-0E780A8F17AF}"/>
              </a:ext>
            </a:extLst>
          </p:cNvPr>
          <p:cNvSpPr>
            <a:spLocks noGrp="1"/>
          </p:cNvSpPr>
          <p:nvPr>
            <p:ph type="sldNum" sz="quarter" idx="12"/>
          </p:nvPr>
        </p:nvSpPr>
        <p:spPr/>
        <p:txBody>
          <a:bodyPr/>
          <a:lstStyle/>
          <a:p>
            <a:fld id="{BD86DBAA-8A94-4408-9D41-1BFB53B4CF7F}" type="slidenum">
              <a:rPr lang="en-US" smtClean="0"/>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B63E4-838C-3CEF-EDCB-BB518776D8EA}"/>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7</a:t>
            </a:fld>
            <a:endParaRPr lang="en-US" dirty="0"/>
          </a:p>
        </p:txBody>
      </p:sp>
      <p:sp>
        <p:nvSpPr>
          <p:cNvPr id="10243" name="Rectangle 5"/>
          <p:cNvSpPr>
            <a:spLocks noGrp="1" noChangeArrowheads="1"/>
          </p:cNvSpPr>
          <p:nvPr>
            <p:ph type="title"/>
          </p:nvPr>
        </p:nvSpPr>
        <p:spPr/>
        <p:txBody>
          <a:bodyPr/>
          <a:lstStyle/>
          <a:p>
            <a:r>
              <a:rPr lang="en-US" altLang="en-US" dirty="0"/>
              <a:t>Standards of Effective </a:t>
            </a:r>
            <a:br>
              <a:rPr lang="en-US" altLang="en-US" dirty="0"/>
            </a:br>
            <a:r>
              <a:rPr lang="en-US" altLang="en-US" dirty="0"/>
              <a:t>Communication</a:t>
            </a:r>
          </a:p>
        </p:txBody>
      </p:sp>
      <p:sp>
        <p:nvSpPr>
          <p:cNvPr id="5" name="Text Box 18">
            <a:extLst>
              <a:ext uri="{FF2B5EF4-FFF2-40B4-BE49-F238E27FC236}">
                <a16:creationId xmlns:a16="http://schemas.microsoft.com/office/drawing/2014/main" id="{6D7DEA8F-3C95-B35B-5C56-43ADF17DC9E2}"/>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pic>
        <p:nvPicPr>
          <p:cNvPr id="12" name="Picture 11" descr="Complete: Communicate all relevant information. Clear: Convey information in plain language. Brief: Communicate information in a concise manner. Timely: Offer and request information in an appropriate timeframe. Respectful: Use communication to foster psychological safety and affirm other team members not just to give instructions or share information.">
            <a:extLst>
              <a:ext uri="{FF2B5EF4-FFF2-40B4-BE49-F238E27FC236}">
                <a16:creationId xmlns:a16="http://schemas.microsoft.com/office/drawing/2014/main" id="{87B7072C-4E44-1227-7AC9-F06B61ED2FC3}"/>
              </a:ext>
            </a:extLst>
          </p:cNvPr>
          <p:cNvPicPr>
            <a:picLocks noChangeAspect="1"/>
          </p:cNvPicPr>
          <p:nvPr/>
        </p:nvPicPr>
        <p:blipFill>
          <a:blip r:embed="rId3"/>
          <a:stretch>
            <a:fillRect/>
          </a:stretch>
        </p:blipFill>
        <p:spPr>
          <a:xfrm>
            <a:off x="370514" y="2117148"/>
            <a:ext cx="11450972" cy="3771649"/>
          </a:xfrm>
          <a:prstGeom prst="rect">
            <a:avLst/>
          </a:prstGeom>
        </p:spPr>
      </p:pic>
    </p:spTree>
    <p:extLst>
      <p:ext uri="{BB962C8B-B14F-4D97-AF65-F5344CB8AC3E}">
        <p14:creationId xmlns:p14="http://schemas.microsoft.com/office/powerpoint/2010/main" val="36488698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p:txBody>
          <a:bodyPr/>
          <a:lstStyle/>
          <a:p>
            <a:r>
              <a:rPr lang="en-US" altLang="en-US" dirty="0"/>
              <a:t>Communication Challenges</a:t>
            </a:r>
          </a:p>
        </p:txBody>
      </p:sp>
      <p:sp>
        <p:nvSpPr>
          <p:cNvPr id="12292" name="Rectangle 8"/>
          <p:cNvSpPr>
            <a:spLocks noGrp="1" noChangeArrowheads="1"/>
          </p:cNvSpPr>
          <p:nvPr>
            <p:ph type="body" idx="1"/>
          </p:nvPr>
        </p:nvSpPr>
        <p:spPr/>
        <p:txBody>
          <a:bodyPr>
            <a:normAutofit fontScale="92500" lnSpcReduction="20000"/>
          </a:bodyPr>
          <a:lstStyle/>
          <a:p>
            <a:r>
              <a:rPr lang="en-US" altLang="en-US" dirty="0"/>
              <a:t>Language barriers</a:t>
            </a:r>
          </a:p>
          <a:p>
            <a:r>
              <a:rPr lang="en-US" altLang="en-US" dirty="0"/>
              <a:t>Distractions, stress, and fatigue</a:t>
            </a:r>
          </a:p>
          <a:p>
            <a:r>
              <a:rPr lang="en-US" altLang="en-US" dirty="0"/>
              <a:t>Physical proximity</a:t>
            </a:r>
          </a:p>
          <a:p>
            <a:r>
              <a:rPr lang="en-US" altLang="en-US" dirty="0"/>
              <a:t>Personalities</a:t>
            </a:r>
          </a:p>
          <a:p>
            <a:r>
              <a:rPr lang="en-US" altLang="en-US" dirty="0"/>
              <a:t>Workload</a:t>
            </a:r>
          </a:p>
          <a:p>
            <a:r>
              <a:rPr lang="en-US" altLang="en-US" dirty="0"/>
              <a:t>Differing backgrounds, vocabularies, and priorities</a:t>
            </a:r>
          </a:p>
          <a:p>
            <a:r>
              <a:rPr lang="en-US" altLang="en-US" dirty="0"/>
              <a:t>Varying communication styles</a:t>
            </a:r>
          </a:p>
          <a:p>
            <a:r>
              <a:rPr lang="en-US" altLang="en-US" dirty="0"/>
              <a:t>Conflict</a:t>
            </a:r>
          </a:p>
          <a:p>
            <a:r>
              <a:rPr lang="en-US" altLang="en-US" dirty="0"/>
              <a:t>Lack of information verification </a:t>
            </a:r>
          </a:p>
          <a:p>
            <a:r>
              <a:rPr lang="en-US" altLang="en-US" dirty="0"/>
              <a:t>Shift changes</a:t>
            </a:r>
          </a:p>
        </p:txBody>
      </p:sp>
      <p:sp>
        <p:nvSpPr>
          <p:cNvPr id="2" name="Slide Number Placeholder 1">
            <a:extLst>
              <a:ext uri="{FF2B5EF4-FFF2-40B4-BE49-F238E27FC236}">
                <a16:creationId xmlns:a16="http://schemas.microsoft.com/office/drawing/2014/main" id="{9D1374BE-185C-542A-33BB-029BA68F1BC3}"/>
              </a:ext>
            </a:extLst>
          </p:cNvPr>
          <p:cNvSpPr>
            <a:spLocks noGrp="1"/>
          </p:cNvSpPr>
          <p:nvPr>
            <p:ph type="sldNum" sz="quarter" idx="12"/>
          </p:nvPr>
        </p:nvSpPr>
        <p:spPr/>
        <p:txBody>
          <a:bodyPr/>
          <a:lstStyle/>
          <a:p>
            <a:fld id="{BD86DBAA-8A94-4408-9D41-1BFB53B4CF7F}" type="slidenum">
              <a:rPr lang="en-US" smtClean="0"/>
              <a:pPr/>
              <a:t>8</a:t>
            </a:fld>
            <a:endParaRPr lang="en-US" dirty="0"/>
          </a:p>
        </p:txBody>
      </p:sp>
      <p:sp>
        <p:nvSpPr>
          <p:cNvPr id="5" name="Text Box 18">
            <a:extLst>
              <a:ext uri="{FF2B5EF4-FFF2-40B4-BE49-F238E27FC236}">
                <a16:creationId xmlns:a16="http://schemas.microsoft.com/office/drawing/2014/main" id="{8E1C4624-A216-7CFB-6B4D-40DDC3BC6A51}"/>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p:txBody>
          <a:bodyPr/>
          <a:lstStyle/>
          <a:p>
            <a:r>
              <a:rPr lang="en-US" altLang="en-US" dirty="0"/>
              <a:t>Information Exchange Tools</a:t>
            </a:r>
          </a:p>
        </p:txBody>
      </p:sp>
      <p:sp>
        <p:nvSpPr>
          <p:cNvPr id="13316" name="Rectangle 8"/>
          <p:cNvSpPr>
            <a:spLocks noGrp="1" noChangeArrowheads="1"/>
          </p:cNvSpPr>
          <p:nvPr>
            <p:ph type="body" idx="1"/>
          </p:nvPr>
        </p:nvSpPr>
        <p:spPr/>
        <p:txBody>
          <a:bodyPr/>
          <a:lstStyle/>
          <a:p>
            <a:r>
              <a:rPr lang="en-US" altLang="en-US" dirty="0"/>
              <a:t>Situation – Background – Assessment – Recommendation or Request (SBAR)</a:t>
            </a:r>
          </a:p>
          <a:p>
            <a:r>
              <a:rPr lang="en-US" altLang="en-US" dirty="0"/>
              <a:t>Call-Out</a:t>
            </a:r>
          </a:p>
          <a:p>
            <a:r>
              <a:rPr lang="en-US" altLang="en-US" dirty="0"/>
              <a:t>Check-Back</a:t>
            </a:r>
          </a:p>
          <a:p>
            <a:r>
              <a:rPr lang="en-US" altLang="en-US" dirty="0"/>
              <a:t>Teach-Back</a:t>
            </a:r>
          </a:p>
          <a:p>
            <a:r>
              <a:rPr lang="en-US" altLang="en-US" dirty="0"/>
              <a:t>Handoffs (including I-PASS)</a:t>
            </a:r>
          </a:p>
        </p:txBody>
      </p:sp>
      <p:sp>
        <p:nvSpPr>
          <p:cNvPr id="2" name="Slide Number Placeholder 1">
            <a:extLst>
              <a:ext uri="{FF2B5EF4-FFF2-40B4-BE49-F238E27FC236}">
                <a16:creationId xmlns:a16="http://schemas.microsoft.com/office/drawing/2014/main" id="{79D5A479-9373-0256-D02E-E43764BC6AE2}"/>
              </a:ext>
            </a:extLst>
          </p:cNvPr>
          <p:cNvSpPr>
            <a:spLocks noGrp="1"/>
          </p:cNvSpPr>
          <p:nvPr>
            <p:ph type="sldNum" sz="quarter" idx="12"/>
          </p:nvPr>
        </p:nvSpPr>
        <p:spPr/>
        <p:txBody>
          <a:bodyPr/>
          <a:lstStyle/>
          <a:p>
            <a:fld id="{BD86DBAA-8A94-4408-9D41-1BFB53B4CF7F}" type="slidenum">
              <a:rPr lang="en-US" smtClean="0"/>
              <a:pPr/>
              <a:t>9</a:t>
            </a:fld>
            <a:endParaRPr lang="en-US" dirty="0"/>
          </a:p>
        </p:txBody>
      </p:sp>
      <p:sp>
        <p:nvSpPr>
          <p:cNvPr id="5" name="Text Box 18">
            <a:extLst>
              <a:ext uri="{FF2B5EF4-FFF2-40B4-BE49-F238E27FC236}">
                <a16:creationId xmlns:a16="http://schemas.microsoft.com/office/drawing/2014/main" id="{FAFF6651-9E6B-381F-9E50-DE26887511FD}"/>
              </a:ext>
            </a:extLst>
          </p:cNvPr>
          <p:cNvSpPr txBox="1">
            <a:spLocks noChangeArrowheads="1"/>
          </p:cNvSpPr>
          <p:nvPr/>
        </p:nvSpPr>
        <p:spPr bwMode="auto">
          <a:xfrm>
            <a:off x="9429226" y="541293"/>
            <a:ext cx="2165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Communication</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heme/theme1.xml><?xml version="1.0" encoding="utf-8"?>
<a:theme xmlns:a="http://schemas.openxmlformats.org/drawingml/2006/main" name="Office Theme">
  <a:themeElements>
    <a:clrScheme name="TeamSTEPP">
      <a:dk1>
        <a:sysClr val="windowText" lastClr="000000"/>
      </a:dk1>
      <a:lt1>
        <a:sysClr val="window" lastClr="FFFFFF"/>
      </a:lt1>
      <a:dk2>
        <a:srgbClr val="44546A"/>
      </a:dk2>
      <a:lt2>
        <a:srgbClr val="E7E6E6"/>
      </a:lt2>
      <a:accent1>
        <a:srgbClr val="009FC2"/>
      </a:accent1>
      <a:accent2>
        <a:srgbClr val="006081"/>
      </a:accent2>
      <a:accent3>
        <a:srgbClr val="5F277E"/>
      </a:accent3>
      <a:accent4>
        <a:srgbClr val="FFCE34"/>
      </a:accent4>
      <a:accent5>
        <a:srgbClr val="8D4500"/>
      </a:accent5>
      <a:accent6>
        <a:srgbClr val="595959"/>
      </a:accent6>
      <a:hlink>
        <a:srgbClr val="0563C1"/>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D377ED405D294CB8DA4A96EA4B51BC" ma:contentTypeVersion="13" ma:contentTypeDescription="Create a new document." ma:contentTypeScope="" ma:versionID="04c55c56fb3fb1b6c9d3e1aaa4f80bb4">
  <xsd:schema xmlns:xsd="http://www.w3.org/2001/XMLSchema" xmlns:xs="http://www.w3.org/2001/XMLSchema" xmlns:p="http://schemas.microsoft.com/office/2006/metadata/properties" xmlns:ns2="512e109e-378b-4038-86a4-7c1f661e2b5f" xmlns:ns3="b34e64dc-0cc7-4267-a056-aa9f2fd95cb7" targetNamespace="http://schemas.microsoft.com/office/2006/metadata/properties" ma:root="true" ma:fieldsID="639b2e526e599e1b4e3848bdd66dde56" ns2:_="" ns3:_="">
    <xsd:import namespace="512e109e-378b-4038-86a4-7c1f661e2b5f"/>
    <xsd:import namespace="b34e64dc-0cc7-4267-a056-aa9f2fd95c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e109e-378b-4038-86a4-7c1f661e2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e64dc-0cc7-4267-a056-aa9f2fd95c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2e109e-378b-4038-86a4-7c1f661e2b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3D55B4-4C82-43C3-BF6D-3887AF5CA0FA}">
  <ds:schemaRefs>
    <ds:schemaRef ds:uri="http://schemas.microsoft.com/sharepoint/v3/contenttype/forms"/>
  </ds:schemaRefs>
</ds:datastoreItem>
</file>

<file path=customXml/itemProps2.xml><?xml version="1.0" encoding="utf-8"?>
<ds:datastoreItem xmlns:ds="http://schemas.openxmlformats.org/officeDocument/2006/customXml" ds:itemID="{C6BABA03-192E-4567-AA67-B27564076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2e109e-378b-4038-86a4-7c1f661e2b5f"/>
    <ds:schemaRef ds:uri="b34e64dc-0cc7-4267-a056-aa9f2fd95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186F1D-BF2F-4D05-AA80-C087C35E44AF}">
  <ds:schemaRefs>
    <ds:schemaRef ds:uri="http://purl.org/dc/dcmitype/"/>
    <ds:schemaRef ds:uri="http://purl.org/dc/elements/1.1/"/>
    <ds:schemaRef ds:uri="http://schemas.microsoft.com/office/2006/documentManagement/types"/>
    <ds:schemaRef ds:uri="512e109e-378b-4038-86a4-7c1f661e2b5f"/>
    <ds:schemaRef ds:uri="http://purl.org/dc/terms/"/>
    <ds:schemaRef ds:uri="http://schemas.microsoft.com/office/2006/metadata/properties"/>
    <ds:schemaRef ds:uri="http://schemas.openxmlformats.org/package/2006/metadata/core-properties"/>
    <ds:schemaRef ds:uri="http://schemas.microsoft.com/office/infopath/2007/PartnerControls"/>
    <ds:schemaRef ds:uri="b34e64dc-0cc7-4267-a056-aa9f2fd95c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6375</TotalTime>
  <Words>921</Words>
  <Application>Microsoft Office PowerPoint</Application>
  <PresentationFormat>Widescreen</PresentationFormat>
  <Paragraphs>147</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Open Sans bold</vt:lpstr>
      <vt:lpstr>Open Sans Semibold</vt:lpstr>
      <vt:lpstr>Office Theme</vt:lpstr>
      <vt:lpstr>Communication</vt:lpstr>
      <vt:lpstr>Objectives</vt:lpstr>
      <vt:lpstr>Communication Exercise</vt:lpstr>
      <vt:lpstr>Effective Communication</vt:lpstr>
      <vt:lpstr>Importance of Communication</vt:lpstr>
      <vt:lpstr>Communication Is…</vt:lpstr>
      <vt:lpstr>Standards of Effective  Communication</vt:lpstr>
      <vt:lpstr>Communication Challenges</vt:lpstr>
      <vt:lpstr>Information Exchange Tools</vt:lpstr>
      <vt:lpstr>SBAR Provides…</vt:lpstr>
      <vt:lpstr>SBAR Video</vt:lpstr>
      <vt:lpstr>SBAR Exercise</vt:lpstr>
      <vt:lpstr>Call-Out Is…</vt:lpstr>
      <vt:lpstr>Check-Back Is…</vt:lpstr>
      <vt:lpstr>Handoff Is…</vt:lpstr>
      <vt:lpstr>I-PASS: A Common  Handoff Tool</vt:lpstr>
      <vt:lpstr>Other Handoff Tools </vt:lpstr>
      <vt:lpstr>Tools and Strategies Summary</vt:lpstr>
      <vt:lpstr>Applying TeamSTEPPS Exercise </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Communication - Module 1</dc:title>
  <dc:subject>TeamSTEPPS curriculum Module 1 slides</dc:subject>
  <dc:creator>Abt Associates</dc:creator>
  <cp:keywords>TeamSTEPPS, Module, one, curriculum, slides</cp:keywords>
  <cp:lastModifiedBy>Nawrocki, Laura (AHRQ/OC) (CTR)</cp:lastModifiedBy>
  <cp:revision>153</cp:revision>
  <cp:lastPrinted>2022-02-28T21:23:28Z</cp:lastPrinted>
  <dcterms:created xsi:type="dcterms:W3CDTF">2018-11-16T01:43:45Z</dcterms:created>
  <dcterms:modified xsi:type="dcterms:W3CDTF">2023-12-21T04:47:52Z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9ED59A84-2A09-48FC-A470-7C3F9FB3B96E</vt:lpwstr>
  </property>
  <property fmtid="{D5CDD505-2E9C-101B-9397-08002B2CF9AE}" pid="3" name="ArticulatePath">
    <vt:lpwstr>Report Visual Framework</vt:lpwstr>
  </property>
  <property fmtid="{D5CDD505-2E9C-101B-9397-08002B2CF9AE}" pid="4" name="ContentTypeId">
    <vt:lpwstr>0x01010017D377ED405D294CB8DA4A96EA4B51BC</vt:lpwstr>
  </property>
  <property fmtid="{D5CDD505-2E9C-101B-9397-08002B2CF9AE}" pid="5" name="MediaServiceImageTags">
    <vt:lpwstr/>
  </property>
</Properties>
</file>