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2" r:id="rId5"/>
    <p:sldId id="284" r:id="rId6"/>
    <p:sldId id="285" r:id="rId7"/>
    <p:sldId id="286" r:id="rId8"/>
    <p:sldId id="751" r:id="rId9"/>
    <p:sldId id="287" r:id="rId10"/>
    <p:sldId id="288" r:id="rId11"/>
    <p:sldId id="289" r:id="rId12"/>
    <p:sldId id="290" r:id="rId13"/>
    <p:sldId id="291" r:id="rId14"/>
    <p:sldId id="292" r:id="rId15"/>
    <p:sldId id="294" r:id="rId16"/>
    <p:sldId id="295" r:id="rId17"/>
    <p:sldId id="297" r:id="rId18"/>
    <p:sldId id="296" r:id="rId19"/>
    <p:sldId id="298" r:id="rId20"/>
    <p:sldId id="299" r:id="rId21"/>
    <p:sldId id="300" r:id="rId22"/>
    <p:sldId id="301" r:id="rId23"/>
    <p:sldId id="302" r:id="rId24"/>
    <p:sldId id="303" r:id="rId25"/>
    <p:sldId id="304" r:id="rId26"/>
    <p:sldId id="305" r:id="rId27"/>
  </p:sldIdLst>
  <p:sldSz cx="12192000" cy="6858000"/>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5CE35-8A1A-7E63-8CE7-F052112C4B9E}" name="Stephen Hines" initials="SH" userId="S::stephen_hines@abtassoc.com::3e2db5ec-13f0-4645-864a-2ce08f7e7988" providerId="AD"/>
  <p188:author id="{45400F3E-C0C2-3A39-8BA7-219DF1554BDE}" name="Keya Jacoby" initials="KJ" userId="S::Keya_Jacoby@abtassoc.com::3b882274-e2fc-45d7-a5f0-944cad65d42e" providerId="AD"/>
  <p188:author id="{A42C7D41-43A0-BA8F-4298-BE58043B970A}" name="Bonnett, Doreen (AHRQ/OC)" initials="BD(" userId="S::Doreen.Bonnett@AHRQ.hhs.gov::77f17307-ce04-411b-a4b0-6ba2fde30653" providerId="AD"/>
  <p188:author id="{3CC6094B-1C05-5E56-3FED-BCEEE21990CA}" name="Erin Miles" initials="EM" userId="S::Erin_Miles@abtassoc.com::c780393b-f616-4dd2-bbfd-c654704848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E6D3F1"/>
    <a:srgbClr val="008EAA"/>
    <a:srgbClr val="C5F5FF"/>
    <a:srgbClr val="FFCE34"/>
    <a:srgbClr val="E2E2E2"/>
    <a:srgbClr val="C9F5FF"/>
    <a:srgbClr val="DBBFEB"/>
    <a:srgbClr val="595959"/>
    <a:srgbClr val="009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874AFE0-712E-4A5B-8D0E-429CC7282D2E}" type="datetimeFigureOut">
              <a:rPr lang="en-US" smtClean="0"/>
              <a:t>2/14/2024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E2FAEFB-A42F-4CE9-8897-ECED6EEE8F97}" type="slidenum">
              <a:rPr lang="en-US" smtClean="0"/>
              <a:t>‹#›</a:t>
            </a:fld>
            <a:endParaRPr lang="en-US" dirty="0"/>
          </a:p>
        </p:txBody>
      </p:sp>
    </p:spTree>
    <p:extLst>
      <p:ext uri="{BB962C8B-B14F-4D97-AF65-F5344CB8AC3E}">
        <p14:creationId xmlns:p14="http://schemas.microsoft.com/office/powerpoint/2010/main" val="2216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57E013-9926-455E-AFB6-99C91145C778}" type="slidenum">
              <a:rPr lang="en-US" altLang="en-US" sz="1800" b="0">
                <a:latin typeface="Times New Roman" pitchFamily="18" charset="0"/>
              </a:rPr>
              <a:pPr eaLnBrk="1" hangingPunct="1">
                <a:lnSpc>
                  <a:spcPct val="100000"/>
                </a:lnSpc>
                <a:spcBef>
                  <a:spcPct val="0"/>
                </a:spcBef>
              </a:pPr>
              <a:t>2</a:t>
            </a:fld>
            <a:endParaRPr lang="en-US" altLang="en-US" sz="1800" b="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lvl="1" eaLnBrk="1" hangingPunct="1"/>
            <a:endParaRPr lang="en-US" altLang="en-US" sz="1000" dirty="0">
              <a:latin typeface="Arial" pitchFamily="34" charset="0"/>
              <a:ea typeface="ヒラギノ角ゴ Pro W3" pitchFamily="127" charset="-128"/>
            </a:endParaRPr>
          </a:p>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879DBEE-DC67-4350-9A92-8535C40B9D06}" type="slidenum">
              <a:rPr lang="en-US" altLang="en-US" sz="1800" b="0">
                <a:latin typeface="Times New Roman" pitchFamily="18" charset="0"/>
              </a:rPr>
              <a:pPr eaLnBrk="1" hangingPunct="1">
                <a:lnSpc>
                  <a:spcPct val="100000"/>
                </a:lnSpc>
                <a:spcBef>
                  <a:spcPct val="0"/>
                </a:spcBef>
              </a:pPr>
              <a:t>11</a:t>
            </a:fld>
            <a:endParaRPr lang="en-US" altLang="en-US" sz="1800" b="0" dirty="0">
              <a:latin typeface="Times New Roman" pitchFamily="18" charset="0"/>
            </a:endParaRPr>
          </a:p>
        </p:txBody>
      </p:sp>
      <p:sp>
        <p:nvSpPr>
          <p:cNvPr id="39939" name="Rectangle 2"/>
          <p:cNvSpPr>
            <a:spLocks noGrp="1" noRot="1" noChangeAspect="1" noChangeArrowheads="1" noTextEdit="1"/>
          </p:cNvSpPr>
          <p:nvPr>
            <p:ph type="sldImg"/>
          </p:nvPr>
        </p:nvSpPr>
        <p:spPr>
          <a:xfrm>
            <a:off x="458788" y="719138"/>
            <a:ext cx="6400800" cy="3600450"/>
          </a:xfrm>
          <a:ln/>
        </p:spPr>
      </p:sp>
      <p:sp>
        <p:nvSpPr>
          <p:cNvPr id="39940" name="Rectangle 3"/>
          <p:cNvSpPr>
            <a:spLocks noGrp="1" noChangeArrowheads="1"/>
          </p:cNvSpPr>
          <p:nvPr>
            <p:ph type="body" idx="1"/>
          </p:nvPr>
        </p:nvSpPr>
        <p:spPr>
          <a:xfrm>
            <a:off x="493713" y="4559300"/>
            <a:ext cx="6400800"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561261F-9D79-473E-AE56-7D071BB2D4C3}" type="slidenum">
              <a:rPr lang="en-US" altLang="en-US" sz="1800" b="0">
                <a:latin typeface="Times New Roman" pitchFamily="18" charset="0"/>
              </a:rPr>
              <a:pPr eaLnBrk="1" hangingPunct="1">
                <a:lnSpc>
                  <a:spcPct val="100000"/>
                </a:lnSpc>
                <a:spcBef>
                  <a:spcPct val="0"/>
                </a:spcBef>
              </a:pPr>
              <a:t>12</a:t>
            </a:fld>
            <a:endParaRPr lang="en-US" altLang="en-US" sz="1800" b="0" dirty="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517525" y="4560888"/>
            <a:ext cx="6262688"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2D3F2A2-A0FF-44E6-9EB4-07BF669C1CF8}" type="slidenum">
              <a:rPr lang="en-US" altLang="en-US" sz="1800" b="0">
                <a:latin typeface="Times New Roman" pitchFamily="18" charset="0"/>
              </a:rPr>
              <a:pPr eaLnBrk="1" hangingPunct="1">
                <a:lnSpc>
                  <a:spcPct val="100000"/>
                </a:lnSpc>
                <a:spcBef>
                  <a:spcPct val="0"/>
                </a:spcBef>
              </a:pPr>
              <a:t>13</a:t>
            </a:fld>
            <a:endParaRPr lang="en-US" altLang="en-US" sz="1800" b="0" dirty="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07988" y="4271963"/>
            <a:ext cx="67976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CD3ADBD-014C-4DA5-A1BA-0CD78B33A673}" type="slidenum">
              <a:rPr lang="en-US" altLang="en-US" sz="1800" b="0">
                <a:latin typeface="Times New Roman" pitchFamily="18" charset="0"/>
              </a:rPr>
              <a:pPr eaLnBrk="1" hangingPunct="1">
                <a:lnSpc>
                  <a:spcPct val="100000"/>
                </a:lnSpc>
                <a:spcBef>
                  <a:spcPct val="0"/>
                </a:spcBef>
              </a:pPr>
              <a:t>14</a:t>
            </a:fld>
            <a:endParaRPr lang="en-US" altLang="en-US" sz="1800" b="0" dirty="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23863" y="4560888"/>
            <a:ext cx="64103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p:txBody>
      </p:sp>
    </p:spTree>
    <p:extLst>
      <p:ext uri="{BB962C8B-B14F-4D97-AF65-F5344CB8AC3E}">
        <p14:creationId xmlns:p14="http://schemas.microsoft.com/office/powerpoint/2010/main" val="248927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CD3ADBD-014C-4DA5-A1BA-0CD78B33A673}" type="slidenum">
              <a:rPr lang="en-US" altLang="en-US" sz="1800" b="0">
                <a:latin typeface="Times New Roman" pitchFamily="18" charset="0"/>
              </a:rPr>
              <a:pPr eaLnBrk="1" hangingPunct="1">
                <a:lnSpc>
                  <a:spcPct val="100000"/>
                </a:lnSpc>
                <a:spcBef>
                  <a:spcPct val="0"/>
                </a:spcBef>
              </a:pPr>
              <a:t>15</a:t>
            </a:fld>
            <a:endParaRPr lang="en-US" altLang="en-US" sz="1800" b="0" dirty="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23863" y="4560888"/>
            <a:ext cx="64103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0CA48A9-3AB6-4486-BEEC-2FEFBD5FE487}" type="slidenum">
              <a:rPr lang="en-US" altLang="en-US" sz="1800" b="0">
                <a:latin typeface="Times New Roman" pitchFamily="18" charset="0"/>
              </a:rPr>
              <a:pPr eaLnBrk="1" hangingPunct="1">
                <a:lnSpc>
                  <a:spcPct val="100000"/>
                </a:lnSpc>
                <a:spcBef>
                  <a:spcPct val="0"/>
                </a:spcBef>
              </a:pPr>
              <a:t>16</a:t>
            </a:fld>
            <a:endParaRPr lang="en-US" altLang="en-US" sz="1800" b="0" dirty="0">
              <a:latin typeface="Times New Roman" pitchFamily="18" charset="0"/>
            </a:endParaRPr>
          </a:p>
        </p:txBody>
      </p:sp>
      <p:sp>
        <p:nvSpPr>
          <p:cNvPr id="47107" name="Rectangle 2"/>
          <p:cNvSpPr>
            <a:spLocks noGrp="1" noRot="1" noChangeAspect="1" noChangeArrowheads="1" noTextEdit="1"/>
          </p:cNvSpPr>
          <p:nvPr>
            <p:ph type="sldImg"/>
          </p:nvPr>
        </p:nvSpPr>
        <p:spPr>
          <a:xfrm>
            <a:off x="458788" y="719138"/>
            <a:ext cx="6400800" cy="3600450"/>
          </a:xfrm>
          <a:ln/>
        </p:spPr>
      </p:sp>
      <p:sp>
        <p:nvSpPr>
          <p:cNvPr id="47108" name="Rectangle 3"/>
          <p:cNvSpPr>
            <a:spLocks noGrp="1" noChangeArrowheads="1"/>
          </p:cNvSpPr>
          <p:nvPr>
            <p:ph type="body" idx="1"/>
          </p:nvPr>
        </p:nvSpPr>
        <p:spPr>
          <a:xfrm>
            <a:off x="555625" y="4560888"/>
            <a:ext cx="61658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BFACED4-3B26-44C8-9704-215566908319}" type="slidenum">
              <a:rPr lang="en-US" altLang="en-US" sz="1800" b="0">
                <a:latin typeface="Times New Roman" pitchFamily="18" charset="0"/>
              </a:rPr>
              <a:pPr eaLnBrk="1" hangingPunct="1">
                <a:lnSpc>
                  <a:spcPct val="100000"/>
                </a:lnSpc>
                <a:spcBef>
                  <a:spcPct val="0"/>
                </a:spcBef>
              </a:pPr>
              <a:t>17</a:t>
            </a:fld>
            <a:endParaRPr lang="en-US" altLang="en-US" sz="1800" b="0" dirty="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61963" y="4560888"/>
            <a:ext cx="6354762"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A635894-221C-455F-B675-A85A6B73EF18}" type="slidenum">
              <a:rPr lang="en-US" altLang="en-US" sz="1800" b="0">
                <a:latin typeface="Times New Roman" pitchFamily="18" charset="0"/>
              </a:rPr>
              <a:pPr eaLnBrk="1" hangingPunct="1">
                <a:lnSpc>
                  <a:spcPct val="100000"/>
                </a:lnSpc>
                <a:spcBef>
                  <a:spcPct val="0"/>
                </a:spcBef>
              </a:pPr>
              <a:t>18</a:t>
            </a:fld>
            <a:endParaRPr lang="en-US" altLang="en-US" sz="1800" b="0" dirty="0">
              <a:latin typeface="Times New Roman" pitchFamily="18" charset="0"/>
            </a:endParaRPr>
          </a:p>
        </p:txBody>
      </p:sp>
      <p:sp>
        <p:nvSpPr>
          <p:cNvPr id="49155" name="Rectangle 2"/>
          <p:cNvSpPr>
            <a:spLocks noGrp="1" noRot="1" noChangeAspect="1" noChangeArrowheads="1" noTextEdit="1"/>
          </p:cNvSpPr>
          <p:nvPr>
            <p:ph type="sldImg"/>
          </p:nvPr>
        </p:nvSpPr>
        <p:spPr>
          <a:xfrm>
            <a:off x="458788" y="719138"/>
            <a:ext cx="6400800" cy="3600450"/>
          </a:xfrm>
          <a:ln/>
        </p:spPr>
      </p:sp>
      <p:sp>
        <p:nvSpPr>
          <p:cNvPr id="49156" name="Rectangle 3"/>
          <p:cNvSpPr>
            <a:spLocks noGrp="1" noChangeArrowheads="1"/>
          </p:cNvSpPr>
          <p:nvPr>
            <p:ph type="body" idx="1"/>
          </p:nvPr>
        </p:nvSpPr>
        <p:spPr>
          <a:xfrm>
            <a:off x="371475" y="4560888"/>
            <a:ext cx="64801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E02941-20B7-48AC-8A4C-9A79247CEC51}" type="slidenum">
              <a:rPr lang="en-US" altLang="en-US" sz="1800" b="0">
                <a:latin typeface="Times New Roman" pitchFamily="18" charset="0"/>
              </a:rPr>
              <a:pPr eaLnBrk="1" hangingPunct="1">
                <a:lnSpc>
                  <a:spcPct val="100000"/>
                </a:lnSpc>
                <a:spcBef>
                  <a:spcPct val="0"/>
                </a:spcBef>
              </a:pPr>
              <a:t>19</a:t>
            </a:fld>
            <a:endParaRPr lang="en-US" altLang="en-US" sz="1800" b="0" dirty="0">
              <a:latin typeface="Times New Roman" pitchFamily="18"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534988" y="4560888"/>
            <a:ext cx="61531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0E02941-20B7-48AC-8A4C-9A79247CEC51}" type="slidenum">
              <a:rPr lang="en-US" altLang="en-US" sz="1800" b="0">
                <a:latin typeface="Times New Roman" pitchFamily="18" charset="0"/>
              </a:rPr>
              <a:pPr eaLnBrk="1" hangingPunct="1">
                <a:lnSpc>
                  <a:spcPct val="100000"/>
                </a:lnSpc>
                <a:spcBef>
                  <a:spcPct val="0"/>
                </a:spcBef>
              </a:pPr>
              <a:t>20</a:t>
            </a:fld>
            <a:endParaRPr lang="en-US" altLang="en-US" sz="1800" b="0" dirty="0">
              <a:latin typeface="Times New Roman" pitchFamily="18" charset="0"/>
            </a:endParaRPr>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xfrm>
            <a:off x="534988" y="4560888"/>
            <a:ext cx="615315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extLst>
      <p:ext uri="{BB962C8B-B14F-4D97-AF65-F5344CB8AC3E}">
        <p14:creationId xmlns:p14="http://schemas.microsoft.com/office/powerpoint/2010/main" val="404110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1EA4418-C41B-4DF8-AC79-BD535EDF956C}" type="slidenum">
              <a:rPr lang="en-US" altLang="en-US" sz="1800" b="0">
                <a:latin typeface="Times New Roman" pitchFamily="18" charset="0"/>
              </a:rPr>
              <a:pPr eaLnBrk="1" hangingPunct="1">
                <a:lnSpc>
                  <a:spcPct val="100000"/>
                </a:lnSpc>
                <a:spcBef>
                  <a:spcPct val="0"/>
                </a:spcBef>
              </a:pPr>
              <a:t>3</a:t>
            </a:fld>
            <a:endParaRPr lang="en-US" altLang="en-US" sz="1800" b="0" dirty="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50838" y="4560888"/>
            <a:ext cx="6519862"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FED1B7D-8016-4E4C-AAED-495660D9794E}" type="slidenum">
              <a:rPr lang="en-US" altLang="en-US" sz="1800" b="0">
                <a:latin typeface="Times New Roman" pitchFamily="18" charset="0"/>
              </a:rPr>
              <a:pPr eaLnBrk="1" hangingPunct="1">
                <a:lnSpc>
                  <a:spcPct val="100000"/>
                </a:lnSpc>
                <a:spcBef>
                  <a:spcPct val="0"/>
                </a:spcBef>
              </a:pPr>
              <a:t>21</a:t>
            </a:fld>
            <a:endParaRPr lang="en-US" altLang="en-US" sz="1800" b="0" dirty="0">
              <a:latin typeface="Times New Roman" pitchFamily="18" charset="0"/>
            </a:endParaRPr>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xfrm>
            <a:off x="588963" y="4560888"/>
            <a:ext cx="60801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8263C83-48F2-49FE-8528-4AF72B4DB195}" type="slidenum">
              <a:rPr lang="en-US" altLang="en-US" sz="1800" b="0">
                <a:latin typeface="Times New Roman" pitchFamily="18" charset="0"/>
              </a:rPr>
              <a:pPr eaLnBrk="1" hangingPunct="1">
                <a:lnSpc>
                  <a:spcPct val="100000"/>
                </a:lnSpc>
                <a:spcBef>
                  <a:spcPct val="0"/>
                </a:spcBef>
              </a:pPr>
              <a:t>23</a:t>
            </a:fld>
            <a:endParaRPr lang="en-US" altLang="en-US" sz="1800" b="0" dirty="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498475" y="4560888"/>
            <a:ext cx="65563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9F167EE-D62B-4153-A333-6B5754A1E01F}" type="slidenum">
              <a:rPr lang="en-US" altLang="en-US" sz="1800" b="0">
                <a:latin typeface="Times New Roman" pitchFamily="18" charset="0"/>
              </a:rPr>
              <a:pPr eaLnBrk="1" hangingPunct="1">
                <a:lnSpc>
                  <a:spcPct val="100000"/>
                </a:lnSpc>
                <a:spcBef>
                  <a:spcPct val="0"/>
                </a:spcBef>
              </a:pPr>
              <a:t>4</a:t>
            </a:fld>
            <a:endParaRPr lang="en-US" altLang="en-US" sz="1800" b="0" dirty="0">
              <a:latin typeface="Times New Roman" pitchFamily="18" charset="0"/>
            </a:endParaRPr>
          </a:p>
        </p:txBody>
      </p:sp>
      <p:sp>
        <p:nvSpPr>
          <p:cNvPr id="33795" name="Rectangle 2"/>
          <p:cNvSpPr>
            <a:spLocks noGrp="1" noRot="1" noChangeAspect="1" noChangeArrowheads="1" noTextEdit="1"/>
          </p:cNvSpPr>
          <p:nvPr>
            <p:ph type="sldImg"/>
          </p:nvPr>
        </p:nvSpPr>
        <p:spPr>
          <a:xfrm>
            <a:off x="458788" y="719138"/>
            <a:ext cx="6400800" cy="3600450"/>
          </a:xfrm>
          <a:ln/>
        </p:spPr>
      </p:sp>
      <p:sp>
        <p:nvSpPr>
          <p:cNvPr id="33796" name="Rectangle 3"/>
          <p:cNvSpPr>
            <a:spLocks noGrp="1" noChangeArrowheads="1"/>
          </p:cNvSpPr>
          <p:nvPr>
            <p:ph type="body" idx="1"/>
          </p:nvPr>
        </p:nvSpPr>
        <p:spPr>
          <a:xfrm>
            <a:off x="328613" y="4560888"/>
            <a:ext cx="66198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5</a:t>
            </a:fld>
            <a:endParaRPr lang="en-US" dirty="0"/>
          </a:p>
        </p:txBody>
      </p:sp>
    </p:spTree>
    <p:extLst>
      <p:ext uri="{BB962C8B-B14F-4D97-AF65-F5344CB8AC3E}">
        <p14:creationId xmlns:p14="http://schemas.microsoft.com/office/powerpoint/2010/main" val="408494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148A9EB-1BA7-4562-B5BE-4FA0EFEC9C70}" type="slidenum">
              <a:rPr lang="en-US" altLang="en-US" sz="1800" b="0">
                <a:latin typeface="Times New Roman" pitchFamily="18" charset="0"/>
              </a:rPr>
              <a:pPr eaLnBrk="1" hangingPunct="1">
                <a:lnSpc>
                  <a:spcPct val="100000"/>
                </a:lnSpc>
                <a:spcBef>
                  <a:spcPct val="0"/>
                </a:spcBef>
              </a:pPr>
              <a:t>6</a:t>
            </a:fld>
            <a:endParaRPr lang="en-US" altLang="en-US" sz="1800" b="0" dirty="0">
              <a:latin typeface="Times New Roman" pitchFamily="18" charset="0"/>
            </a:endParaRPr>
          </a:p>
        </p:txBody>
      </p:sp>
      <p:sp>
        <p:nvSpPr>
          <p:cNvPr id="34819" name="Rectangle 2"/>
          <p:cNvSpPr>
            <a:spLocks noGrp="1" noRot="1" noChangeAspect="1" noChangeArrowheads="1" noTextEdit="1"/>
          </p:cNvSpPr>
          <p:nvPr>
            <p:ph type="sldImg"/>
          </p:nvPr>
        </p:nvSpPr>
        <p:spPr>
          <a:xfrm>
            <a:off x="458788" y="719138"/>
            <a:ext cx="6400800" cy="3600450"/>
          </a:xfrm>
          <a:ln/>
        </p:spPr>
      </p:sp>
      <p:sp>
        <p:nvSpPr>
          <p:cNvPr id="34820" name="Rectangle 3"/>
          <p:cNvSpPr>
            <a:spLocks noGrp="1" noChangeArrowheads="1"/>
          </p:cNvSpPr>
          <p:nvPr>
            <p:ph type="body" idx="1"/>
          </p:nvPr>
        </p:nvSpPr>
        <p:spPr>
          <a:xfrm>
            <a:off x="401638" y="4560888"/>
            <a:ext cx="64738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CCF1609-A806-4371-BFA4-6164C8438CC7}" type="slidenum">
              <a:rPr lang="en-US" altLang="en-US" sz="1800" b="0">
                <a:latin typeface="Times New Roman" pitchFamily="18" charset="0"/>
              </a:rPr>
              <a:pPr eaLnBrk="1" hangingPunct="1">
                <a:lnSpc>
                  <a:spcPct val="100000"/>
                </a:lnSpc>
                <a:spcBef>
                  <a:spcPct val="0"/>
                </a:spcBef>
              </a:pPr>
              <a:t>7</a:t>
            </a:fld>
            <a:endParaRPr lang="en-US" altLang="en-US" sz="1800" b="0" dirty="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63575" y="4560888"/>
            <a:ext cx="6316663"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32B63D1-9DAC-4C43-AEEE-4846BE28FE83}" type="slidenum">
              <a:rPr lang="en-US" altLang="en-US" sz="1800" b="0">
                <a:latin typeface="Times New Roman" pitchFamily="18" charset="0"/>
              </a:rPr>
              <a:pPr eaLnBrk="1" hangingPunct="1">
                <a:lnSpc>
                  <a:spcPct val="100000"/>
                </a:lnSpc>
                <a:spcBef>
                  <a:spcPct val="0"/>
                </a:spcBef>
              </a:pPr>
              <a:t>8</a:t>
            </a:fld>
            <a:endParaRPr lang="en-US" altLang="en-US" sz="1800" b="0" dirty="0">
              <a:latin typeface="Times New Roman" pitchFamily="18" charset="0"/>
            </a:endParaRPr>
          </a:p>
        </p:txBody>
      </p:sp>
      <p:sp>
        <p:nvSpPr>
          <p:cNvPr id="36867" name="Rectangle 2"/>
          <p:cNvSpPr>
            <a:spLocks noGrp="1" noRot="1" noChangeAspect="1" noChangeArrowheads="1" noTextEdit="1"/>
          </p:cNvSpPr>
          <p:nvPr>
            <p:ph type="sldImg"/>
          </p:nvPr>
        </p:nvSpPr>
        <p:spPr>
          <a:xfrm>
            <a:off x="458788" y="719138"/>
            <a:ext cx="6400800" cy="3600450"/>
          </a:xfrm>
          <a:ln/>
        </p:spPr>
      </p:sp>
      <p:sp>
        <p:nvSpPr>
          <p:cNvPr id="36868" name="Rectangle 3"/>
          <p:cNvSpPr>
            <a:spLocks noGrp="1" noChangeArrowheads="1"/>
          </p:cNvSpPr>
          <p:nvPr>
            <p:ph type="body" idx="1"/>
          </p:nvPr>
        </p:nvSpPr>
        <p:spPr>
          <a:xfrm>
            <a:off x="493713" y="4559300"/>
            <a:ext cx="6291262"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F6D116B-106E-48AD-AEC9-49DC89ADC678}" type="slidenum">
              <a:rPr lang="en-US" altLang="en-US" sz="1800" b="0">
                <a:latin typeface="Times New Roman" pitchFamily="18" charset="0"/>
              </a:rPr>
              <a:pPr eaLnBrk="1" hangingPunct="1">
                <a:lnSpc>
                  <a:spcPct val="100000"/>
                </a:lnSpc>
                <a:spcBef>
                  <a:spcPct val="0"/>
                </a:spcBef>
              </a:pPr>
              <a:t>9</a:t>
            </a:fld>
            <a:endParaRPr lang="en-US" altLang="en-US" sz="1800" b="0" dirty="0">
              <a:latin typeface="Times New Roman" pitchFamily="18" charset="0"/>
            </a:endParaRPr>
          </a:p>
        </p:txBody>
      </p:sp>
      <p:sp>
        <p:nvSpPr>
          <p:cNvPr id="37891" name="Rectangle 2"/>
          <p:cNvSpPr>
            <a:spLocks noGrp="1" noRot="1" noChangeAspect="1" noChangeArrowheads="1" noTextEdit="1"/>
          </p:cNvSpPr>
          <p:nvPr>
            <p:ph type="sldImg"/>
          </p:nvPr>
        </p:nvSpPr>
        <p:spPr>
          <a:xfrm>
            <a:off x="458788" y="719138"/>
            <a:ext cx="6400800" cy="3600450"/>
          </a:xfrm>
          <a:ln/>
        </p:spPr>
      </p:sp>
      <p:sp>
        <p:nvSpPr>
          <p:cNvPr id="37892" name="Rectangle 3"/>
          <p:cNvSpPr>
            <a:spLocks noGrp="1" noChangeArrowheads="1"/>
          </p:cNvSpPr>
          <p:nvPr>
            <p:ph type="body" idx="1"/>
          </p:nvPr>
        </p:nvSpPr>
        <p:spPr>
          <a:xfrm>
            <a:off x="403225" y="4559300"/>
            <a:ext cx="6546850" cy="4322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i="1" dirty="0">
              <a:latin typeface="Arial" pitchFamily="34" charset="0"/>
              <a:ea typeface="ヒラギノ角ゴ Pro W3"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69938" indent="-295275"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84275"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58938"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33600" indent="-236538"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908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480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052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62400" indent="-236538"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79C4F8C7-E088-4915-A58D-6BC3BCCAF0D5}" type="slidenum">
              <a:rPr lang="en-US" altLang="en-US" sz="1800" b="0">
                <a:latin typeface="Times New Roman" pitchFamily="18" charset="0"/>
              </a:rPr>
              <a:pPr eaLnBrk="1" hangingPunct="1">
                <a:lnSpc>
                  <a:spcPct val="100000"/>
                </a:lnSpc>
                <a:spcBef>
                  <a:spcPct val="0"/>
                </a:spcBef>
              </a:pPr>
              <a:t>10</a:t>
            </a:fld>
            <a:endParaRPr lang="en-US" altLang="en-US" sz="1800" b="0" dirty="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23863" y="4560888"/>
            <a:ext cx="6465887"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54B38D18-E0CC-F652-85BA-51D284AD5240}"/>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D6565B79-1944-6D06-E402-400DC7E508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9" name="Rectangle 8">
            <a:extLst>
              <a:ext uri="{FF2B5EF4-FFF2-40B4-BE49-F238E27FC236}">
                <a16:creationId xmlns:a16="http://schemas.microsoft.com/office/drawing/2014/main" id="{429CFCEB-F3A3-A9EC-B682-0F4C55AE898E}"/>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06A48E-3137-4C6A-9239-C7FC384E06AB}"/>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 tableware&#10;&#10;Description automatically generated">
            <a:extLst>
              <a:ext uri="{FF2B5EF4-FFF2-40B4-BE49-F238E27FC236}">
                <a16:creationId xmlns:a16="http://schemas.microsoft.com/office/drawing/2014/main" id="{B601A9FD-CC76-D038-7037-8198053542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2" name="Title 1"/>
          <p:cNvSpPr>
            <a:spLocks noGrp="1"/>
          </p:cNvSpPr>
          <p:nvPr>
            <p:ph type="title"/>
          </p:nvPr>
        </p:nvSpPr>
        <p:spPr>
          <a:xfrm>
            <a:off x="381400" y="258589"/>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idx="1"/>
          </p:nvPr>
        </p:nvSpPr>
        <p:spPr>
          <a:xfrm>
            <a:off x="398362" y="1890711"/>
            <a:ext cx="11412233" cy="4602164"/>
          </a:xfrm>
        </p:spPr>
        <p:txBody>
          <a:bodyPr>
            <a:normAutofit/>
          </a:bodyPr>
          <a:lstStyle>
            <a:lvl1pPr>
              <a:lnSpc>
                <a:spcPct val="95000"/>
              </a:lnSpc>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E8C5D8C-4CCD-03B6-FED9-F1CC7F9D065C}"/>
              </a:ext>
            </a:extLst>
          </p:cNvPr>
          <p:cNvSpPr/>
          <p:nvPr userDrawn="1"/>
        </p:nvSpPr>
        <p:spPr>
          <a:xfrm>
            <a:off x="9724229" y="3820372"/>
            <a:ext cx="1231171"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ogo&#10;&#10;Description automatically generated">
            <a:extLst>
              <a:ext uri="{FF2B5EF4-FFF2-40B4-BE49-F238E27FC236}">
                <a16:creationId xmlns:a16="http://schemas.microsoft.com/office/drawing/2014/main" id="{30365E7F-DCED-ECFE-F110-B14CC19F4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26" name="Slide Number Placeholder 25">
            <a:extLst>
              <a:ext uri="{FF2B5EF4-FFF2-40B4-BE49-F238E27FC236}">
                <a16:creationId xmlns:a16="http://schemas.microsoft.com/office/drawing/2014/main" id="{4115D01B-ACBD-9B87-9BC9-D7663D6C98DF}"/>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0006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4107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6462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94836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able Placeholder 2"/>
          <p:cNvSpPr>
            <a:spLocks noGrp="1"/>
          </p:cNvSpPr>
          <p:nvPr>
            <p:ph type="tbl"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BCD5579B-E989-33CF-9A0A-EC8E89428254}"/>
              </a:ext>
            </a:extLst>
          </p:cNvPr>
          <p:cNvSpPr>
            <a:spLocks noGrp="1" noChangeArrowheads="1"/>
          </p:cNvSpPr>
          <p:nvPr>
            <p:ph type="sldNum" sz="quarter" idx="10"/>
          </p:nvPr>
        </p:nvSpPr>
        <p:spPr>
          <a:ln/>
        </p:spPr>
        <p:txBody>
          <a:bodyPr/>
          <a:lstStyle>
            <a:lvl1pPr>
              <a:defRPr/>
            </a:lvl1pPr>
          </a:lstStyle>
          <a:p>
            <a:pPr>
              <a:defRPr/>
            </a:pPr>
            <a:r>
              <a:rPr lang="en-US" altLang="en-US" dirty="0"/>
              <a:t> </a:t>
            </a:r>
            <a:fld id="{E065F695-DC79-4B73-A292-C4292CADF84F}" type="slidenum">
              <a:rPr lang="en-US" altLang="en-US" smtClean="0"/>
              <a:pPr>
                <a:defRPr/>
              </a:pPr>
              <a:t>‹#›</a:t>
            </a:fld>
            <a:r>
              <a:rPr lang="en-US" altLang="en-US" dirty="0"/>
              <a:t>  </a:t>
            </a:r>
          </a:p>
        </p:txBody>
      </p:sp>
    </p:spTree>
    <p:extLst>
      <p:ext uri="{BB962C8B-B14F-4D97-AF65-F5344CB8AC3E}">
        <p14:creationId xmlns:p14="http://schemas.microsoft.com/office/powerpoint/2010/main" val="124268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ext Placeholder 2"/>
          <p:cNvSpPr>
            <a:spLocks noGrp="1"/>
          </p:cNvSpPr>
          <p:nvPr>
            <p:ph type="body"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90A847-6364-83F7-A0D4-5FA48D117846}"/>
              </a:ext>
            </a:extLst>
          </p:cNvPr>
          <p:cNvSpPr>
            <a:spLocks noGrp="1" noChangeArrowheads="1"/>
          </p:cNvSpPr>
          <p:nvPr>
            <p:ph type="sldNum" sz="quarter" idx="10"/>
          </p:nvPr>
        </p:nvSpPr>
        <p:spPr>
          <a:ln/>
        </p:spPr>
        <p:txBody>
          <a:bodyPr/>
          <a:lstStyle>
            <a:lvl1pPr>
              <a:defRPr/>
            </a:lvl1pPr>
          </a:lstStyle>
          <a:p>
            <a:pPr>
              <a:defRPr/>
            </a:pPr>
            <a:r>
              <a:rPr lang="en-US" altLang="en-US" dirty="0"/>
              <a:t> </a:t>
            </a:r>
            <a:fld id="{7CBD63DA-205D-404C-AE96-9086F2AA774D}" type="slidenum">
              <a:rPr lang="en-US" altLang="en-US" smtClean="0"/>
              <a:pPr>
                <a:defRPr/>
              </a:pPr>
              <a:t>‹#›</a:t>
            </a:fld>
            <a:r>
              <a:rPr lang="en-US" altLang="en-US" dirty="0"/>
              <a:t>  </a:t>
            </a:r>
          </a:p>
        </p:txBody>
      </p:sp>
    </p:spTree>
    <p:extLst>
      <p:ext uri="{BB962C8B-B14F-4D97-AF65-F5344CB8AC3E}">
        <p14:creationId xmlns:p14="http://schemas.microsoft.com/office/powerpoint/2010/main" val="401626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SmartArt Placeholder 2"/>
          <p:cNvSpPr>
            <a:spLocks noGrp="1"/>
          </p:cNvSpPr>
          <p:nvPr>
            <p:ph type="dgm"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E17E1577-7DDA-FF7F-8CC6-3FB971FF7222}"/>
              </a:ext>
            </a:extLst>
          </p:cNvPr>
          <p:cNvSpPr>
            <a:spLocks noGrp="1" noChangeArrowheads="1"/>
          </p:cNvSpPr>
          <p:nvPr>
            <p:ph type="sldNum" sz="quarter" idx="10"/>
          </p:nvPr>
        </p:nvSpPr>
        <p:spPr>
          <a:ln/>
        </p:spPr>
        <p:txBody>
          <a:bodyPr/>
          <a:lstStyle>
            <a:lvl1pPr>
              <a:defRPr/>
            </a:lvl1pPr>
          </a:lstStyle>
          <a:p>
            <a:pPr>
              <a:defRPr/>
            </a:pPr>
            <a:r>
              <a:rPr lang="en-US" altLang="en-US" dirty="0"/>
              <a:t> </a:t>
            </a:r>
            <a:fld id="{721682C8-2D6B-4531-9798-EA7736C3B11A}" type="slidenum">
              <a:rPr lang="en-US" altLang="en-US" smtClean="0"/>
              <a:pPr>
                <a:defRPr/>
              </a:pPr>
              <a:t>‹#›</a:t>
            </a:fld>
            <a:r>
              <a:rPr lang="en-US" altLang="en-US" dirty="0"/>
              <a:t>  </a:t>
            </a:r>
          </a:p>
        </p:txBody>
      </p:sp>
    </p:spTree>
    <p:extLst>
      <p:ext uri="{BB962C8B-B14F-4D97-AF65-F5344CB8AC3E}">
        <p14:creationId xmlns:p14="http://schemas.microsoft.com/office/powerpoint/2010/main" val="16144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29E433F4-87B5-B6D0-6D5D-7992ECA95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 y="879202"/>
            <a:ext cx="9394750" cy="5005250"/>
          </a:xfrm>
          <a:prstGeom prst="rect">
            <a:avLst/>
          </a:prstGeom>
        </p:spPr>
      </p:pic>
      <p:sp>
        <p:nvSpPr>
          <p:cNvPr id="8" name="Rectangle: Top Corners Rounded 7">
            <a:extLst>
              <a:ext uri="{FF2B5EF4-FFF2-40B4-BE49-F238E27FC236}">
                <a16:creationId xmlns:a16="http://schemas.microsoft.com/office/drawing/2014/main" id="{92E523EA-6417-B76C-371F-D2F3519BB1F5}"/>
              </a:ext>
            </a:extLst>
          </p:cNvPr>
          <p:cNvSpPr/>
          <p:nvPr userDrawn="1"/>
        </p:nvSpPr>
        <p:spPr>
          <a:xfrm rot="16200000">
            <a:off x="4571802" y="-3078638"/>
            <a:ext cx="3629423" cy="11610977"/>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04C2F6-9839-AFF3-A6BA-E81C72E15A20}"/>
              </a:ext>
            </a:extLst>
          </p:cNvPr>
          <p:cNvSpPr/>
          <p:nvPr userDrawn="1"/>
        </p:nvSpPr>
        <p:spPr>
          <a:xfrm>
            <a:off x="0" y="179113"/>
            <a:ext cx="12192002" cy="661989"/>
          </a:xfrm>
          <a:prstGeom prst="rect">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E0D9149-CEBA-09F2-6506-18711ACD9708}"/>
              </a:ext>
            </a:extLst>
          </p:cNvPr>
          <p:cNvSpPr/>
          <p:nvPr userDrawn="1"/>
        </p:nvSpPr>
        <p:spPr>
          <a:xfrm>
            <a:off x="-2" y="5913560"/>
            <a:ext cx="12192002" cy="73302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CB9136-E017-EA59-523E-C054EEE36B77}"/>
              </a:ext>
            </a:extLst>
          </p:cNvPr>
          <p:cNvPicPr>
            <a:picLocks noChangeAspect="1"/>
          </p:cNvPicPr>
          <p:nvPr userDrawn="1"/>
        </p:nvPicPr>
        <p:blipFill>
          <a:blip r:embed="rId3"/>
          <a:stretch>
            <a:fillRect/>
          </a:stretch>
        </p:blipFill>
        <p:spPr>
          <a:xfrm>
            <a:off x="9077325" y="4794902"/>
            <a:ext cx="3010402" cy="1042062"/>
          </a:xfrm>
          <a:prstGeom prst="rect">
            <a:avLst/>
          </a:prstGeom>
        </p:spPr>
      </p:pic>
      <p:sp>
        <p:nvSpPr>
          <p:cNvPr id="14" name="Oval 13">
            <a:extLst>
              <a:ext uri="{FF2B5EF4-FFF2-40B4-BE49-F238E27FC236}">
                <a16:creationId xmlns:a16="http://schemas.microsoft.com/office/drawing/2014/main" id="{69FA3889-E6ED-AB4A-2761-29DABE07F696}"/>
              </a:ext>
            </a:extLst>
          </p:cNvPr>
          <p:cNvSpPr/>
          <p:nvPr userDrawn="1"/>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C1C77163-63F4-792E-303A-1D6F5A9ED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4681" y="961740"/>
            <a:ext cx="3767319" cy="1002530"/>
          </a:xfrm>
          <a:prstGeom prst="rect">
            <a:avLst/>
          </a:prstGeom>
        </p:spPr>
      </p:pic>
      <p:sp>
        <p:nvSpPr>
          <p:cNvPr id="2" name="Title 1"/>
          <p:cNvSpPr>
            <a:spLocks noGrp="1"/>
          </p:cNvSpPr>
          <p:nvPr>
            <p:ph type="ctrTitle"/>
          </p:nvPr>
        </p:nvSpPr>
        <p:spPr>
          <a:xfrm>
            <a:off x="4438648" y="1301476"/>
            <a:ext cx="7335430" cy="2387600"/>
          </a:xfrm>
        </p:spPr>
        <p:txBody>
          <a:bodyPr anchor="b">
            <a:normAutofit/>
          </a:bodyPr>
          <a:lstStyle>
            <a:lvl1pPr algn="ctr">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4438647" y="3781151"/>
            <a:ext cx="7335429" cy="759750"/>
          </a:xfrm>
        </p:spPr>
        <p:txBody>
          <a:bodyPr>
            <a:normAutofit/>
          </a:bodyPr>
          <a:lstStyle>
            <a:lvl1pPr marL="0" indent="0" algn="ctr">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25">
            <a:extLst>
              <a:ext uri="{FF2B5EF4-FFF2-40B4-BE49-F238E27FC236}">
                <a16:creationId xmlns:a16="http://schemas.microsoft.com/office/drawing/2014/main" id="{6650716C-E0E7-2C8B-319B-A7EC17A55175}"/>
              </a:ext>
            </a:extLst>
          </p:cNvPr>
          <p:cNvSpPr>
            <a:spLocks noGrp="1"/>
          </p:cNvSpPr>
          <p:nvPr>
            <p:ph type="sldNum" sz="quarter" idx="12"/>
          </p:nvPr>
        </p:nvSpPr>
        <p:spPr>
          <a:xfrm>
            <a:off x="5213551" y="6389572"/>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15172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DEED5-4D0B-93B0-1530-E2F68255B4A6}"/>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185F88C6-5D7D-EEFD-2EEF-DDB69E2C89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8" name="Picture 7" descr="Logo&#10;&#10;Description automatically generated">
            <a:extLst>
              <a:ext uri="{FF2B5EF4-FFF2-40B4-BE49-F238E27FC236}">
                <a16:creationId xmlns:a16="http://schemas.microsoft.com/office/drawing/2014/main" id="{D8C6ECAC-4297-3C49-30E5-5A6F7D252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9" name="Rectangle: Top Corners Rounded 8">
            <a:extLst>
              <a:ext uri="{FF2B5EF4-FFF2-40B4-BE49-F238E27FC236}">
                <a16:creationId xmlns:a16="http://schemas.microsoft.com/office/drawing/2014/main" id="{CC3388B0-9393-4D78-5394-A3C6570FF8EF}"/>
              </a:ext>
            </a:extLst>
          </p:cNvPr>
          <p:cNvSpPr/>
          <p:nvPr userDrawn="1"/>
        </p:nvSpPr>
        <p:spPr>
          <a:xfrm rot="5400000">
            <a:off x="4979591" y="-4466828"/>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360927-CBB2-64CE-2F53-873F660D94A2}"/>
              </a:ext>
            </a:extLst>
          </p:cNvPr>
          <p:cNvSpPr/>
          <p:nvPr userDrawn="1"/>
        </p:nvSpPr>
        <p:spPr>
          <a:xfrm>
            <a:off x="-2" y="2043113"/>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09113B-6CCA-B8D1-F37B-A346950BFCA3}"/>
              </a:ext>
            </a:extLst>
          </p:cNvPr>
          <p:cNvSpPr/>
          <p:nvPr userDrawn="1"/>
        </p:nvSpPr>
        <p:spPr>
          <a:xfrm>
            <a:off x="-2" y="103186"/>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ackground pattern&#10;&#10;Description automatically generated">
            <a:extLst>
              <a:ext uri="{FF2B5EF4-FFF2-40B4-BE49-F238E27FC236}">
                <a16:creationId xmlns:a16="http://schemas.microsoft.com/office/drawing/2014/main" id="{C8772DE3-19CC-F0EC-3192-C691F4272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277812"/>
            <a:ext cx="4693930" cy="1630683"/>
          </a:xfrm>
          <a:prstGeom prst="rect">
            <a:avLst/>
          </a:prstGeom>
        </p:spPr>
      </p:pic>
      <p:sp>
        <p:nvSpPr>
          <p:cNvPr id="2" name="Title 1"/>
          <p:cNvSpPr>
            <a:spLocks noGrp="1"/>
          </p:cNvSpPr>
          <p:nvPr>
            <p:ph type="title" hasCustomPrompt="1"/>
          </p:nvPr>
        </p:nvSpPr>
        <p:spPr>
          <a:xfrm>
            <a:off x="7485927" y="581025"/>
            <a:ext cx="3942144" cy="1325563"/>
          </a:xfrm>
        </p:spPr>
        <p:txBody>
          <a:bodyPr>
            <a:normAutofit/>
          </a:bodyPr>
          <a:lstStyle>
            <a:lvl1pPr algn="ctr">
              <a:defRPr sz="36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CONTENTS</a:t>
            </a:r>
          </a:p>
        </p:txBody>
      </p:sp>
      <p:sp>
        <p:nvSpPr>
          <p:cNvPr id="3" name="Content Placeholder 2"/>
          <p:cNvSpPr>
            <a:spLocks noGrp="1"/>
          </p:cNvSpPr>
          <p:nvPr>
            <p:ph idx="1" hasCustomPrompt="1"/>
          </p:nvPr>
        </p:nvSpPr>
        <p:spPr>
          <a:xfrm>
            <a:off x="2181367"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7" name="Content Placeholder 2">
            <a:extLst>
              <a:ext uri="{FF2B5EF4-FFF2-40B4-BE49-F238E27FC236}">
                <a16:creationId xmlns:a16="http://schemas.microsoft.com/office/drawing/2014/main" id="{0E24A222-18A9-A5F1-3F7F-DABDB2935729}"/>
              </a:ext>
            </a:extLst>
          </p:cNvPr>
          <p:cNvSpPr>
            <a:spLocks noGrp="1"/>
          </p:cNvSpPr>
          <p:nvPr>
            <p:ph idx="13" hasCustomPrompt="1"/>
          </p:nvPr>
        </p:nvSpPr>
        <p:spPr>
          <a:xfrm>
            <a:off x="2181366"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7" name="Content Placeholder 2">
            <a:extLst>
              <a:ext uri="{FF2B5EF4-FFF2-40B4-BE49-F238E27FC236}">
                <a16:creationId xmlns:a16="http://schemas.microsoft.com/office/drawing/2014/main" id="{07C09895-32C1-F6B6-F2FA-5296B4C78453}"/>
              </a:ext>
            </a:extLst>
          </p:cNvPr>
          <p:cNvSpPr>
            <a:spLocks noGrp="1"/>
          </p:cNvSpPr>
          <p:nvPr>
            <p:ph idx="14" hasCustomPrompt="1"/>
          </p:nvPr>
        </p:nvSpPr>
        <p:spPr>
          <a:xfrm>
            <a:off x="2181367"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9" name="Content Placeholder 28">
            <a:extLst>
              <a:ext uri="{FF2B5EF4-FFF2-40B4-BE49-F238E27FC236}">
                <a16:creationId xmlns:a16="http://schemas.microsoft.com/office/drawing/2014/main" id="{E7AAF8E7-D5D7-527A-A7A8-981865E6ACA6}"/>
              </a:ext>
            </a:extLst>
          </p:cNvPr>
          <p:cNvSpPr>
            <a:spLocks noGrp="1"/>
          </p:cNvSpPr>
          <p:nvPr>
            <p:ph sz="quarter" idx="15" hasCustomPrompt="1"/>
          </p:nvPr>
        </p:nvSpPr>
        <p:spPr>
          <a:xfrm>
            <a:off x="355000"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1" name="Content Placeholder 28">
            <a:extLst>
              <a:ext uri="{FF2B5EF4-FFF2-40B4-BE49-F238E27FC236}">
                <a16:creationId xmlns:a16="http://schemas.microsoft.com/office/drawing/2014/main" id="{415010B9-AF86-2069-DBE0-4B92DCA577BD}"/>
              </a:ext>
            </a:extLst>
          </p:cNvPr>
          <p:cNvSpPr>
            <a:spLocks noGrp="1"/>
          </p:cNvSpPr>
          <p:nvPr>
            <p:ph sz="quarter" idx="16" hasCustomPrompt="1"/>
          </p:nvPr>
        </p:nvSpPr>
        <p:spPr>
          <a:xfrm>
            <a:off x="355000"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2" name="Content Placeholder 28">
            <a:extLst>
              <a:ext uri="{FF2B5EF4-FFF2-40B4-BE49-F238E27FC236}">
                <a16:creationId xmlns:a16="http://schemas.microsoft.com/office/drawing/2014/main" id="{9626A0C6-13DE-74B4-993D-8E509C55AF14}"/>
              </a:ext>
            </a:extLst>
          </p:cNvPr>
          <p:cNvSpPr>
            <a:spLocks noGrp="1"/>
          </p:cNvSpPr>
          <p:nvPr>
            <p:ph sz="quarter" idx="17" hasCustomPrompt="1"/>
          </p:nvPr>
        </p:nvSpPr>
        <p:spPr>
          <a:xfrm>
            <a:off x="355000"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33" name="Content Placeholder 2">
            <a:extLst>
              <a:ext uri="{FF2B5EF4-FFF2-40B4-BE49-F238E27FC236}">
                <a16:creationId xmlns:a16="http://schemas.microsoft.com/office/drawing/2014/main" id="{26FB897A-013F-7225-8858-3288AFB035EF}"/>
              </a:ext>
            </a:extLst>
          </p:cNvPr>
          <p:cNvSpPr>
            <a:spLocks noGrp="1"/>
          </p:cNvSpPr>
          <p:nvPr>
            <p:ph idx="18" hasCustomPrompt="1"/>
          </p:nvPr>
        </p:nvSpPr>
        <p:spPr>
          <a:xfrm>
            <a:off x="7964424"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4" name="Content Placeholder 2">
            <a:extLst>
              <a:ext uri="{FF2B5EF4-FFF2-40B4-BE49-F238E27FC236}">
                <a16:creationId xmlns:a16="http://schemas.microsoft.com/office/drawing/2014/main" id="{150C8299-C5E7-E26A-CFD9-DC3A0243C858}"/>
              </a:ext>
            </a:extLst>
          </p:cNvPr>
          <p:cNvSpPr>
            <a:spLocks noGrp="1"/>
          </p:cNvSpPr>
          <p:nvPr>
            <p:ph idx="19" hasCustomPrompt="1"/>
          </p:nvPr>
        </p:nvSpPr>
        <p:spPr>
          <a:xfrm>
            <a:off x="7964423"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5" name="Content Placeholder 2">
            <a:extLst>
              <a:ext uri="{FF2B5EF4-FFF2-40B4-BE49-F238E27FC236}">
                <a16:creationId xmlns:a16="http://schemas.microsoft.com/office/drawing/2014/main" id="{0727BEA1-F7BB-12CF-9B41-7098F5419FEA}"/>
              </a:ext>
            </a:extLst>
          </p:cNvPr>
          <p:cNvSpPr>
            <a:spLocks noGrp="1"/>
          </p:cNvSpPr>
          <p:nvPr>
            <p:ph idx="20" hasCustomPrompt="1"/>
          </p:nvPr>
        </p:nvSpPr>
        <p:spPr>
          <a:xfrm>
            <a:off x="7964424"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6" name="Content Placeholder 28">
            <a:extLst>
              <a:ext uri="{FF2B5EF4-FFF2-40B4-BE49-F238E27FC236}">
                <a16:creationId xmlns:a16="http://schemas.microsoft.com/office/drawing/2014/main" id="{D13D3A49-CCE6-942B-B43C-99E68345333B}"/>
              </a:ext>
            </a:extLst>
          </p:cNvPr>
          <p:cNvSpPr>
            <a:spLocks noGrp="1"/>
          </p:cNvSpPr>
          <p:nvPr>
            <p:ph sz="quarter" idx="21" hasCustomPrompt="1"/>
          </p:nvPr>
        </p:nvSpPr>
        <p:spPr>
          <a:xfrm>
            <a:off x="6138057"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7" name="Content Placeholder 28">
            <a:extLst>
              <a:ext uri="{FF2B5EF4-FFF2-40B4-BE49-F238E27FC236}">
                <a16:creationId xmlns:a16="http://schemas.microsoft.com/office/drawing/2014/main" id="{EDC56E04-5003-96FA-9C2B-61D50C58529B}"/>
              </a:ext>
            </a:extLst>
          </p:cNvPr>
          <p:cNvSpPr>
            <a:spLocks noGrp="1"/>
          </p:cNvSpPr>
          <p:nvPr>
            <p:ph sz="quarter" idx="22" hasCustomPrompt="1"/>
          </p:nvPr>
        </p:nvSpPr>
        <p:spPr>
          <a:xfrm>
            <a:off x="6138057"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8" name="Content Placeholder 28">
            <a:extLst>
              <a:ext uri="{FF2B5EF4-FFF2-40B4-BE49-F238E27FC236}">
                <a16:creationId xmlns:a16="http://schemas.microsoft.com/office/drawing/2014/main" id="{37584C5F-2611-9D19-F45A-01BD32581568}"/>
              </a:ext>
            </a:extLst>
          </p:cNvPr>
          <p:cNvSpPr>
            <a:spLocks noGrp="1"/>
          </p:cNvSpPr>
          <p:nvPr>
            <p:ph sz="quarter" idx="23" hasCustomPrompt="1"/>
          </p:nvPr>
        </p:nvSpPr>
        <p:spPr>
          <a:xfrm>
            <a:off x="6138057"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6" name="Slide Number Placeholder 25">
            <a:extLst>
              <a:ext uri="{FF2B5EF4-FFF2-40B4-BE49-F238E27FC236}">
                <a16:creationId xmlns:a16="http://schemas.microsoft.com/office/drawing/2014/main" id="{8E7F6490-E364-206F-A3F3-F9482110A3C4}"/>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2710A-8DA3-181B-059E-58B0E784CBBC}"/>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D0874798-EF74-01EA-7D33-7C85AADC64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9" name="Picture 8" descr="Logo&#10;&#10;Description automatically generated">
            <a:extLst>
              <a:ext uri="{FF2B5EF4-FFF2-40B4-BE49-F238E27FC236}">
                <a16:creationId xmlns:a16="http://schemas.microsoft.com/office/drawing/2014/main" id="{F859DBDC-8970-3E3E-F6F7-27156C97A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6" name="Rectangle: Top Corners Rounded 5">
            <a:extLst>
              <a:ext uri="{FF2B5EF4-FFF2-40B4-BE49-F238E27FC236}">
                <a16:creationId xmlns:a16="http://schemas.microsoft.com/office/drawing/2014/main" id="{6397F4E1-533E-475A-029A-BF6742009B6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B7F0C804-C8AF-8AAD-004E-9CD4035174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10" name="Rectangle 9">
            <a:extLst>
              <a:ext uri="{FF2B5EF4-FFF2-40B4-BE49-F238E27FC236}">
                <a16:creationId xmlns:a16="http://schemas.microsoft.com/office/drawing/2014/main" id="{57C3C404-6F36-870D-145C-84DD6EC6A4B0}"/>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5">
            <a:extLst>
              <a:ext uri="{FF2B5EF4-FFF2-40B4-BE49-F238E27FC236}">
                <a16:creationId xmlns:a16="http://schemas.microsoft.com/office/drawing/2014/main" id="{7176CC61-E821-A0C7-42CD-2AB7C8AE27DA}"/>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
        <p:nvSpPr>
          <p:cNvPr id="4" name="Title 1">
            <a:extLst>
              <a:ext uri="{FF2B5EF4-FFF2-40B4-BE49-F238E27FC236}">
                <a16:creationId xmlns:a16="http://schemas.microsoft.com/office/drawing/2014/main" id="{EF24C479-F7E2-F4C7-0BE3-124B9D703C8C}"/>
              </a:ext>
            </a:extLst>
          </p:cNvPr>
          <p:cNvSpPr>
            <a:spLocks noGrp="1"/>
          </p:cNvSpPr>
          <p:nvPr>
            <p:ph type="title"/>
          </p:nvPr>
        </p:nvSpPr>
        <p:spPr>
          <a:xfrm>
            <a:off x="381400" y="258589"/>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7759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9423F-7D87-1FE9-D7B6-D5B43808A037}"/>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066BBB7-02D8-6902-9354-6C2FD77CD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7" name="Rectangle: Top Corners Rounded 6">
            <a:extLst>
              <a:ext uri="{FF2B5EF4-FFF2-40B4-BE49-F238E27FC236}">
                <a16:creationId xmlns:a16="http://schemas.microsoft.com/office/drawing/2014/main" id="{8A455452-613D-5E10-C26B-C7C7CFB21278}"/>
              </a:ext>
            </a:extLst>
          </p:cNvPr>
          <p:cNvSpPr/>
          <p:nvPr userDrawn="1"/>
        </p:nvSpPr>
        <p:spPr>
          <a:xfrm rot="5400000">
            <a:off x="4299346" y="-2589609"/>
            <a:ext cx="285273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C41EBD-EF39-7EE4-1ECD-D6D591DAD0D3}"/>
              </a:ext>
            </a:extLst>
          </p:cNvPr>
          <p:cNvSpPr/>
          <p:nvPr userDrawn="1"/>
        </p:nvSpPr>
        <p:spPr>
          <a:xfrm>
            <a:off x="-2" y="4624388"/>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B316E4CF-F118-A648-E14F-7CD183918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83" y="1628752"/>
            <a:ext cx="3587395" cy="954650"/>
          </a:xfrm>
          <a:prstGeom prst="rect">
            <a:avLst/>
          </a:prstGeom>
        </p:spPr>
      </p:pic>
      <p:pic>
        <p:nvPicPr>
          <p:cNvPr id="10" name="Picture 9" descr="Background pattern&#10;&#10;Description automatically generated">
            <a:extLst>
              <a:ext uri="{FF2B5EF4-FFF2-40B4-BE49-F238E27FC236}">
                <a16:creationId xmlns:a16="http://schemas.microsoft.com/office/drawing/2014/main" id="{D8C8FD66-95D0-206D-3CC1-D484683888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877887"/>
            <a:ext cx="4693930" cy="1630683"/>
          </a:xfrm>
          <a:prstGeom prst="rect">
            <a:avLst/>
          </a:prstGeom>
        </p:spPr>
      </p:pic>
      <p:sp>
        <p:nvSpPr>
          <p:cNvPr id="11" name="Oval 10">
            <a:extLst>
              <a:ext uri="{FF2B5EF4-FFF2-40B4-BE49-F238E27FC236}">
                <a16:creationId xmlns:a16="http://schemas.microsoft.com/office/drawing/2014/main" id="{B32B7488-C6ED-9118-E387-18ACF204A357}"/>
              </a:ext>
            </a:extLst>
          </p:cNvPr>
          <p:cNvSpPr/>
          <p:nvPr userDrawn="1"/>
        </p:nvSpPr>
        <p:spPr>
          <a:xfrm>
            <a:off x="8723711" y="1833563"/>
            <a:ext cx="2578100" cy="2578100"/>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7C1F3C9-A788-C31C-CC52-FA39058D12A3}"/>
              </a:ext>
            </a:extLst>
          </p:cNvPr>
          <p:cNvSpPr/>
          <p:nvPr userDrawn="1"/>
        </p:nvSpPr>
        <p:spPr>
          <a:xfrm>
            <a:off x="7598572" y="942577"/>
            <a:ext cx="1480343" cy="1480343"/>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6218" y="1721313"/>
            <a:ext cx="8344382" cy="2725343"/>
          </a:xfrm>
        </p:spPr>
        <p:txBody>
          <a:bodyPr anchor="b">
            <a:normAutofit/>
          </a:bodyPr>
          <a:lstStyle>
            <a:lvl1pPr>
              <a:defRPr sz="4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1EA86046-0305-A2E2-ACAC-02DB51DC50E5}"/>
              </a:ext>
            </a:extLst>
          </p:cNvPr>
          <p:cNvSpPr>
            <a:spLocks noGrp="1"/>
          </p:cNvSpPr>
          <p:nvPr>
            <p:ph type="body" sz="quarter" idx="13" hasCustomPrompt="1"/>
          </p:nvPr>
        </p:nvSpPr>
        <p:spPr>
          <a:xfrm>
            <a:off x="266218" y="5011738"/>
            <a:ext cx="11413020" cy="1274940"/>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title style</a:t>
            </a:r>
          </a:p>
          <a:p>
            <a:pPr lvl="1"/>
            <a:r>
              <a:rPr lang="en-US"/>
              <a:t>Click to edit Master title style</a:t>
            </a:r>
          </a:p>
          <a:p>
            <a:pPr lvl="2"/>
            <a:r>
              <a:rPr lang="en-US"/>
              <a:t>Third level</a:t>
            </a:r>
          </a:p>
        </p:txBody>
      </p:sp>
      <p:sp>
        <p:nvSpPr>
          <p:cNvPr id="13" name="Slide Number Placeholder 25">
            <a:extLst>
              <a:ext uri="{FF2B5EF4-FFF2-40B4-BE49-F238E27FC236}">
                <a16:creationId xmlns:a16="http://schemas.microsoft.com/office/drawing/2014/main" id="{9AB0C885-6C45-53CF-C58E-08AD37E02FDF}"/>
              </a:ext>
            </a:extLst>
          </p:cNvPr>
          <p:cNvSpPr>
            <a:spLocks noGrp="1"/>
          </p:cNvSpPr>
          <p:nvPr>
            <p:ph type="sldNum" sz="quarter" idx="12"/>
          </p:nvPr>
        </p:nvSpPr>
        <p:spPr>
          <a:xfrm>
            <a:off x="3515166" y="6469474"/>
            <a:ext cx="5161669"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fld id="{BD86DBAA-8A94-4408-9D41-1BFB53B4CF7F}" type="slidenum">
              <a:rPr lang="en-US" smtClean="0"/>
              <a:pPr algn="ctr"/>
              <a:t>‹#›</a:t>
            </a:fld>
            <a:endParaRPr lang="en-US" dirty="0"/>
          </a:p>
        </p:txBody>
      </p:sp>
      <p:pic>
        <p:nvPicPr>
          <p:cNvPr id="4" name="Picture 3" descr="A picture containing text, clipart, tableware&#10;&#10;Description automatically generated">
            <a:extLst>
              <a:ext uri="{FF2B5EF4-FFF2-40B4-BE49-F238E27FC236}">
                <a16:creationId xmlns:a16="http://schemas.microsoft.com/office/drawing/2014/main" id="{6D113F52-B30D-BAC7-29A7-9560C0A263C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Tree>
    <p:extLst>
      <p:ext uri="{BB962C8B-B14F-4D97-AF65-F5344CB8AC3E}">
        <p14:creationId xmlns:p14="http://schemas.microsoft.com/office/powerpoint/2010/main" val="250143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656E2-D3F3-4F04-3A76-B456547CC5A4}"/>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B75C9543-218C-97E6-9F82-B5DAF636A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7" name="Picture 6" descr="Logo&#10;&#10;Description automatically generated">
            <a:extLst>
              <a:ext uri="{FF2B5EF4-FFF2-40B4-BE49-F238E27FC236}">
                <a16:creationId xmlns:a16="http://schemas.microsoft.com/office/drawing/2014/main" id="{0B245C25-3EE3-BF59-1B09-2D377912A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8" name="Rectangle: Top Corners Rounded 7">
            <a:extLst>
              <a:ext uri="{FF2B5EF4-FFF2-40B4-BE49-F238E27FC236}">
                <a16:creationId xmlns:a16="http://schemas.microsoft.com/office/drawing/2014/main" id="{9B7E8042-A96F-04B7-C12F-EC3073A615A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9EDD6746-418A-9541-7B85-448E050F984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3" name="Content Placeholder 2"/>
          <p:cNvSpPr>
            <a:spLocks noGrp="1"/>
          </p:cNvSpPr>
          <p:nvPr>
            <p:ph sz="half" idx="1"/>
          </p:nvPr>
        </p:nvSpPr>
        <p:spPr>
          <a:xfrm>
            <a:off x="376287"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29BE1C8-40BA-F0B1-CBCE-485EA06E276C}"/>
              </a:ext>
            </a:extLst>
          </p:cNvPr>
          <p:cNvSpPr>
            <a:spLocks noGrp="1"/>
          </p:cNvSpPr>
          <p:nvPr>
            <p:ph type="title"/>
          </p:nvPr>
        </p:nvSpPr>
        <p:spPr>
          <a:xfrm>
            <a:off x="381400" y="365125"/>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86BCBDA5-4BA1-F0D8-FCF2-95E5457FAE05}"/>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5">
            <a:extLst>
              <a:ext uri="{FF2B5EF4-FFF2-40B4-BE49-F238E27FC236}">
                <a16:creationId xmlns:a16="http://schemas.microsoft.com/office/drawing/2014/main" id="{AEBB9D08-A253-C3FF-12CE-21934FDA5A7C}"/>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614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914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91760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1017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6DBAA-8A94-4408-9D41-1BFB53B4CF7F}" type="slidenum">
              <a:rPr lang="en-US" smtClean="0"/>
              <a:t>‹#›</a:t>
            </a:fld>
            <a:endParaRPr lang="en-US" dirty="0"/>
          </a:p>
        </p:txBody>
      </p:sp>
    </p:spTree>
    <p:extLst>
      <p:ext uri="{BB962C8B-B14F-4D97-AF65-F5344CB8AC3E}">
        <p14:creationId xmlns:p14="http://schemas.microsoft.com/office/powerpoint/2010/main" val="1437186128"/>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teamstepps/instructor/videos/ts_FeedbackDocToMedTech/feedbackDocToMedtech.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ahrq.gov/teamstepps/instructor/videos/ts_CUS_LandD/CUS_LandD.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dirty="0"/>
              <a:t>Mutual Support</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dirty="0"/>
              <a:t>Module 4</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F8D49A1-1801-F64F-AA3C-033ED16C3D0B}"/>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E042029-9EAC-9BC9-9846-5966DDD415BA}"/>
              </a:ext>
            </a:extLst>
          </p:cNvPr>
          <p:cNvSpPr>
            <a:spLocks noGrp="1"/>
          </p:cNvSpPr>
          <p:nvPr>
            <p:ph type="sldNum" sz="quarter" idx="12"/>
          </p:nvPr>
        </p:nvSpPr>
        <p:spPr/>
        <p:txBody>
          <a:bodyPr/>
          <a:lstStyle/>
          <a:p>
            <a:fld id="{BD86DBAA-8A94-4408-9D41-1BFB53B4CF7F}" type="slidenum">
              <a:rPr lang="en-US" smtClean="0"/>
              <a:pPr/>
              <a:t>1</a:t>
            </a:fld>
            <a:endParaRPr lang="en-US" dirty="0"/>
          </a:p>
        </p:txBody>
      </p:sp>
    </p:spTree>
    <p:extLst>
      <p:ext uri="{BB962C8B-B14F-4D97-AF65-F5344CB8AC3E}">
        <p14:creationId xmlns:p14="http://schemas.microsoft.com/office/powerpoint/2010/main" val="385915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p:txBody>
          <a:bodyPr/>
          <a:lstStyle/>
          <a:p>
            <a:r>
              <a:rPr lang="en-US" altLang="en-US" dirty="0"/>
              <a:t>Characteristics of Effective </a:t>
            </a:r>
            <a:br>
              <a:rPr lang="en-US" altLang="en-US" dirty="0"/>
            </a:br>
            <a:r>
              <a:rPr lang="en-US" altLang="en-US" dirty="0"/>
              <a:t>Formative Feedback</a:t>
            </a:r>
          </a:p>
        </p:txBody>
      </p:sp>
      <p:sp>
        <p:nvSpPr>
          <p:cNvPr id="5" name="Text Box 18">
            <a:extLst>
              <a:ext uri="{FF2B5EF4-FFF2-40B4-BE49-F238E27FC236}">
                <a16:creationId xmlns:a16="http://schemas.microsoft.com/office/drawing/2014/main" id="{DEDBDC30-6699-BC11-962A-858D340ECC24}"/>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3316" name="Rectangle 6"/>
          <p:cNvSpPr>
            <a:spLocks noGrp="1" noChangeArrowheads="1"/>
          </p:cNvSpPr>
          <p:nvPr>
            <p:ph type="body" idx="1"/>
          </p:nvPr>
        </p:nvSpPr>
        <p:spPr/>
        <p:txBody>
          <a:bodyPr/>
          <a:lstStyle/>
          <a:p>
            <a:r>
              <a:rPr lang="en-US" altLang="en-US" dirty="0"/>
              <a:t>Effective formative feedback is: </a:t>
            </a:r>
          </a:p>
          <a:p>
            <a:pPr lvl="1"/>
            <a:r>
              <a:rPr lang="en-US" altLang="en-US" dirty="0"/>
              <a:t>Appreciative.</a:t>
            </a:r>
          </a:p>
          <a:p>
            <a:pPr lvl="1"/>
            <a:r>
              <a:rPr lang="en-US" altLang="en-US" dirty="0"/>
              <a:t>Timely.</a:t>
            </a:r>
          </a:p>
          <a:p>
            <a:pPr lvl="1"/>
            <a:r>
              <a:rPr lang="en-US" altLang="en-US" dirty="0"/>
              <a:t>Respectful.</a:t>
            </a:r>
          </a:p>
          <a:p>
            <a:pPr lvl="1"/>
            <a:r>
              <a:rPr lang="en-US" altLang="en-US" dirty="0"/>
              <a:t>Specific.</a:t>
            </a:r>
          </a:p>
          <a:p>
            <a:pPr lvl="1"/>
            <a:r>
              <a:rPr lang="en-US" altLang="en-US" dirty="0"/>
              <a:t>Directed toward improvement:</a:t>
            </a:r>
          </a:p>
          <a:p>
            <a:pPr lvl="2"/>
            <a:r>
              <a:rPr lang="en-US" altLang="en-US" dirty="0"/>
              <a:t>Helps prevent the same problem from occurring in the future.</a:t>
            </a:r>
          </a:p>
          <a:p>
            <a:pPr lvl="1"/>
            <a:r>
              <a:rPr lang="en-US" altLang="en-US" dirty="0"/>
              <a:t>Considerate.</a:t>
            </a:r>
          </a:p>
          <a:p>
            <a:pPr lvl="1"/>
            <a:r>
              <a:rPr lang="en-US" altLang="en-US" dirty="0"/>
              <a:t>Patient focused.</a:t>
            </a:r>
          </a:p>
          <a:p>
            <a:pPr lvl="1"/>
            <a:endParaRPr lang="en-US" altLang="en-US" dirty="0"/>
          </a:p>
          <a:p>
            <a:endParaRPr lang="en-US" altLang="en-US" dirty="0"/>
          </a:p>
        </p:txBody>
      </p:sp>
      <p:sp>
        <p:nvSpPr>
          <p:cNvPr id="2" name="Slide Number Placeholder 1">
            <a:extLst>
              <a:ext uri="{FF2B5EF4-FFF2-40B4-BE49-F238E27FC236}">
                <a16:creationId xmlns:a16="http://schemas.microsoft.com/office/drawing/2014/main" id="{0B924BFB-4DC6-C22A-3565-E123D9D95519}"/>
              </a:ext>
            </a:extLst>
          </p:cNvPr>
          <p:cNvSpPr>
            <a:spLocks noGrp="1"/>
          </p:cNvSpPr>
          <p:nvPr>
            <p:ph type="sldNum" sz="quarter" idx="12"/>
          </p:nvPr>
        </p:nvSpPr>
        <p:spPr/>
        <p:txBody>
          <a:bodyPr/>
          <a:lstStyle/>
          <a:p>
            <a:fld id="{BD86DBAA-8A94-4408-9D41-1BFB53B4CF7F}" type="slidenum">
              <a:rPr lang="en-US" smtClean="0"/>
              <a:pPr/>
              <a:t>10</a:t>
            </a:fld>
            <a:endParaRPr lang="en-US" dirty="0"/>
          </a:p>
        </p:txBody>
      </p:sp>
    </p:spTree>
    <p:extLst>
      <p:ext uri="{BB962C8B-B14F-4D97-AF65-F5344CB8AC3E}">
        <p14:creationId xmlns:p14="http://schemas.microsoft.com/office/powerpoint/2010/main" val="35106617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381401" y="258589"/>
            <a:ext cx="8656068" cy="1325563"/>
          </a:xfrm>
        </p:spPr>
        <p:txBody>
          <a:bodyPr>
            <a:normAutofit/>
          </a:bodyPr>
          <a:lstStyle/>
          <a:p>
            <a:r>
              <a:rPr lang="en-US" altLang="en-US" dirty="0"/>
              <a:t>Providing Effective Formative Feedback Video</a:t>
            </a:r>
          </a:p>
        </p:txBody>
      </p:sp>
      <p:sp>
        <p:nvSpPr>
          <p:cNvPr id="6" name="Text Box 18">
            <a:extLst>
              <a:ext uri="{FF2B5EF4-FFF2-40B4-BE49-F238E27FC236}">
                <a16:creationId xmlns:a16="http://schemas.microsoft.com/office/drawing/2014/main" id="{5EDD20C1-57EA-EF50-6FFA-CE716DEB20F5}"/>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pic>
        <p:nvPicPr>
          <p:cNvPr id="3" name="Picture 2" descr="One physician provides feedback to another at the nurse’s desk  Image links Inpatient Feedback Medical video.">
            <a:hlinkClick r:id="rId3"/>
            <a:extLst>
              <a:ext uri="{FF2B5EF4-FFF2-40B4-BE49-F238E27FC236}">
                <a16:creationId xmlns:a16="http://schemas.microsoft.com/office/drawing/2014/main" id="{73D8CDBA-C0B1-0750-11B4-3E01489B3107}"/>
              </a:ext>
            </a:extLst>
          </p:cNvPr>
          <p:cNvPicPr>
            <a:picLocks noChangeAspect="1"/>
          </p:cNvPicPr>
          <p:nvPr/>
        </p:nvPicPr>
        <p:blipFill>
          <a:blip r:embed="rId4"/>
          <a:stretch>
            <a:fillRect/>
          </a:stretch>
        </p:blipFill>
        <p:spPr>
          <a:xfrm>
            <a:off x="543194" y="2335026"/>
            <a:ext cx="5096698" cy="3383573"/>
          </a:xfrm>
          <a:prstGeom prst="rect">
            <a:avLst/>
          </a:prstGeom>
        </p:spPr>
      </p:pic>
      <p:sp>
        <p:nvSpPr>
          <p:cNvPr id="8" name="Content Placeholder 7">
            <a:extLst>
              <a:ext uri="{FF2B5EF4-FFF2-40B4-BE49-F238E27FC236}">
                <a16:creationId xmlns:a16="http://schemas.microsoft.com/office/drawing/2014/main" id="{FD3A2CDA-2CC7-AB90-0D74-186FC8458905}"/>
              </a:ext>
            </a:extLst>
          </p:cNvPr>
          <p:cNvSpPr>
            <a:spLocks noGrp="1"/>
          </p:cNvSpPr>
          <p:nvPr>
            <p:ph idx="1"/>
          </p:nvPr>
        </p:nvSpPr>
        <p:spPr>
          <a:xfrm>
            <a:off x="6372520" y="1890711"/>
            <a:ext cx="5438075" cy="4602164"/>
          </a:xfrm>
        </p:spPr>
        <p:txBody>
          <a:bodyPr/>
          <a:lstStyle/>
          <a:p>
            <a:r>
              <a:rPr lang="en-US" altLang="en-US" dirty="0"/>
              <a:t>Was the formative feedback:</a:t>
            </a:r>
          </a:p>
          <a:p>
            <a:pPr lvl="1"/>
            <a:r>
              <a:rPr lang="en-US" altLang="en-US" dirty="0"/>
              <a:t>Appreciative</a:t>
            </a:r>
          </a:p>
          <a:p>
            <a:pPr lvl="1"/>
            <a:r>
              <a:rPr lang="en-US" altLang="en-US" dirty="0"/>
              <a:t>Timely?</a:t>
            </a:r>
          </a:p>
          <a:p>
            <a:pPr lvl="1"/>
            <a:r>
              <a:rPr lang="en-US" altLang="en-US" dirty="0"/>
              <a:t>Respectful?</a:t>
            </a:r>
          </a:p>
          <a:p>
            <a:pPr lvl="1"/>
            <a:r>
              <a:rPr lang="en-US" altLang="en-US" dirty="0"/>
              <a:t>Specific?</a:t>
            </a:r>
          </a:p>
          <a:p>
            <a:pPr lvl="1"/>
            <a:r>
              <a:rPr lang="en-US" altLang="en-US" dirty="0"/>
              <a:t>Directed toward improvement?</a:t>
            </a:r>
          </a:p>
          <a:p>
            <a:pPr lvl="1"/>
            <a:r>
              <a:rPr lang="en-US" altLang="en-US" dirty="0"/>
              <a:t>Considerate?</a:t>
            </a:r>
          </a:p>
          <a:p>
            <a:pPr lvl="1"/>
            <a:r>
              <a:rPr lang="en-US" altLang="en-US" dirty="0"/>
              <a:t>Patient focused?</a:t>
            </a:r>
            <a:endParaRPr lang="en-US" dirty="0"/>
          </a:p>
        </p:txBody>
      </p:sp>
      <p:sp>
        <p:nvSpPr>
          <p:cNvPr id="2" name="Slide Number Placeholder 1">
            <a:extLst>
              <a:ext uri="{FF2B5EF4-FFF2-40B4-BE49-F238E27FC236}">
                <a16:creationId xmlns:a16="http://schemas.microsoft.com/office/drawing/2014/main" id="{3744EF5B-FDDA-9424-0234-66D399EA6F34}"/>
              </a:ext>
            </a:extLst>
          </p:cNvPr>
          <p:cNvSpPr>
            <a:spLocks noGrp="1"/>
          </p:cNvSpPr>
          <p:nvPr>
            <p:ph type="sldNum" sz="quarter" idx="12"/>
          </p:nvPr>
        </p:nvSpPr>
        <p:spPr/>
        <p:txBody>
          <a:bodyPr/>
          <a:lstStyle/>
          <a:p>
            <a:fld id="{BD86DBAA-8A94-4408-9D41-1BFB53B4CF7F}" type="slidenum">
              <a:rPr lang="en-US" smtClean="0"/>
              <a:pPr/>
              <a:t>11</a:t>
            </a:fld>
            <a:endParaRPr lang="en-US" dirty="0"/>
          </a:p>
        </p:txBody>
      </p:sp>
    </p:spTree>
    <p:extLst>
      <p:ext uri="{BB962C8B-B14F-4D97-AF65-F5344CB8AC3E}">
        <p14:creationId xmlns:p14="http://schemas.microsoft.com/office/powerpoint/2010/main" val="26322440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ltLang="en-US" dirty="0"/>
              <a:t>Advocacy and Assertion</a:t>
            </a:r>
          </a:p>
        </p:txBody>
      </p:sp>
      <p:sp>
        <p:nvSpPr>
          <p:cNvPr id="7" name="Text Box 18">
            <a:extLst>
              <a:ext uri="{FF2B5EF4-FFF2-40B4-BE49-F238E27FC236}">
                <a16:creationId xmlns:a16="http://schemas.microsoft.com/office/drawing/2014/main" id="{F656EEDB-B4C5-880A-C95F-292A9D40C1E0}"/>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6387" name="Rectangle 3"/>
          <p:cNvSpPr>
            <a:spLocks noGrp="1" noChangeArrowheads="1"/>
          </p:cNvSpPr>
          <p:nvPr>
            <p:ph type="body" idx="1"/>
          </p:nvPr>
        </p:nvSpPr>
        <p:spPr/>
        <p:txBody>
          <a:bodyPr vert="horz" lIns="91440" tIns="45720" rIns="91440" bIns="45720" rtlCol="0" anchor="t">
            <a:normAutofit/>
          </a:bodyPr>
          <a:lstStyle/>
          <a:p>
            <a:r>
              <a:rPr lang="en-US" altLang="en-US" dirty="0"/>
              <a:t>Advocate for the patient: </a:t>
            </a:r>
          </a:p>
          <a:p>
            <a:pPr lvl="1"/>
            <a:r>
              <a:rPr lang="en-US" altLang="en-US" dirty="0"/>
              <a:t>Invoked when team members’ viewpoints don’t coincide with </a:t>
            </a:r>
            <a:br>
              <a:rPr lang="en-US" altLang="en-US" dirty="0"/>
            </a:br>
            <a:r>
              <a:rPr lang="en-US" altLang="en-US" dirty="0"/>
              <a:t>that of a decision maker and patient safety is at risk.</a:t>
            </a:r>
          </a:p>
          <a:p>
            <a:r>
              <a:rPr lang="en-US" altLang="en-US" dirty="0"/>
              <a:t>Assert a corrective action in a </a:t>
            </a:r>
            <a:r>
              <a:rPr lang="en-US" altLang="en-US" b="1" dirty="0"/>
              <a:t>firm</a:t>
            </a:r>
            <a:r>
              <a:rPr lang="en-US" altLang="en-US" dirty="0"/>
              <a:t> and </a:t>
            </a:r>
            <a:r>
              <a:rPr lang="en-US" altLang="en-US" b="1" dirty="0"/>
              <a:t>respectful</a:t>
            </a:r>
            <a:r>
              <a:rPr lang="en-US" altLang="en-US" dirty="0"/>
              <a:t> manner.</a:t>
            </a:r>
          </a:p>
          <a:p>
            <a:endParaRPr lang="en-US" altLang="en-US" dirty="0"/>
          </a:p>
          <a:p>
            <a:pPr marL="0" indent="0" algn="ctr">
              <a:buNone/>
            </a:pPr>
            <a:r>
              <a:rPr lang="en-US" altLang="en-US" dirty="0">
                <a:latin typeface="Open Sans"/>
                <a:ea typeface="Open Sans"/>
                <a:cs typeface="Open Sans"/>
              </a:rPr>
              <a:t>How would members of your team react to advocacy and assertion from a patient or family caregiver on the team?</a:t>
            </a:r>
          </a:p>
        </p:txBody>
      </p:sp>
      <p:sp>
        <p:nvSpPr>
          <p:cNvPr id="2" name="Slide Number Placeholder 1">
            <a:extLst>
              <a:ext uri="{FF2B5EF4-FFF2-40B4-BE49-F238E27FC236}">
                <a16:creationId xmlns:a16="http://schemas.microsoft.com/office/drawing/2014/main" id="{11695F88-ADD0-B923-8194-FA7BC33C81B7}"/>
              </a:ext>
            </a:extLst>
          </p:cNvPr>
          <p:cNvSpPr>
            <a:spLocks noGrp="1"/>
          </p:cNvSpPr>
          <p:nvPr>
            <p:ph type="sldNum" sz="quarter" idx="12"/>
          </p:nvPr>
        </p:nvSpPr>
        <p:spPr/>
        <p:txBody>
          <a:bodyPr/>
          <a:lstStyle/>
          <a:p>
            <a:fld id="{BD86DBAA-8A94-4408-9D41-1BFB53B4CF7F}" type="slidenum">
              <a:rPr lang="en-US" smtClean="0"/>
              <a:pPr/>
              <a:t>12</a:t>
            </a:fld>
            <a:endParaRPr lang="en-US" dirty="0"/>
          </a:p>
        </p:txBody>
      </p:sp>
    </p:spTree>
    <p:extLst>
      <p:ext uri="{BB962C8B-B14F-4D97-AF65-F5344CB8AC3E}">
        <p14:creationId xmlns:p14="http://schemas.microsoft.com/office/powerpoint/2010/main" val="38410150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r>
              <a:rPr lang="en-US" altLang="en-US" dirty="0"/>
              <a:t>The Assertive Statement</a:t>
            </a:r>
          </a:p>
        </p:txBody>
      </p:sp>
      <p:sp>
        <p:nvSpPr>
          <p:cNvPr id="5" name="Text Box 18">
            <a:extLst>
              <a:ext uri="{FF2B5EF4-FFF2-40B4-BE49-F238E27FC236}">
                <a16:creationId xmlns:a16="http://schemas.microsoft.com/office/drawing/2014/main" id="{DDC881FC-C2AD-B15D-B6CA-2A898B509011}"/>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7411" name="Rectangle 2"/>
          <p:cNvSpPr>
            <a:spLocks noGrp="1" noChangeArrowheads="1"/>
          </p:cNvSpPr>
          <p:nvPr>
            <p:ph type="body" idx="1"/>
          </p:nvPr>
        </p:nvSpPr>
        <p:spPr/>
        <p:txBody>
          <a:bodyPr/>
          <a:lstStyle/>
          <a:p>
            <a:r>
              <a:rPr lang="en-US" altLang="en-US" dirty="0"/>
              <a:t>Respects and supports authority.</a:t>
            </a:r>
          </a:p>
          <a:p>
            <a:r>
              <a:rPr lang="en-US" altLang="en-US" dirty="0"/>
              <a:t>Clearly asserts concerns and suggestions.</a:t>
            </a:r>
          </a:p>
          <a:p>
            <a:r>
              <a:rPr lang="en-US" altLang="en-US" dirty="0"/>
              <a:t>Is nonthreatening and ensures critical information is addressed.</a:t>
            </a:r>
          </a:p>
          <a:p>
            <a:r>
              <a:rPr lang="en-US" altLang="en-US" dirty="0"/>
              <a:t>Five-Step Process:</a:t>
            </a:r>
          </a:p>
          <a:p>
            <a:pPr marL="914400" lvl="1" indent="-457200">
              <a:buFont typeface="+mj-lt"/>
              <a:buAutoNum type="arabicPeriod"/>
            </a:pPr>
            <a:r>
              <a:rPr lang="en-US" altLang="en-US" dirty="0"/>
              <a:t>Open the discussion.</a:t>
            </a:r>
          </a:p>
          <a:p>
            <a:pPr marL="914400" lvl="1" indent="-457200">
              <a:buFont typeface="+mj-lt"/>
              <a:buAutoNum type="arabicPeriod"/>
            </a:pPr>
            <a:r>
              <a:rPr lang="en-US" altLang="en-US" dirty="0"/>
              <a:t>State the concern.</a:t>
            </a:r>
          </a:p>
          <a:p>
            <a:pPr marL="914400" lvl="1" indent="-457200">
              <a:buFont typeface="+mj-lt"/>
              <a:buAutoNum type="arabicPeriod"/>
            </a:pPr>
            <a:r>
              <a:rPr lang="en-US" altLang="en-US" dirty="0"/>
              <a:t>State the problem—real or perceived.</a:t>
            </a:r>
          </a:p>
          <a:p>
            <a:pPr marL="914400" lvl="1" indent="-457200">
              <a:buFont typeface="+mj-lt"/>
              <a:buAutoNum type="arabicPeriod"/>
            </a:pPr>
            <a:r>
              <a:rPr lang="en-US" altLang="en-US" dirty="0"/>
              <a:t>Offer a solution.</a:t>
            </a:r>
          </a:p>
          <a:p>
            <a:pPr marL="914400" lvl="1" indent="-457200">
              <a:buFont typeface="+mj-lt"/>
              <a:buAutoNum type="arabicPeriod"/>
            </a:pPr>
            <a:r>
              <a:rPr lang="en-US" altLang="en-US" dirty="0"/>
              <a:t>Obtain an agreement on next steps.</a:t>
            </a:r>
          </a:p>
        </p:txBody>
      </p:sp>
      <p:sp>
        <p:nvSpPr>
          <p:cNvPr id="2" name="Slide Number Placeholder 1">
            <a:extLst>
              <a:ext uri="{FF2B5EF4-FFF2-40B4-BE49-F238E27FC236}">
                <a16:creationId xmlns:a16="http://schemas.microsoft.com/office/drawing/2014/main" id="{DF162CBD-2D7D-37B0-40B2-06D8EBDB9746}"/>
              </a:ext>
            </a:extLst>
          </p:cNvPr>
          <p:cNvSpPr>
            <a:spLocks noGrp="1"/>
          </p:cNvSpPr>
          <p:nvPr>
            <p:ph type="sldNum" sz="quarter" idx="12"/>
          </p:nvPr>
        </p:nvSpPr>
        <p:spPr/>
        <p:txBody>
          <a:bodyPr/>
          <a:lstStyle/>
          <a:p>
            <a:fld id="{BD86DBAA-8A94-4408-9D41-1BFB53B4CF7F}" type="slidenum">
              <a:rPr lang="en-US" smtClean="0"/>
              <a:pPr/>
              <a:t>13</a:t>
            </a:fld>
            <a:endParaRPr lang="en-US" dirty="0"/>
          </a:p>
        </p:txBody>
      </p:sp>
    </p:spTree>
    <p:extLst>
      <p:ext uri="{BB962C8B-B14F-4D97-AF65-F5344CB8AC3E}">
        <p14:creationId xmlns:p14="http://schemas.microsoft.com/office/powerpoint/2010/main" val="3398179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latin typeface="Open Sans Semibold"/>
                <a:ea typeface="Open Sans Semibold"/>
                <a:cs typeface="Open Sans Semibold"/>
              </a:rPr>
              <a:t>Two-Challenge Rule</a:t>
            </a:r>
            <a:endParaRPr lang="en-US" altLang="en-US" dirty="0"/>
          </a:p>
        </p:txBody>
      </p:sp>
      <p:sp>
        <p:nvSpPr>
          <p:cNvPr id="5" name="Text Box 18">
            <a:extLst>
              <a:ext uri="{FF2B5EF4-FFF2-40B4-BE49-F238E27FC236}">
                <a16:creationId xmlns:a16="http://schemas.microsoft.com/office/drawing/2014/main" id="{0EA9E905-20B5-0584-4E5C-04997B5B2B5F}"/>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9460" name="Rectangle 3"/>
          <p:cNvSpPr>
            <a:spLocks noGrp="1" noChangeArrowheads="1"/>
          </p:cNvSpPr>
          <p:nvPr>
            <p:ph type="body" idx="1"/>
          </p:nvPr>
        </p:nvSpPr>
        <p:spPr/>
        <p:txBody>
          <a:bodyPr/>
          <a:lstStyle/>
          <a:p>
            <a:r>
              <a:rPr lang="en-US" dirty="0"/>
              <a:t>Empowers any team member to “</a:t>
            </a:r>
            <a:r>
              <a:rPr lang="en-US" b="1" dirty="0"/>
              <a:t>stop the line</a:t>
            </a:r>
            <a:r>
              <a:rPr lang="en-US" dirty="0"/>
              <a:t>” if they sense or discover a breach of safety.</a:t>
            </a:r>
          </a:p>
          <a:p>
            <a:r>
              <a:rPr lang="en-US" spc="70" dirty="0"/>
              <a:t>This action should never be taken lightly, because it requires immediate cessation of the process and resolution of the safety issue.</a:t>
            </a:r>
          </a:p>
        </p:txBody>
      </p:sp>
      <p:sp>
        <p:nvSpPr>
          <p:cNvPr id="2" name="Slide Number Placeholder 1">
            <a:extLst>
              <a:ext uri="{FF2B5EF4-FFF2-40B4-BE49-F238E27FC236}">
                <a16:creationId xmlns:a16="http://schemas.microsoft.com/office/drawing/2014/main" id="{9F8B7A85-2F90-35F0-7F16-8ACE473E6045}"/>
              </a:ext>
            </a:extLst>
          </p:cNvPr>
          <p:cNvSpPr>
            <a:spLocks noGrp="1"/>
          </p:cNvSpPr>
          <p:nvPr>
            <p:ph type="sldNum" sz="quarter" idx="12"/>
          </p:nvPr>
        </p:nvSpPr>
        <p:spPr/>
        <p:txBody>
          <a:bodyPr/>
          <a:lstStyle/>
          <a:p>
            <a:fld id="{BD86DBAA-8A94-4408-9D41-1BFB53B4CF7F}" type="slidenum">
              <a:rPr lang="en-US" smtClean="0"/>
              <a:pPr/>
              <a:t>14</a:t>
            </a:fld>
            <a:endParaRPr lang="en-US" dirty="0"/>
          </a:p>
        </p:txBody>
      </p:sp>
    </p:spTree>
    <p:extLst>
      <p:ext uri="{BB962C8B-B14F-4D97-AF65-F5344CB8AC3E}">
        <p14:creationId xmlns:p14="http://schemas.microsoft.com/office/powerpoint/2010/main" val="36047201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t>Two-Challenge Rule </a:t>
            </a:r>
            <a:r>
              <a:rPr lang="en-US" altLang="en-US" dirty="0">
                <a:latin typeface="Open Sans Semibold"/>
                <a:ea typeface="Open Sans Semibold"/>
                <a:cs typeface="Open Sans Semibold"/>
              </a:rPr>
              <a:t>(continued)</a:t>
            </a:r>
            <a:endParaRPr lang="en-US" altLang="en-US" dirty="0"/>
          </a:p>
        </p:txBody>
      </p:sp>
      <p:sp>
        <p:nvSpPr>
          <p:cNvPr id="5" name="Text Box 18">
            <a:extLst>
              <a:ext uri="{FF2B5EF4-FFF2-40B4-BE49-F238E27FC236}">
                <a16:creationId xmlns:a16="http://schemas.microsoft.com/office/drawing/2014/main" id="{2C4A95B3-CD51-94F8-A92A-6059E6E70B4A}"/>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9460" name="Rectangle 3"/>
          <p:cNvSpPr>
            <a:spLocks noGrp="1" noChangeArrowheads="1"/>
          </p:cNvSpPr>
          <p:nvPr>
            <p:ph type="body" idx="1"/>
          </p:nvPr>
        </p:nvSpPr>
        <p:spPr/>
        <p:txBody>
          <a:bodyPr>
            <a:normAutofit/>
          </a:bodyPr>
          <a:lstStyle/>
          <a:p>
            <a:r>
              <a:rPr lang="en-US" altLang="en-US" dirty="0"/>
              <a:t>Invoked when an initial assertion is ignored…</a:t>
            </a:r>
          </a:p>
          <a:p>
            <a:pPr lvl="1"/>
            <a:r>
              <a:rPr lang="en-US" altLang="en-US" dirty="0"/>
              <a:t>It is your responsibility to assertively restate the concern.</a:t>
            </a:r>
          </a:p>
          <a:p>
            <a:pPr lvl="1"/>
            <a:r>
              <a:rPr lang="en-US" altLang="en-US" dirty="0"/>
              <a:t>The team member being challenged must acknowledge that they heard and understood your concern.</a:t>
            </a:r>
          </a:p>
          <a:p>
            <a:pPr lvl="1"/>
            <a:r>
              <a:rPr lang="en-US" altLang="en-US" dirty="0"/>
              <a:t>If the response does not clarify and alleviate concern, rephrase the anticipated danger.</a:t>
            </a:r>
          </a:p>
          <a:p>
            <a:pPr lvl="1"/>
            <a:r>
              <a:rPr lang="en-US" altLang="en-US" dirty="0"/>
              <a:t>If the outcome is still not acceptable:</a:t>
            </a:r>
          </a:p>
          <a:p>
            <a:pPr lvl="2"/>
            <a:r>
              <a:rPr lang="en-US" altLang="en-US" dirty="0"/>
              <a:t>Take a stronger course of action.</a:t>
            </a:r>
          </a:p>
          <a:p>
            <a:pPr lvl="2"/>
            <a:r>
              <a:rPr lang="en-US" altLang="en-US" dirty="0"/>
              <a:t>Engage other team members.</a:t>
            </a:r>
          </a:p>
          <a:p>
            <a:pPr lvl="2"/>
            <a:r>
              <a:rPr lang="en-US" altLang="en-US" dirty="0"/>
              <a:t>Use supervisor or chain of command.</a:t>
            </a:r>
          </a:p>
        </p:txBody>
      </p:sp>
      <p:sp>
        <p:nvSpPr>
          <p:cNvPr id="2" name="Slide Number Placeholder 1">
            <a:extLst>
              <a:ext uri="{FF2B5EF4-FFF2-40B4-BE49-F238E27FC236}">
                <a16:creationId xmlns:a16="http://schemas.microsoft.com/office/drawing/2014/main" id="{6EDC6AE1-2969-9E98-7110-3845F134F020}"/>
              </a:ext>
            </a:extLst>
          </p:cNvPr>
          <p:cNvSpPr>
            <a:spLocks noGrp="1"/>
          </p:cNvSpPr>
          <p:nvPr>
            <p:ph type="sldNum" sz="quarter" idx="12"/>
          </p:nvPr>
        </p:nvSpPr>
        <p:spPr/>
        <p:txBody>
          <a:bodyPr/>
          <a:lstStyle/>
          <a:p>
            <a:fld id="{BD86DBAA-8A94-4408-9D41-1BFB53B4CF7F}" type="slidenum">
              <a:rPr lang="en-US" smtClean="0"/>
              <a:pPr/>
              <a:t>15</a:t>
            </a:fld>
            <a:endParaRPr lang="en-US" dirty="0"/>
          </a:p>
        </p:txBody>
      </p:sp>
    </p:spTree>
    <p:extLst>
      <p:ext uri="{BB962C8B-B14F-4D97-AF65-F5344CB8AC3E}">
        <p14:creationId xmlns:p14="http://schemas.microsoft.com/office/powerpoint/2010/main" val="17303094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15"/>
          <p:cNvSpPr>
            <a:spLocks noGrp="1" noChangeArrowheads="1"/>
          </p:cNvSpPr>
          <p:nvPr>
            <p:ph type="title"/>
          </p:nvPr>
        </p:nvSpPr>
        <p:spPr/>
        <p:txBody>
          <a:bodyPr>
            <a:normAutofit/>
          </a:bodyPr>
          <a:lstStyle/>
          <a:p>
            <a:r>
              <a:rPr lang="en-US" altLang="en-US" dirty="0"/>
              <a:t>Please Use CUS Words</a:t>
            </a:r>
            <a:br>
              <a:rPr lang="en-US" altLang="en-US" dirty="0"/>
            </a:br>
            <a:r>
              <a:rPr lang="en-US" altLang="en-US" sz="3200" dirty="0"/>
              <a:t>but </a:t>
            </a:r>
            <a:r>
              <a:rPr lang="en-US" altLang="en-US" sz="3200" i="1" dirty="0"/>
              <a:t>only</a:t>
            </a:r>
            <a:r>
              <a:rPr lang="en-US" altLang="en-US" sz="3200" dirty="0"/>
              <a:t> when appropriate!</a:t>
            </a:r>
          </a:p>
        </p:txBody>
      </p:sp>
      <p:sp>
        <p:nvSpPr>
          <p:cNvPr id="14" name="Text Box 18">
            <a:extLst>
              <a:ext uri="{FF2B5EF4-FFF2-40B4-BE49-F238E27FC236}">
                <a16:creationId xmlns:a16="http://schemas.microsoft.com/office/drawing/2014/main" id="{583C8D53-0721-7ACC-2CC4-3C927FB6AC58}"/>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pic>
        <p:nvPicPr>
          <p:cNvPr id="4" name="Picture 3" descr="This image shows three physicians talking. The graphic: CUS is acronym for three assertive statements that can be used for mutual support: 1) I am concerned 2) I am uncomfortable and 3) This is a safety issue!  Image links to Labor and Delivery: CUS training video.">
            <a:hlinkClick r:id="rId3"/>
            <a:extLst>
              <a:ext uri="{FF2B5EF4-FFF2-40B4-BE49-F238E27FC236}">
                <a16:creationId xmlns:a16="http://schemas.microsoft.com/office/drawing/2014/main" id="{1888CDC8-273D-7ACA-2895-83BBE8F490EF}"/>
              </a:ext>
            </a:extLst>
          </p:cNvPr>
          <p:cNvPicPr>
            <a:picLocks noChangeAspect="1"/>
          </p:cNvPicPr>
          <p:nvPr/>
        </p:nvPicPr>
        <p:blipFill>
          <a:blip r:embed="rId4"/>
          <a:stretch>
            <a:fillRect/>
          </a:stretch>
        </p:blipFill>
        <p:spPr>
          <a:xfrm>
            <a:off x="381400" y="2341592"/>
            <a:ext cx="5090601" cy="3426249"/>
          </a:xfrm>
          <a:prstGeom prst="rect">
            <a:avLst/>
          </a:prstGeom>
        </p:spPr>
      </p:pic>
      <p:pic>
        <p:nvPicPr>
          <p:cNvPr id="5" name="Picture 4" descr="The graphic: CUS is acronym for three assertive statements that can be used for mutual support: 1) I am concerned 2) I am uncomfortable and 3) This is a safety issue!">
            <a:extLst>
              <a:ext uri="{FF2B5EF4-FFF2-40B4-BE49-F238E27FC236}">
                <a16:creationId xmlns:a16="http://schemas.microsoft.com/office/drawing/2014/main" id="{9272FA52-0250-231E-DB02-9633F4191E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729" y="2597328"/>
            <a:ext cx="6251246" cy="2468880"/>
          </a:xfrm>
          <a:prstGeom prst="rect">
            <a:avLst/>
          </a:prstGeom>
        </p:spPr>
      </p:pic>
      <p:sp>
        <p:nvSpPr>
          <p:cNvPr id="2" name="Slide Number Placeholder 1">
            <a:extLst>
              <a:ext uri="{FF2B5EF4-FFF2-40B4-BE49-F238E27FC236}">
                <a16:creationId xmlns:a16="http://schemas.microsoft.com/office/drawing/2014/main" id="{2FADB241-CFED-2236-3EBB-17E5B2F9B608}"/>
              </a:ext>
            </a:extLst>
          </p:cNvPr>
          <p:cNvSpPr>
            <a:spLocks noGrp="1"/>
          </p:cNvSpPr>
          <p:nvPr>
            <p:ph type="sldNum" sz="quarter" idx="12"/>
          </p:nvPr>
        </p:nvSpPr>
        <p:spPr/>
        <p:txBody>
          <a:bodyPr/>
          <a:lstStyle/>
          <a:p>
            <a:fld id="{BD86DBAA-8A94-4408-9D41-1BFB53B4CF7F}" type="slidenum">
              <a:rPr lang="en-US" smtClean="0"/>
              <a:pPr/>
              <a:t>16</a:t>
            </a:fld>
            <a:endParaRPr lang="en-US" dirty="0"/>
          </a:p>
        </p:txBody>
      </p:sp>
    </p:spTree>
    <p:extLst>
      <p:ext uri="{BB962C8B-B14F-4D97-AF65-F5344CB8AC3E}">
        <p14:creationId xmlns:p14="http://schemas.microsoft.com/office/powerpoint/2010/main" val="39473250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p:txBody>
          <a:bodyPr/>
          <a:lstStyle/>
          <a:p>
            <a:r>
              <a:rPr lang="en-US" altLang="en-US" dirty="0"/>
              <a:t>Advocacy and Assertion Scenario</a:t>
            </a:r>
          </a:p>
        </p:txBody>
      </p:sp>
      <p:sp>
        <p:nvSpPr>
          <p:cNvPr id="5" name="Text Box 18">
            <a:extLst>
              <a:ext uri="{FF2B5EF4-FFF2-40B4-BE49-F238E27FC236}">
                <a16:creationId xmlns:a16="http://schemas.microsoft.com/office/drawing/2014/main" id="{B96D3A12-7F07-22FF-0C3E-16E6F8750CE4}"/>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22531" name="Rectangle 2"/>
          <p:cNvSpPr>
            <a:spLocks noGrp="1" noChangeArrowheads="1"/>
          </p:cNvSpPr>
          <p:nvPr>
            <p:ph type="body" idx="1"/>
          </p:nvPr>
        </p:nvSpPr>
        <p:spPr/>
        <p:txBody>
          <a:bodyPr/>
          <a:lstStyle/>
          <a:p>
            <a:r>
              <a:rPr lang="en-US" altLang="en-US" dirty="0"/>
              <a:t>A medical floor nurse is assigned to a patient who has had a myocardial infarction. The attending physician provides the final treatment, reviews the clinical situation, and determines that the patient is well enough to be discharged. </a:t>
            </a:r>
          </a:p>
          <a:p>
            <a:r>
              <a:rPr lang="en-US" altLang="en-US" dirty="0"/>
              <a:t>Before the patient is discharged, the nurse checks the patient’</a:t>
            </a:r>
            <a:r>
              <a:rPr lang="en-US" altLang="ja-JP" dirty="0"/>
              <a:t>s vitals one last time. The nurse finds it unusual that the blood pressure and heart rate are substantially elevated. </a:t>
            </a:r>
            <a:endParaRPr lang="en-US" altLang="en-US" dirty="0"/>
          </a:p>
        </p:txBody>
      </p:sp>
      <p:sp>
        <p:nvSpPr>
          <p:cNvPr id="2" name="Slide Number Placeholder 1">
            <a:extLst>
              <a:ext uri="{FF2B5EF4-FFF2-40B4-BE49-F238E27FC236}">
                <a16:creationId xmlns:a16="http://schemas.microsoft.com/office/drawing/2014/main" id="{B5A5571B-D1E4-75A0-6F35-FA742B4648A4}"/>
              </a:ext>
            </a:extLst>
          </p:cNvPr>
          <p:cNvSpPr>
            <a:spLocks noGrp="1"/>
          </p:cNvSpPr>
          <p:nvPr>
            <p:ph type="sldNum" sz="quarter" idx="12"/>
          </p:nvPr>
        </p:nvSpPr>
        <p:spPr/>
        <p:txBody>
          <a:bodyPr/>
          <a:lstStyle/>
          <a:p>
            <a:fld id="{BD86DBAA-8A94-4408-9D41-1BFB53B4CF7F}" type="slidenum">
              <a:rPr lang="en-US" smtClean="0"/>
              <a:pPr/>
              <a:t>17</a:t>
            </a:fld>
            <a:endParaRPr lang="en-US" dirty="0"/>
          </a:p>
        </p:txBody>
      </p:sp>
    </p:spTree>
    <p:extLst>
      <p:ext uri="{BB962C8B-B14F-4D97-AF65-F5344CB8AC3E}">
        <p14:creationId xmlns:p14="http://schemas.microsoft.com/office/powerpoint/2010/main" val="22486168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n-US" altLang="en-US" dirty="0">
                <a:ea typeface="ヒラギノ角ゴ Pro W3" pitchFamily="127" charset="-128"/>
              </a:rPr>
              <a:t>Conflict in Teams</a:t>
            </a:r>
          </a:p>
        </p:txBody>
      </p:sp>
      <p:sp>
        <p:nvSpPr>
          <p:cNvPr id="18" name="Text Box 18">
            <a:extLst>
              <a:ext uri="{FF2B5EF4-FFF2-40B4-BE49-F238E27FC236}">
                <a16:creationId xmlns:a16="http://schemas.microsoft.com/office/drawing/2014/main" id="{CB2A4D9D-CCC3-8A97-6860-F2E89B0D48B0}"/>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grpSp>
        <p:nvGrpSpPr>
          <p:cNvPr id="9" name="Group 8" descr="Graphic showing four individuals disagreeing.">
            <a:extLst>
              <a:ext uri="{FF2B5EF4-FFF2-40B4-BE49-F238E27FC236}">
                <a16:creationId xmlns:a16="http://schemas.microsoft.com/office/drawing/2014/main" id="{B9D19E0D-BCCB-F30C-6292-C3BC53285FFE}"/>
              </a:ext>
            </a:extLst>
          </p:cNvPr>
          <p:cNvGrpSpPr/>
          <p:nvPr/>
        </p:nvGrpSpPr>
        <p:grpSpPr>
          <a:xfrm>
            <a:off x="2767309" y="2086998"/>
            <a:ext cx="2181226" cy="1727773"/>
            <a:chOff x="1257300" y="2212209"/>
            <a:chExt cx="2181226" cy="1727773"/>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a16="http://schemas.microsoft.com/office/drawing/2014/main" id="{904357FA-72A0-49C0-14CB-89A30A9A47AF}"/>
                </a:ext>
              </a:extLst>
            </p:cNvPr>
            <p:cNvSpPr/>
            <p:nvPr/>
          </p:nvSpPr>
          <p:spPr>
            <a:xfrm>
              <a:off x="1257300" y="2212209"/>
              <a:ext cx="2181226" cy="1727773"/>
            </a:xfrm>
            <a:prstGeom prst="roundRect">
              <a:avLst>
                <a:gd name="adj" fmla="val 9500"/>
              </a:avLst>
            </a:prstGeom>
            <a:solidFill>
              <a:srgbClr val="008E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3B9DB340-B04C-F973-3B17-F0EF1660AB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914" y="2316177"/>
              <a:ext cx="1813997" cy="1519836"/>
            </a:xfrm>
            <a:prstGeom prst="rect">
              <a:avLst/>
            </a:prstGeom>
          </p:spPr>
        </p:pic>
      </p:grpSp>
      <p:sp>
        <p:nvSpPr>
          <p:cNvPr id="23557" name="Rectangle 3"/>
          <p:cNvSpPr>
            <a:spLocks noGrp="1" noChangeArrowheads="1"/>
          </p:cNvSpPr>
          <p:nvPr>
            <p:ph type="body" sz="half" idx="4294967295"/>
          </p:nvPr>
        </p:nvSpPr>
        <p:spPr>
          <a:xfrm>
            <a:off x="1800522" y="4014788"/>
            <a:ext cx="4114800" cy="661987"/>
          </a:xfrm>
        </p:spPr>
        <p:txBody>
          <a:bodyPr>
            <a:normAutofit lnSpcReduction="10000"/>
          </a:bodyPr>
          <a:lstStyle/>
          <a:p>
            <a:pPr algn="ctr" eaLnBrk="1" hangingPunct="1">
              <a:lnSpc>
                <a:spcPct val="90000"/>
              </a:lnSpc>
              <a:spcBef>
                <a:spcPct val="0"/>
              </a:spcBef>
              <a:buFont typeface="Wingdings" pitchFamily="2" charset="2"/>
              <a:buNone/>
            </a:pPr>
            <a:r>
              <a:rPr lang="en-US" altLang="en-US" sz="2200" b="1" dirty="0">
                <a:solidFill>
                  <a:srgbClr val="5F277E"/>
                </a:solidFill>
                <a:ea typeface="ヒラギノ角ゴ Pro W3" pitchFamily="127" charset="-128"/>
              </a:rPr>
              <a:t>Informational Conflict</a:t>
            </a:r>
          </a:p>
          <a:p>
            <a:pPr algn="ctr" eaLnBrk="1" hangingPunct="1">
              <a:lnSpc>
                <a:spcPct val="90000"/>
              </a:lnSpc>
              <a:spcBef>
                <a:spcPct val="0"/>
              </a:spcBef>
              <a:buFont typeface="Wingdings" pitchFamily="2" charset="2"/>
              <a:buNone/>
            </a:pPr>
            <a:r>
              <a:rPr lang="en-US" altLang="en-US" sz="2000" dirty="0">
                <a:solidFill>
                  <a:srgbClr val="5F277E"/>
                </a:solidFill>
                <a:ea typeface="ヒラギノ角ゴ Pro W3" pitchFamily="127" charset="-128"/>
              </a:rPr>
              <a:t>(We have different information.)</a:t>
            </a:r>
          </a:p>
        </p:txBody>
      </p:sp>
      <p:sp>
        <p:nvSpPr>
          <p:cNvPr id="36" name="TextBox 35">
            <a:extLst>
              <a:ext uri="{FF2B5EF4-FFF2-40B4-BE49-F238E27FC236}">
                <a16:creationId xmlns:a16="http://schemas.microsoft.com/office/drawing/2014/main" id="{5E581795-2E38-9A3C-942B-A321155BA07F}"/>
              </a:ext>
            </a:extLst>
          </p:cNvPr>
          <p:cNvSpPr txBox="1"/>
          <p:nvPr/>
        </p:nvSpPr>
        <p:spPr>
          <a:xfrm>
            <a:off x="2523311" y="5467209"/>
            <a:ext cx="2669222" cy="461665"/>
          </a:xfrm>
          <a:prstGeom prst="roundRect">
            <a:avLst>
              <a:gd name="adj" fmla="val 50000"/>
            </a:avLst>
          </a:prstGeom>
          <a:solidFill>
            <a:srgbClr val="5F277E"/>
          </a:solidFill>
          <a:effectLst>
            <a:outerShdw blurRad="50800" dist="38100" dir="2700000" algn="tl" rotWithShape="0">
              <a:prstClr val="black">
                <a:alpha val="40000"/>
              </a:prstClr>
            </a:outerShdw>
          </a:effectLst>
        </p:spPr>
        <p:txBody>
          <a:bodyPr wrap="square" tIns="91440" bIns="91440" rtlCol="0" anchor="ctr" anchorCtr="0">
            <a:noAutofit/>
          </a:bodyPr>
          <a:lstStyle/>
          <a:p>
            <a:pPr algn="ctr"/>
            <a:r>
              <a:rPr lang="en-US" alt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Two-Challenge Rule</a:t>
            </a:r>
          </a:p>
        </p:txBody>
      </p:sp>
      <p:grpSp>
        <p:nvGrpSpPr>
          <p:cNvPr id="33" name="Group 32" descr="Graphic showing one individual being aggressive with another individual.">
            <a:extLst>
              <a:ext uri="{FF2B5EF4-FFF2-40B4-BE49-F238E27FC236}">
                <a16:creationId xmlns:a16="http://schemas.microsoft.com/office/drawing/2014/main" id="{F1D07DC3-6532-619F-F9CE-0AFA46E19BC2}"/>
              </a:ext>
            </a:extLst>
          </p:cNvPr>
          <p:cNvGrpSpPr/>
          <p:nvPr/>
        </p:nvGrpSpPr>
        <p:grpSpPr>
          <a:xfrm>
            <a:off x="7477448" y="2086998"/>
            <a:ext cx="2181226" cy="1727773"/>
            <a:chOff x="8772002" y="2062116"/>
            <a:chExt cx="2181226" cy="1727773"/>
          </a:xfrm>
          <a:effectLst>
            <a:outerShdw blurRad="50800" dist="38100" dir="2700000" algn="tl" rotWithShape="0">
              <a:prstClr val="black">
                <a:alpha val="40000"/>
              </a:prstClr>
            </a:outerShdw>
          </a:effectLst>
        </p:grpSpPr>
        <p:sp>
          <p:nvSpPr>
            <p:cNvPr id="11" name="Rectangle: Rounded Corners 10">
              <a:extLst>
                <a:ext uri="{FF2B5EF4-FFF2-40B4-BE49-F238E27FC236}">
                  <a16:creationId xmlns:a16="http://schemas.microsoft.com/office/drawing/2014/main" id="{5D15F8F3-D4D8-B316-C00D-44DA8DB1FA58}"/>
                </a:ext>
              </a:extLst>
            </p:cNvPr>
            <p:cNvSpPr/>
            <p:nvPr/>
          </p:nvSpPr>
          <p:spPr>
            <a:xfrm>
              <a:off x="8772002" y="2062116"/>
              <a:ext cx="2181226" cy="1727773"/>
            </a:xfrm>
            <a:prstGeom prst="roundRect">
              <a:avLst>
                <a:gd name="adj" fmla="val 9500"/>
              </a:avLst>
            </a:prstGeom>
            <a:solidFill>
              <a:srgbClr val="008E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E3070D85-AA3B-FB91-368B-5F0CEEBC6174}"/>
                </a:ext>
              </a:extLst>
            </p:cNvPr>
            <p:cNvGrpSpPr/>
            <p:nvPr/>
          </p:nvGrpSpPr>
          <p:grpSpPr>
            <a:xfrm>
              <a:off x="9287414" y="2130066"/>
              <a:ext cx="1099227" cy="1626860"/>
              <a:chOff x="9287414" y="2130066"/>
              <a:chExt cx="1099227" cy="1626860"/>
            </a:xfrm>
          </p:grpSpPr>
          <p:grpSp>
            <p:nvGrpSpPr>
              <p:cNvPr id="14" name="Graphic 6">
                <a:extLst>
                  <a:ext uri="{FF2B5EF4-FFF2-40B4-BE49-F238E27FC236}">
                    <a16:creationId xmlns:a16="http://schemas.microsoft.com/office/drawing/2014/main" id="{1653D653-21CD-6CAD-BDCA-D6DAA33B1D39}"/>
                  </a:ext>
                </a:extLst>
              </p:cNvPr>
              <p:cNvGrpSpPr/>
              <p:nvPr/>
            </p:nvGrpSpPr>
            <p:grpSpPr>
              <a:xfrm>
                <a:off x="9287414" y="2525610"/>
                <a:ext cx="578889" cy="1231316"/>
                <a:chOff x="9287414" y="2525610"/>
                <a:chExt cx="578889" cy="1231316"/>
              </a:xfrm>
              <a:solidFill>
                <a:schemeClr val="bg1"/>
              </a:solidFill>
            </p:grpSpPr>
            <p:sp>
              <p:nvSpPr>
                <p:cNvPr id="15" name="Freeform: Shape 14">
                  <a:extLst>
                    <a:ext uri="{FF2B5EF4-FFF2-40B4-BE49-F238E27FC236}">
                      <a16:creationId xmlns:a16="http://schemas.microsoft.com/office/drawing/2014/main" id="{9308C64B-3F95-1071-59CD-D6EF042CD0AB}"/>
                    </a:ext>
                  </a:extLst>
                </p:cNvPr>
                <p:cNvSpPr/>
                <p:nvPr/>
              </p:nvSpPr>
              <p:spPr>
                <a:xfrm>
                  <a:off x="9518121" y="2627338"/>
                  <a:ext cx="219116" cy="219116"/>
                </a:xfrm>
                <a:custGeom>
                  <a:avLst/>
                  <a:gdLst>
                    <a:gd name="connsiteX0" fmla="*/ 218096 w 219116"/>
                    <a:gd name="connsiteY0" fmla="*/ 124370 h 219116"/>
                    <a:gd name="connsiteX1" fmla="*/ 94747 w 219116"/>
                    <a:gd name="connsiteY1" fmla="*/ 218096 h 219116"/>
                    <a:gd name="connsiteX2" fmla="*/ 1021 w 219116"/>
                    <a:gd name="connsiteY2" fmla="*/ 94747 h 219116"/>
                    <a:gd name="connsiteX3" fmla="*/ 124370 w 219116"/>
                    <a:gd name="connsiteY3" fmla="*/ 1021 h 219116"/>
                    <a:gd name="connsiteX4" fmla="*/ 218096 w 219116"/>
                    <a:gd name="connsiteY4" fmla="*/ 124370 h 219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16" h="219116">
                      <a:moveTo>
                        <a:pt x="218096" y="124370"/>
                      </a:moveTo>
                      <a:cubicBezTo>
                        <a:pt x="209904" y="184282"/>
                        <a:pt x="154659" y="226287"/>
                        <a:pt x="94747" y="218096"/>
                      </a:cubicBezTo>
                      <a:cubicBezTo>
                        <a:pt x="34835" y="209904"/>
                        <a:pt x="-7171" y="154659"/>
                        <a:pt x="1021" y="94747"/>
                      </a:cubicBezTo>
                      <a:cubicBezTo>
                        <a:pt x="9212" y="34835"/>
                        <a:pt x="64457" y="-7171"/>
                        <a:pt x="124370" y="1021"/>
                      </a:cubicBezTo>
                      <a:cubicBezTo>
                        <a:pt x="184282" y="9212"/>
                        <a:pt x="226287" y="64457"/>
                        <a:pt x="218096" y="12437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8761A17-9FE2-6626-57DB-4CD9461F564D}"/>
                    </a:ext>
                  </a:extLst>
                </p:cNvPr>
                <p:cNvSpPr/>
                <p:nvPr/>
              </p:nvSpPr>
              <p:spPr>
                <a:xfrm>
                  <a:off x="9287414" y="3248627"/>
                  <a:ext cx="225536" cy="508143"/>
                </a:xfrm>
                <a:custGeom>
                  <a:avLst/>
                  <a:gdLst>
                    <a:gd name="connsiteX0" fmla="*/ 185818 w 225536"/>
                    <a:gd name="connsiteY0" fmla="*/ 28099 h 508143"/>
                    <a:gd name="connsiteX1" fmla="*/ 134573 w 225536"/>
                    <a:gd name="connsiteY1" fmla="*/ 0 h 508143"/>
                    <a:gd name="connsiteX2" fmla="*/ 5605 w 225536"/>
                    <a:gd name="connsiteY2" fmla="*/ 423482 h 508143"/>
                    <a:gd name="connsiteX3" fmla="*/ 5605 w 225536"/>
                    <a:gd name="connsiteY3" fmla="*/ 423482 h 508143"/>
                    <a:gd name="connsiteX4" fmla="*/ 34370 w 225536"/>
                    <a:gd name="connsiteY4" fmla="*/ 502539 h 508143"/>
                    <a:gd name="connsiteX5" fmla="*/ 113428 w 225536"/>
                    <a:gd name="connsiteY5" fmla="*/ 473774 h 508143"/>
                    <a:gd name="connsiteX6" fmla="*/ 113428 w 225536"/>
                    <a:gd name="connsiteY6" fmla="*/ 473774 h 508143"/>
                    <a:gd name="connsiteX7" fmla="*/ 225537 w 225536"/>
                    <a:gd name="connsiteY7" fmla="*/ 140970 h 508143"/>
                    <a:gd name="connsiteX8" fmla="*/ 185818 w 225536"/>
                    <a:gd name="connsiteY8" fmla="*/ 28099 h 50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36" h="508143">
                      <a:moveTo>
                        <a:pt x="185818" y="28099"/>
                      </a:moveTo>
                      <a:cubicBezTo>
                        <a:pt x="165720" y="23527"/>
                        <a:pt x="148289" y="13525"/>
                        <a:pt x="134573" y="0"/>
                      </a:cubicBezTo>
                      <a:cubicBezTo>
                        <a:pt x="109618" y="133064"/>
                        <a:pt x="61135" y="304324"/>
                        <a:pt x="5605" y="423482"/>
                      </a:cubicBezTo>
                      <a:lnTo>
                        <a:pt x="5605" y="423482"/>
                      </a:lnTo>
                      <a:cubicBezTo>
                        <a:pt x="-8302" y="453200"/>
                        <a:pt x="4557" y="488633"/>
                        <a:pt x="34370" y="502539"/>
                      </a:cubicBezTo>
                      <a:cubicBezTo>
                        <a:pt x="64088" y="516446"/>
                        <a:pt x="99521" y="503587"/>
                        <a:pt x="113428" y="473774"/>
                      </a:cubicBezTo>
                      <a:lnTo>
                        <a:pt x="113428" y="473774"/>
                      </a:lnTo>
                      <a:cubicBezTo>
                        <a:pt x="157433" y="379381"/>
                        <a:pt x="196962" y="256318"/>
                        <a:pt x="225537" y="140970"/>
                      </a:cubicBezTo>
                      <a:cubicBezTo>
                        <a:pt x="212107" y="99155"/>
                        <a:pt x="198391" y="60674"/>
                        <a:pt x="185818" y="28099"/>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33F6FEF-7ED5-8C42-E1DC-B2AF3B2FEB6D}"/>
                    </a:ext>
                  </a:extLst>
                </p:cNvPr>
                <p:cNvSpPr/>
                <p:nvPr/>
              </p:nvSpPr>
              <p:spPr>
                <a:xfrm>
                  <a:off x="9606677" y="2525610"/>
                  <a:ext cx="259626" cy="382117"/>
                </a:xfrm>
                <a:custGeom>
                  <a:avLst/>
                  <a:gdLst>
                    <a:gd name="connsiteX0" fmla="*/ 232410 w 259626"/>
                    <a:gd name="connsiteY0" fmla="*/ 64744 h 382117"/>
                    <a:gd name="connsiteX1" fmla="*/ 226886 w 259626"/>
                    <a:gd name="connsiteY1" fmla="*/ 52171 h 382117"/>
                    <a:gd name="connsiteX2" fmla="*/ 240506 w 259626"/>
                    <a:gd name="connsiteY2" fmla="*/ 18929 h 382117"/>
                    <a:gd name="connsiteX3" fmla="*/ 232981 w 259626"/>
                    <a:gd name="connsiteY3" fmla="*/ 1022 h 382117"/>
                    <a:gd name="connsiteX4" fmla="*/ 215074 w 259626"/>
                    <a:gd name="connsiteY4" fmla="*/ 8547 h 382117"/>
                    <a:gd name="connsiteX5" fmla="*/ 178213 w 259626"/>
                    <a:gd name="connsiteY5" fmla="*/ 79413 h 382117"/>
                    <a:gd name="connsiteX6" fmla="*/ 176117 w 259626"/>
                    <a:gd name="connsiteY6" fmla="*/ 82461 h 382117"/>
                    <a:gd name="connsiteX7" fmla="*/ 171450 w 259626"/>
                    <a:gd name="connsiteY7" fmla="*/ 91509 h 382117"/>
                    <a:gd name="connsiteX8" fmla="*/ 132112 w 259626"/>
                    <a:gd name="connsiteY8" fmla="*/ 163804 h 382117"/>
                    <a:gd name="connsiteX9" fmla="*/ 140875 w 259626"/>
                    <a:gd name="connsiteY9" fmla="*/ 227717 h 382117"/>
                    <a:gd name="connsiteX10" fmla="*/ 21146 w 259626"/>
                    <a:gd name="connsiteY10" fmla="*/ 332397 h 382117"/>
                    <a:gd name="connsiteX11" fmla="*/ 4667 w 259626"/>
                    <a:gd name="connsiteY11" fmla="*/ 331254 h 382117"/>
                    <a:gd name="connsiteX12" fmla="*/ 0 w 259626"/>
                    <a:gd name="connsiteY12" fmla="*/ 330396 h 382117"/>
                    <a:gd name="connsiteX13" fmla="*/ 17240 w 259626"/>
                    <a:gd name="connsiteY13" fmla="*/ 348208 h 382117"/>
                    <a:gd name="connsiteX14" fmla="*/ 34385 w 259626"/>
                    <a:gd name="connsiteY14" fmla="*/ 382117 h 382117"/>
                    <a:gd name="connsiteX15" fmla="*/ 244697 w 259626"/>
                    <a:gd name="connsiteY15" fmla="*/ 149993 h 382117"/>
                    <a:gd name="connsiteX16" fmla="*/ 244697 w 259626"/>
                    <a:gd name="connsiteY16" fmla="*/ 149993 h 382117"/>
                    <a:gd name="connsiteX17" fmla="*/ 256318 w 259626"/>
                    <a:gd name="connsiteY17" fmla="*/ 123894 h 382117"/>
                    <a:gd name="connsiteX18" fmla="*/ 232410 w 259626"/>
                    <a:gd name="connsiteY18" fmla="*/ 64935 h 3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626" h="382117">
                      <a:moveTo>
                        <a:pt x="232410" y="64744"/>
                      </a:moveTo>
                      <a:cubicBezTo>
                        <a:pt x="227457" y="62553"/>
                        <a:pt x="224790" y="57124"/>
                        <a:pt x="226886" y="52171"/>
                      </a:cubicBezTo>
                      <a:lnTo>
                        <a:pt x="240506" y="18929"/>
                      </a:lnTo>
                      <a:cubicBezTo>
                        <a:pt x="243364" y="11976"/>
                        <a:pt x="240030" y="3879"/>
                        <a:pt x="232981" y="1022"/>
                      </a:cubicBezTo>
                      <a:cubicBezTo>
                        <a:pt x="226028" y="-1836"/>
                        <a:pt x="217932" y="1498"/>
                        <a:pt x="215074" y="8547"/>
                      </a:cubicBezTo>
                      <a:cubicBezTo>
                        <a:pt x="184214" y="83699"/>
                        <a:pt x="195072" y="58743"/>
                        <a:pt x="178213" y="79413"/>
                      </a:cubicBezTo>
                      <a:cubicBezTo>
                        <a:pt x="178213" y="79413"/>
                        <a:pt x="177451" y="80270"/>
                        <a:pt x="176117" y="82461"/>
                      </a:cubicBezTo>
                      <a:cubicBezTo>
                        <a:pt x="174308" y="85223"/>
                        <a:pt x="172593" y="88176"/>
                        <a:pt x="171450" y="91509"/>
                      </a:cubicBezTo>
                      <a:cubicBezTo>
                        <a:pt x="162211" y="115893"/>
                        <a:pt x="148685" y="140182"/>
                        <a:pt x="132112" y="163804"/>
                      </a:cubicBezTo>
                      <a:cubicBezTo>
                        <a:pt x="140684" y="183711"/>
                        <a:pt x="143827" y="205714"/>
                        <a:pt x="140875" y="227717"/>
                      </a:cubicBezTo>
                      <a:cubicBezTo>
                        <a:pt x="132778" y="287343"/>
                        <a:pt x="81248" y="332397"/>
                        <a:pt x="21146" y="332397"/>
                      </a:cubicBezTo>
                      <a:cubicBezTo>
                        <a:pt x="15716" y="332397"/>
                        <a:pt x="10097" y="332016"/>
                        <a:pt x="4667" y="331254"/>
                      </a:cubicBezTo>
                      <a:cubicBezTo>
                        <a:pt x="3048" y="331063"/>
                        <a:pt x="1524" y="330682"/>
                        <a:pt x="0" y="330396"/>
                      </a:cubicBezTo>
                      <a:cubicBezTo>
                        <a:pt x="6286" y="335635"/>
                        <a:pt x="12097" y="341445"/>
                        <a:pt x="17240" y="348208"/>
                      </a:cubicBezTo>
                      <a:cubicBezTo>
                        <a:pt x="25051" y="358495"/>
                        <a:pt x="30766" y="370020"/>
                        <a:pt x="34385" y="382117"/>
                      </a:cubicBezTo>
                      <a:cubicBezTo>
                        <a:pt x="121444" y="322014"/>
                        <a:pt x="202787" y="238290"/>
                        <a:pt x="244697" y="149993"/>
                      </a:cubicBezTo>
                      <a:cubicBezTo>
                        <a:pt x="244697" y="149993"/>
                        <a:pt x="244697" y="149993"/>
                        <a:pt x="244697" y="149993"/>
                      </a:cubicBezTo>
                      <a:cubicBezTo>
                        <a:pt x="249650" y="139801"/>
                        <a:pt x="254222" y="129990"/>
                        <a:pt x="256318" y="123894"/>
                      </a:cubicBezTo>
                      <a:cubicBezTo>
                        <a:pt x="265938" y="98558"/>
                        <a:pt x="253555" y="73793"/>
                        <a:pt x="232410" y="64935"/>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AF41793-9B8D-B546-0AEB-E4AFA2D0A1E1}"/>
                    </a:ext>
                  </a:extLst>
                </p:cNvPr>
                <p:cNvSpPr/>
                <p:nvPr/>
              </p:nvSpPr>
              <p:spPr>
                <a:xfrm>
                  <a:off x="9493926" y="2889630"/>
                  <a:ext cx="186855" cy="455233"/>
                </a:xfrm>
                <a:custGeom>
                  <a:avLst/>
                  <a:gdLst>
                    <a:gd name="connsiteX0" fmla="*/ 180759 w 186855"/>
                    <a:gd name="connsiteY0" fmla="*/ 387382 h 455233"/>
                    <a:gd name="connsiteX1" fmla="*/ 90462 w 186855"/>
                    <a:gd name="connsiteY1" fmla="*/ 42767 h 455233"/>
                    <a:gd name="connsiteX2" fmla="*/ 45313 w 186855"/>
                    <a:gd name="connsiteY2" fmla="*/ 0 h 455233"/>
                    <a:gd name="connsiteX3" fmla="*/ 45313 w 186855"/>
                    <a:gd name="connsiteY3" fmla="*/ 0 h 455233"/>
                    <a:gd name="connsiteX4" fmla="*/ 70 w 186855"/>
                    <a:gd name="connsiteY4" fmla="*/ 47625 h 455233"/>
                    <a:gd name="connsiteX5" fmla="*/ 102368 w 186855"/>
                    <a:gd name="connsiteY5" fmla="*/ 432626 h 455233"/>
                    <a:gd name="connsiteX6" fmla="*/ 102368 w 186855"/>
                    <a:gd name="connsiteY6" fmla="*/ 432626 h 455233"/>
                    <a:gd name="connsiteX7" fmla="*/ 164185 w 186855"/>
                    <a:gd name="connsiteY7" fmla="*/ 449199 h 455233"/>
                    <a:gd name="connsiteX8" fmla="*/ 180759 w 186855"/>
                    <a:gd name="connsiteY8" fmla="*/ 387382 h 455233"/>
                    <a:gd name="connsiteX9" fmla="*/ 180759 w 186855"/>
                    <a:gd name="connsiteY9" fmla="*/ 387382 h 4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55" h="455233">
                      <a:moveTo>
                        <a:pt x="180759" y="387382"/>
                      </a:moveTo>
                      <a:cubicBezTo>
                        <a:pt x="127895" y="295847"/>
                        <a:pt x="97034" y="156400"/>
                        <a:pt x="90462" y="42767"/>
                      </a:cubicBezTo>
                      <a:cubicBezTo>
                        <a:pt x="89033" y="18764"/>
                        <a:pt x="69412" y="0"/>
                        <a:pt x="45313" y="0"/>
                      </a:cubicBezTo>
                      <a:lnTo>
                        <a:pt x="45313" y="0"/>
                      </a:lnTo>
                      <a:cubicBezTo>
                        <a:pt x="19405" y="0"/>
                        <a:pt x="-1359" y="21717"/>
                        <a:pt x="70" y="47625"/>
                      </a:cubicBezTo>
                      <a:cubicBezTo>
                        <a:pt x="7499" y="175355"/>
                        <a:pt x="42361" y="328708"/>
                        <a:pt x="102368" y="432626"/>
                      </a:cubicBezTo>
                      <a:lnTo>
                        <a:pt x="102368" y="432626"/>
                      </a:lnTo>
                      <a:cubicBezTo>
                        <a:pt x="115227" y="455295"/>
                        <a:pt x="142278" y="461105"/>
                        <a:pt x="164185" y="449199"/>
                      </a:cubicBezTo>
                      <a:cubicBezTo>
                        <a:pt x="185998" y="437388"/>
                        <a:pt x="193237" y="409003"/>
                        <a:pt x="180759" y="387382"/>
                      </a:cubicBezTo>
                      <a:lnTo>
                        <a:pt x="180759" y="387382"/>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DB7AA52-2041-CE13-CE5C-3C606AF57B16}"/>
                    </a:ext>
                  </a:extLst>
                </p:cNvPr>
                <p:cNvSpPr/>
                <p:nvPr/>
              </p:nvSpPr>
              <p:spPr>
                <a:xfrm>
                  <a:off x="9401963" y="2841683"/>
                  <a:ext cx="314582" cy="915243"/>
                </a:xfrm>
                <a:custGeom>
                  <a:avLst/>
                  <a:gdLst>
                    <a:gd name="connsiteX0" fmla="*/ 314347 w 314582"/>
                    <a:gd name="connsiteY0" fmla="*/ 848714 h 915243"/>
                    <a:gd name="connsiteX1" fmla="*/ 314347 w 314582"/>
                    <a:gd name="connsiteY1" fmla="*/ 848714 h 915243"/>
                    <a:gd name="connsiteX2" fmla="*/ 237289 w 314582"/>
                    <a:gd name="connsiteY2" fmla="*/ 514386 h 915243"/>
                    <a:gd name="connsiteX3" fmla="*/ 232908 w 314582"/>
                    <a:gd name="connsiteY3" fmla="*/ 514672 h 915243"/>
                    <a:gd name="connsiteX4" fmla="*/ 184426 w 314582"/>
                    <a:gd name="connsiteY4" fmla="*/ 486287 h 915243"/>
                    <a:gd name="connsiteX5" fmla="*/ 80698 w 314582"/>
                    <a:gd name="connsiteY5" fmla="*/ 96334 h 915243"/>
                    <a:gd name="connsiteX6" fmla="*/ 95938 w 314582"/>
                    <a:gd name="connsiteY6" fmla="*/ 54424 h 915243"/>
                    <a:gd name="connsiteX7" fmla="*/ 137277 w 314582"/>
                    <a:gd name="connsiteY7" fmla="*/ 36612 h 915243"/>
                    <a:gd name="connsiteX8" fmla="*/ 193855 w 314582"/>
                    <a:gd name="connsiteY8" fmla="*/ 90143 h 915243"/>
                    <a:gd name="connsiteX9" fmla="*/ 214048 w 314582"/>
                    <a:gd name="connsiteY9" fmla="*/ 236637 h 915243"/>
                    <a:gd name="connsiteX10" fmla="*/ 231384 w 314582"/>
                    <a:gd name="connsiteY10" fmla="*/ 109478 h 915243"/>
                    <a:gd name="connsiteX11" fmla="*/ 149850 w 314582"/>
                    <a:gd name="connsiteY11" fmla="*/ 2227 h 915243"/>
                    <a:gd name="connsiteX12" fmla="*/ 140325 w 314582"/>
                    <a:gd name="connsiteY12" fmla="*/ 893 h 915243"/>
                    <a:gd name="connsiteX13" fmla="*/ 33073 w 314582"/>
                    <a:gd name="connsiteY13" fmla="*/ 82427 h 915243"/>
                    <a:gd name="connsiteX14" fmla="*/ 879 w 314582"/>
                    <a:gd name="connsiteY14" fmla="*/ 318457 h 915243"/>
                    <a:gd name="connsiteX15" fmla="*/ 79555 w 314582"/>
                    <a:gd name="connsiteY15" fmla="*/ 425137 h 915243"/>
                    <a:gd name="connsiteX16" fmla="*/ 196046 w 314582"/>
                    <a:gd name="connsiteY16" fmla="*/ 862715 h 915243"/>
                    <a:gd name="connsiteX17" fmla="*/ 196046 w 314582"/>
                    <a:gd name="connsiteY17" fmla="*/ 862715 h 915243"/>
                    <a:gd name="connsiteX18" fmla="*/ 262054 w 314582"/>
                    <a:gd name="connsiteY18" fmla="*/ 914817 h 915243"/>
                    <a:gd name="connsiteX19" fmla="*/ 314156 w 314582"/>
                    <a:gd name="connsiteY19" fmla="*/ 848809 h 9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582" h="915243">
                      <a:moveTo>
                        <a:pt x="314347" y="848714"/>
                      </a:moveTo>
                      <a:lnTo>
                        <a:pt x="314347" y="848714"/>
                      </a:lnTo>
                      <a:cubicBezTo>
                        <a:pt x="302440" y="747558"/>
                        <a:pt x="272627" y="625448"/>
                        <a:pt x="237289" y="514386"/>
                      </a:cubicBezTo>
                      <a:cubicBezTo>
                        <a:pt x="235861" y="514481"/>
                        <a:pt x="234337" y="514672"/>
                        <a:pt x="232908" y="514672"/>
                      </a:cubicBezTo>
                      <a:cubicBezTo>
                        <a:pt x="212620" y="514672"/>
                        <a:pt x="194522" y="504099"/>
                        <a:pt x="184426" y="486287"/>
                      </a:cubicBezTo>
                      <a:cubicBezTo>
                        <a:pt x="117941" y="371130"/>
                        <a:pt x="87271" y="209300"/>
                        <a:pt x="80698" y="96334"/>
                      </a:cubicBezTo>
                      <a:cubicBezTo>
                        <a:pt x="79746" y="80713"/>
                        <a:pt x="85175" y="65854"/>
                        <a:pt x="95938" y="54424"/>
                      </a:cubicBezTo>
                      <a:cubicBezTo>
                        <a:pt x="106606" y="43089"/>
                        <a:pt x="121656" y="36612"/>
                        <a:pt x="137277" y="36612"/>
                      </a:cubicBezTo>
                      <a:cubicBezTo>
                        <a:pt x="167185" y="36612"/>
                        <a:pt x="192046" y="60139"/>
                        <a:pt x="193855" y="90143"/>
                      </a:cubicBezTo>
                      <a:cubicBezTo>
                        <a:pt x="196713" y="139006"/>
                        <a:pt x="203761" y="188917"/>
                        <a:pt x="214048" y="236637"/>
                      </a:cubicBezTo>
                      <a:lnTo>
                        <a:pt x="231384" y="109478"/>
                      </a:lnTo>
                      <a:cubicBezTo>
                        <a:pt x="238528" y="57377"/>
                        <a:pt x="202047" y="9371"/>
                        <a:pt x="149850" y="2227"/>
                      </a:cubicBezTo>
                      <a:lnTo>
                        <a:pt x="140325" y="893"/>
                      </a:lnTo>
                      <a:cubicBezTo>
                        <a:pt x="88223" y="-6250"/>
                        <a:pt x="40217" y="30230"/>
                        <a:pt x="33073" y="82427"/>
                      </a:cubicBezTo>
                      <a:lnTo>
                        <a:pt x="879" y="318457"/>
                      </a:lnTo>
                      <a:cubicBezTo>
                        <a:pt x="-6074" y="369606"/>
                        <a:pt x="28978" y="416755"/>
                        <a:pt x="79555" y="425137"/>
                      </a:cubicBezTo>
                      <a:cubicBezTo>
                        <a:pt x="129371" y="552296"/>
                        <a:pt x="180330" y="728794"/>
                        <a:pt x="196046" y="862715"/>
                      </a:cubicBezTo>
                      <a:lnTo>
                        <a:pt x="196046" y="862715"/>
                      </a:lnTo>
                      <a:cubicBezTo>
                        <a:pt x="199761" y="895386"/>
                        <a:pt x="229384" y="918722"/>
                        <a:pt x="262054" y="914817"/>
                      </a:cubicBezTo>
                      <a:cubicBezTo>
                        <a:pt x="294725" y="911102"/>
                        <a:pt x="318061" y="881480"/>
                        <a:pt x="314156" y="848809"/>
                      </a:cubicBezTo>
                      <a:close/>
                    </a:path>
                  </a:pathLst>
                </a:custGeom>
                <a:grpFill/>
                <a:ln w="9525" cap="flat">
                  <a:noFill/>
                  <a:prstDash val="solid"/>
                  <a:miter/>
                </a:ln>
              </p:spPr>
              <p:txBody>
                <a:bodyPr rtlCol="0" anchor="ctr"/>
                <a:lstStyle/>
                <a:p>
                  <a:endParaRPr lang="en-US" dirty="0"/>
                </a:p>
              </p:txBody>
            </p:sp>
          </p:grpSp>
          <p:grpSp>
            <p:nvGrpSpPr>
              <p:cNvPr id="22" name="Graphic 6">
                <a:extLst>
                  <a:ext uri="{FF2B5EF4-FFF2-40B4-BE49-F238E27FC236}">
                    <a16:creationId xmlns:a16="http://schemas.microsoft.com/office/drawing/2014/main" id="{1DC0621C-2341-3212-2CE9-F595BB30FFE7}"/>
                  </a:ext>
                </a:extLst>
              </p:cNvPr>
              <p:cNvGrpSpPr/>
              <p:nvPr/>
            </p:nvGrpSpPr>
            <p:grpSpPr>
              <a:xfrm>
                <a:off x="9950815" y="2697510"/>
                <a:ext cx="435826" cy="1059409"/>
                <a:chOff x="9950815" y="2697510"/>
                <a:chExt cx="435826" cy="1059409"/>
              </a:xfrm>
              <a:solidFill>
                <a:schemeClr val="bg1"/>
              </a:solidFill>
            </p:grpSpPr>
            <p:sp>
              <p:nvSpPr>
                <p:cNvPr id="23" name="Freeform: Shape 22">
                  <a:extLst>
                    <a:ext uri="{FF2B5EF4-FFF2-40B4-BE49-F238E27FC236}">
                      <a16:creationId xmlns:a16="http://schemas.microsoft.com/office/drawing/2014/main" id="{754D389B-63D6-A827-AA8A-76E583635205}"/>
                    </a:ext>
                  </a:extLst>
                </p:cNvPr>
                <p:cNvSpPr/>
                <p:nvPr/>
              </p:nvSpPr>
              <p:spPr>
                <a:xfrm>
                  <a:off x="9950815" y="2697510"/>
                  <a:ext cx="219075" cy="219075"/>
                </a:xfrm>
                <a:custGeom>
                  <a:avLst/>
                  <a:gdLst>
                    <a:gd name="connsiteX0" fmla="*/ 219075 w 219075"/>
                    <a:gd name="connsiteY0" fmla="*/ 109538 h 219075"/>
                    <a:gd name="connsiteX1" fmla="*/ 109538 w 219075"/>
                    <a:gd name="connsiteY1" fmla="*/ 219075 h 219075"/>
                    <a:gd name="connsiteX2" fmla="*/ 0 w 219075"/>
                    <a:gd name="connsiteY2" fmla="*/ 109538 h 219075"/>
                    <a:gd name="connsiteX3" fmla="*/ 109538 w 219075"/>
                    <a:gd name="connsiteY3" fmla="*/ 0 h 219075"/>
                    <a:gd name="connsiteX4" fmla="*/ 219075 w 219075"/>
                    <a:gd name="connsiteY4" fmla="*/ 10953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19075">
                      <a:moveTo>
                        <a:pt x="219075" y="109538"/>
                      </a:moveTo>
                      <a:cubicBezTo>
                        <a:pt x="219075" y="170033"/>
                        <a:pt x="170033" y="219075"/>
                        <a:pt x="109538" y="219075"/>
                      </a:cubicBezTo>
                      <a:cubicBezTo>
                        <a:pt x="49042" y="219075"/>
                        <a:pt x="0" y="170033"/>
                        <a:pt x="0" y="109538"/>
                      </a:cubicBezTo>
                      <a:cubicBezTo>
                        <a:pt x="0" y="49042"/>
                        <a:pt x="49042" y="0"/>
                        <a:pt x="109538" y="0"/>
                      </a:cubicBezTo>
                      <a:cubicBezTo>
                        <a:pt x="170033" y="0"/>
                        <a:pt x="219075" y="49042"/>
                        <a:pt x="219075" y="109538"/>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3E10F35-A971-BAAA-31BE-62025EABB002}"/>
                    </a:ext>
                  </a:extLst>
                </p:cNvPr>
                <p:cNvSpPr/>
                <p:nvPr/>
              </p:nvSpPr>
              <p:spPr>
                <a:xfrm>
                  <a:off x="10187106" y="2905470"/>
                  <a:ext cx="181029" cy="456790"/>
                </a:xfrm>
                <a:custGeom>
                  <a:avLst/>
                  <a:gdLst>
                    <a:gd name="connsiteX0" fmla="*/ 90511 w 181029"/>
                    <a:gd name="connsiteY0" fmla="*/ 410404 h 456790"/>
                    <a:gd name="connsiteX1" fmla="*/ 4405 w 181029"/>
                    <a:gd name="connsiteY1" fmla="*/ 64741 h 456790"/>
                    <a:gd name="connsiteX2" fmla="*/ 23455 w 181029"/>
                    <a:gd name="connsiteY2" fmla="*/ 5591 h 456790"/>
                    <a:gd name="connsiteX3" fmla="*/ 23455 w 181029"/>
                    <a:gd name="connsiteY3" fmla="*/ 5591 h 456790"/>
                    <a:gd name="connsiteX4" fmla="*/ 85939 w 181029"/>
                    <a:gd name="connsiteY4" fmla="*/ 25689 h 456790"/>
                    <a:gd name="connsiteX5" fmla="*/ 180903 w 181029"/>
                    <a:gd name="connsiteY5" fmla="*/ 412594 h 456790"/>
                    <a:gd name="connsiteX6" fmla="*/ 180903 w 181029"/>
                    <a:gd name="connsiteY6" fmla="*/ 412594 h 456790"/>
                    <a:gd name="connsiteX7" fmla="*/ 134612 w 181029"/>
                    <a:gd name="connsiteY7" fmla="*/ 456790 h 456790"/>
                    <a:gd name="connsiteX8" fmla="*/ 90416 w 181029"/>
                    <a:gd name="connsiteY8" fmla="*/ 410499 h 456790"/>
                    <a:gd name="connsiteX9" fmla="*/ 90416 w 181029"/>
                    <a:gd name="connsiteY9" fmla="*/ 410499 h 4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029" h="456790">
                      <a:moveTo>
                        <a:pt x="90511" y="410404"/>
                      </a:moveTo>
                      <a:cubicBezTo>
                        <a:pt x="92988" y="304676"/>
                        <a:pt x="53173" y="167611"/>
                        <a:pt x="4405" y="64741"/>
                      </a:cubicBezTo>
                      <a:cubicBezTo>
                        <a:pt x="-5882" y="43024"/>
                        <a:pt x="2405" y="17116"/>
                        <a:pt x="23455" y="5591"/>
                      </a:cubicBezTo>
                      <a:lnTo>
                        <a:pt x="23455" y="5591"/>
                      </a:lnTo>
                      <a:cubicBezTo>
                        <a:pt x="46220" y="-6887"/>
                        <a:pt x="74890" y="2257"/>
                        <a:pt x="85939" y="25689"/>
                      </a:cubicBezTo>
                      <a:cubicBezTo>
                        <a:pt x="140708" y="141322"/>
                        <a:pt x="183666" y="292675"/>
                        <a:pt x="180903" y="412594"/>
                      </a:cubicBezTo>
                      <a:lnTo>
                        <a:pt x="180903" y="412594"/>
                      </a:lnTo>
                      <a:cubicBezTo>
                        <a:pt x="180523" y="438598"/>
                        <a:pt x="159568" y="456695"/>
                        <a:pt x="134612" y="456790"/>
                      </a:cubicBezTo>
                      <a:cubicBezTo>
                        <a:pt x="109752" y="456790"/>
                        <a:pt x="89845" y="435454"/>
                        <a:pt x="90416" y="410499"/>
                      </a:cubicBezTo>
                      <a:lnTo>
                        <a:pt x="90416" y="410499"/>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15BCBA0-6036-338C-AB1A-882D5EB40D45}"/>
                    </a:ext>
                  </a:extLst>
                </p:cNvPr>
                <p:cNvSpPr/>
                <p:nvPr/>
              </p:nvSpPr>
              <p:spPr>
                <a:xfrm>
                  <a:off x="10134659" y="3266343"/>
                  <a:ext cx="129242" cy="490528"/>
                </a:xfrm>
                <a:custGeom>
                  <a:avLst/>
                  <a:gdLst>
                    <a:gd name="connsiteX0" fmla="*/ 115050 w 129242"/>
                    <a:gd name="connsiteY0" fmla="*/ 451675 h 490528"/>
                    <a:gd name="connsiteX1" fmla="*/ 52852 w 129242"/>
                    <a:gd name="connsiteY1" fmla="*/ 247459 h 490528"/>
                    <a:gd name="connsiteX2" fmla="*/ 50947 w 129242"/>
                    <a:gd name="connsiteY2" fmla="*/ 192215 h 490528"/>
                    <a:gd name="connsiteX3" fmla="*/ 92857 w 129242"/>
                    <a:gd name="connsiteY3" fmla="*/ 11716 h 490528"/>
                    <a:gd name="connsiteX4" fmla="*/ 77521 w 129242"/>
                    <a:gd name="connsiteY4" fmla="*/ 0 h 490528"/>
                    <a:gd name="connsiteX5" fmla="*/ 6655 w 129242"/>
                    <a:gd name="connsiteY5" fmla="*/ 179642 h 490528"/>
                    <a:gd name="connsiteX6" fmla="*/ 1036 w 129242"/>
                    <a:gd name="connsiteY6" fmla="*/ 228600 h 490528"/>
                    <a:gd name="connsiteX7" fmla="*/ 32468 w 129242"/>
                    <a:gd name="connsiteY7" fmla="*/ 439769 h 490528"/>
                    <a:gd name="connsiteX8" fmla="*/ 100191 w 129242"/>
                    <a:gd name="connsiteY8" fmla="*/ 489871 h 490528"/>
                    <a:gd name="connsiteX9" fmla="*/ 129242 w 129242"/>
                    <a:gd name="connsiteY9" fmla="*/ 476917 h 490528"/>
                    <a:gd name="connsiteX10" fmla="*/ 115145 w 129242"/>
                    <a:gd name="connsiteY10" fmla="*/ 451771 h 49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42" h="490528">
                      <a:moveTo>
                        <a:pt x="115050" y="451675"/>
                      </a:moveTo>
                      <a:lnTo>
                        <a:pt x="52852" y="247459"/>
                      </a:lnTo>
                      <a:cubicBezTo>
                        <a:pt x="47422" y="229553"/>
                        <a:pt x="46756" y="210503"/>
                        <a:pt x="50947" y="192215"/>
                      </a:cubicBezTo>
                      <a:lnTo>
                        <a:pt x="92857" y="11716"/>
                      </a:lnTo>
                      <a:cubicBezTo>
                        <a:pt x="87332" y="8287"/>
                        <a:pt x="82284" y="4286"/>
                        <a:pt x="77521" y="0"/>
                      </a:cubicBezTo>
                      <a:lnTo>
                        <a:pt x="6655" y="179642"/>
                      </a:lnTo>
                      <a:cubicBezTo>
                        <a:pt x="559" y="195167"/>
                        <a:pt x="-1441" y="212122"/>
                        <a:pt x="1036" y="228600"/>
                      </a:cubicBezTo>
                      <a:lnTo>
                        <a:pt x="32468" y="439769"/>
                      </a:lnTo>
                      <a:cubicBezTo>
                        <a:pt x="37326" y="472154"/>
                        <a:pt x="67615" y="494729"/>
                        <a:pt x="100191" y="489871"/>
                      </a:cubicBezTo>
                      <a:cubicBezTo>
                        <a:pt x="111240" y="488252"/>
                        <a:pt x="121146" y="483584"/>
                        <a:pt x="129242" y="476917"/>
                      </a:cubicBezTo>
                      <a:cubicBezTo>
                        <a:pt x="122956" y="469678"/>
                        <a:pt x="118003" y="461200"/>
                        <a:pt x="115145" y="451771"/>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166700F-A311-CF04-9393-D237F12EAD5A}"/>
                    </a:ext>
                  </a:extLst>
                </p:cNvPr>
                <p:cNvSpPr/>
                <p:nvPr/>
              </p:nvSpPr>
              <p:spPr>
                <a:xfrm>
                  <a:off x="10134547" y="2858678"/>
                  <a:ext cx="252094" cy="898241"/>
                </a:xfrm>
                <a:custGeom>
                  <a:avLst/>
                  <a:gdLst>
                    <a:gd name="connsiteX0" fmla="*/ 182599 w 252094"/>
                    <a:gd name="connsiteY0" fmla="*/ 632836 h 898241"/>
                    <a:gd name="connsiteX1" fmla="*/ 181932 w 252094"/>
                    <a:gd name="connsiteY1" fmla="*/ 613119 h 898241"/>
                    <a:gd name="connsiteX2" fmla="*/ 205364 w 252094"/>
                    <a:gd name="connsiteY2" fmla="*/ 512154 h 898241"/>
                    <a:gd name="connsiteX3" fmla="*/ 187361 w 252094"/>
                    <a:gd name="connsiteY3" fmla="*/ 514917 h 898241"/>
                    <a:gd name="connsiteX4" fmla="*/ 187171 w 252094"/>
                    <a:gd name="connsiteY4" fmla="*/ 514917 h 898241"/>
                    <a:gd name="connsiteX5" fmla="*/ 148023 w 252094"/>
                    <a:gd name="connsiteY5" fmla="*/ 498248 h 898241"/>
                    <a:gd name="connsiteX6" fmla="*/ 131735 w 252094"/>
                    <a:gd name="connsiteY6" fmla="*/ 457005 h 898241"/>
                    <a:gd name="connsiteX7" fmla="*/ 46772 w 252094"/>
                    <a:gd name="connsiteY7" fmla="*/ 116486 h 898241"/>
                    <a:gd name="connsiteX8" fmla="*/ 70680 w 252094"/>
                    <a:gd name="connsiteY8" fmla="*/ 42381 h 898241"/>
                    <a:gd name="connsiteX9" fmla="*/ 97922 w 252094"/>
                    <a:gd name="connsiteY9" fmla="*/ 35428 h 898241"/>
                    <a:gd name="connsiteX10" fmla="*/ 148976 w 252094"/>
                    <a:gd name="connsiteY10" fmla="*/ 67623 h 898241"/>
                    <a:gd name="connsiteX11" fmla="*/ 240225 w 252094"/>
                    <a:gd name="connsiteY11" fmla="*/ 373089 h 898241"/>
                    <a:gd name="connsiteX12" fmla="*/ 251655 w 252094"/>
                    <a:gd name="connsiteY12" fmla="*/ 318130 h 898241"/>
                    <a:gd name="connsiteX13" fmla="*/ 192029 w 252094"/>
                    <a:gd name="connsiteY13" fmla="*/ 61622 h 898241"/>
                    <a:gd name="connsiteX14" fmla="*/ 192029 w 252094"/>
                    <a:gd name="connsiteY14" fmla="*/ 61622 h 898241"/>
                    <a:gd name="connsiteX15" fmla="*/ 81348 w 252094"/>
                    <a:gd name="connsiteY15" fmla="*/ 2472 h 898241"/>
                    <a:gd name="connsiteX16" fmla="*/ 73728 w 252094"/>
                    <a:gd name="connsiteY16" fmla="*/ 4281 h 898241"/>
                    <a:gd name="connsiteX17" fmla="*/ 6196 w 252094"/>
                    <a:gd name="connsiteY17" fmla="*/ 130678 h 898241"/>
                    <a:gd name="connsiteX18" fmla="*/ 54392 w 252094"/>
                    <a:gd name="connsiteY18" fmla="*/ 338133 h 898241"/>
                    <a:gd name="connsiteX19" fmla="*/ 106018 w 252094"/>
                    <a:gd name="connsiteY19" fmla="*/ 413761 h 898241"/>
                    <a:gd name="connsiteX20" fmla="*/ 62203 w 252094"/>
                    <a:gd name="connsiteY20" fmla="*/ 602642 h 898241"/>
                    <a:gd name="connsiteX21" fmla="*/ 63917 w 252094"/>
                    <a:gd name="connsiteY21" fmla="*/ 651886 h 898241"/>
                    <a:gd name="connsiteX22" fmla="*/ 126116 w 252094"/>
                    <a:gd name="connsiteY22" fmla="*/ 856102 h 898241"/>
                    <a:gd name="connsiteX23" fmla="*/ 200411 w 252094"/>
                    <a:gd name="connsiteY23" fmla="*/ 895631 h 898241"/>
                    <a:gd name="connsiteX24" fmla="*/ 239939 w 252094"/>
                    <a:gd name="connsiteY24" fmla="*/ 821431 h 898241"/>
                    <a:gd name="connsiteX25" fmla="*/ 182599 w 252094"/>
                    <a:gd name="connsiteY25" fmla="*/ 633027 h 89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2094" h="898241">
                      <a:moveTo>
                        <a:pt x="182599" y="632836"/>
                      </a:moveTo>
                      <a:cubicBezTo>
                        <a:pt x="180694" y="626454"/>
                        <a:pt x="180408" y="619692"/>
                        <a:pt x="181932" y="613119"/>
                      </a:cubicBezTo>
                      <a:lnTo>
                        <a:pt x="205364" y="512154"/>
                      </a:lnTo>
                      <a:cubicBezTo>
                        <a:pt x="199744" y="513869"/>
                        <a:pt x="193648" y="514821"/>
                        <a:pt x="187361" y="514917"/>
                      </a:cubicBezTo>
                      <a:lnTo>
                        <a:pt x="187171" y="514917"/>
                      </a:lnTo>
                      <a:cubicBezTo>
                        <a:pt x="172407" y="514917"/>
                        <a:pt x="158501" y="509011"/>
                        <a:pt x="148023" y="498248"/>
                      </a:cubicBezTo>
                      <a:cubicBezTo>
                        <a:pt x="137260" y="487294"/>
                        <a:pt x="131355" y="472245"/>
                        <a:pt x="131735" y="457005"/>
                      </a:cubicBezTo>
                      <a:cubicBezTo>
                        <a:pt x="133926" y="363850"/>
                        <a:pt x="100589" y="230119"/>
                        <a:pt x="46772" y="116486"/>
                      </a:cubicBezTo>
                      <a:cubicBezTo>
                        <a:pt x="33914" y="89340"/>
                        <a:pt x="44391" y="56764"/>
                        <a:pt x="70680" y="42381"/>
                      </a:cubicBezTo>
                      <a:cubicBezTo>
                        <a:pt x="79062" y="37809"/>
                        <a:pt x="88492" y="35428"/>
                        <a:pt x="97922" y="35428"/>
                      </a:cubicBezTo>
                      <a:cubicBezTo>
                        <a:pt x="119734" y="35428"/>
                        <a:pt x="139736" y="48096"/>
                        <a:pt x="148976" y="67623"/>
                      </a:cubicBezTo>
                      <a:cubicBezTo>
                        <a:pt x="187171" y="148395"/>
                        <a:pt x="226700" y="262980"/>
                        <a:pt x="240225" y="373089"/>
                      </a:cubicBezTo>
                      <a:cubicBezTo>
                        <a:pt x="249179" y="356802"/>
                        <a:pt x="253560" y="337847"/>
                        <a:pt x="251655" y="318130"/>
                      </a:cubicBezTo>
                      <a:cubicBezTo>
                        <a:pt x="243178" y="230405"/>
                        <a:pt x="223176" y="144108"/>
                        <a:pt x="192029" y="61622"/>
                      </a:cubicBezTo>
                      <a:lnTo>
                        <a:pt x="192029" y="61622"/>
                      </a:lnTo>
                      <a:cubicBezTo>
                        <a:pt x="175169" y="16950"/>
                        <a:pt x="127830" y="-8292"/>
                        <a:pt x="81348" y="2472"/>
                      </a:cubicBezTo>
                      <a:lnTo>
                        <a:pt x="73728" y="4281"/>
                      </a:lnTo>
                      <a:cubicBezTo>
                        <a:pt x="17626" y="17331"/>
                        <a:pt x="-14188" y="76767"/>
                        <a:pt x="6196" y="130678"/>
                      </a:cubicBezTo>
                      <a:cubicBezTo>
                        <a:pt x="48677" y="243264"/>
                        <a:pt x="51344" y="317749"/>
                        <a:pt x="54392" y="338133"/>
                      </a:cubicBezTo>
                      <a:cubicBezTo>
                        <a:pt x="57631" y="372042"/>
                        <a:pt x="78205" y="399569"/>
                        <a:pt x="106018" y="413761"/>
                      </a:cubicBezTo>
                      <a:lnTo>
                        <a:pt x="62203" y="602642"/>
                      </a:lnTo>
                      <a:cubicBezTo>
                        <a:pt x="58393" y="618930"/>
                        <a:pt x="58964" y="635979"/>
                        <a:pt x="63917" y="651886"/>
                      </a:cubicBezTo>
                      <a:lnTo>
                        <a:pt x="126116" y="856102"/>
                      </a:lnTo>
                      <a:cubicBezTo>
                        <a:pt x="135641" y="887439"/>
                        <a:pt x="168978" y="905251"/>
                        <a:pt x="200411" y="895631"/>
                      </a:cubicBezTo>
                      <a:cubicBezTo>
                        <a:pt x="231748" y="886106"/>
                        <a:pt x="249560" y="852768"/>
                        <a:pt x="239939" y="821431"/>
                      </a:cubicBezTo>
                      <a:lnTo>
                        <a:pt x="182599" y="633027"/>
                      </a:lnTo>
                      <a:close/>
                    </a:path>
                  </a:pathLst>
                </a:custGeom>
                <a:grpFill/>
                <a:ln w="9525" cap="flat">
                  <a:noFill/>
                  <a:prstDash val="solid"/>
                  <a:miter/>
                </a:ln>
              </p:spPr>
              <p:txBody>
                <a:bodyPr rtlCol="0" anchor="ctr"/>
                <a:lstStyle/>
                <a:p>
                  <a:endParaRPr lang="en-US" dirty="0"/>
                </a:p>
              </p:txBody>
            </p:sp>
          </p:grpSp>
          <p:grpSp>
            <p:nvGrpSpPr>
              <p:cNvPr id="27" name="Graphic 6">
                <a:extLst>
                  <a:ext uri="{FF2B5EF4-FFF2-40B4-BE49-F238E27FC236}">
                    <a16:creationId xmlns:a16="http://schemas.microsoft.com/office/drawing/2014/main" id="{DE7A0D74-0083-6A83-294C-232707D076C2}"/>
                  </a:ext>
                </a:extLst>
              </p:cNvPr>
              <p:cNvGrpSpPr/>
              <p:nvPr/>
            </p:nvGrpSpPr>
            <p:grpSpPr>
              <a:xfrm>
                <a:off x="9668063" y="2130066"/>
                <a:ext cx="519043" cy="464436"/>
                <a:chOff x="9662684" y="1885695"/>
                <a:chExt cx="621982" cy="556545"/>
              </a:xfrm>
              <a:solidFill>
                <a:schemeClr val="bg1"/>
              </a:solidFill>
            </p:grpSpPr>
            <p:sp>
              <p:nvSpPr>
                <p:cNvPr id="28" name="Freeform: Shape 27">
                  <a:extLst>
                    <a:ext uri="{FF2B5EF4-FFF2-40B4-BE49-F238E27FC236}">
                      <a16:creationId xmlns:a16="http://schemas.microsoft.com/office/drawing/2014/main" id="{A5B2F242-F933-8C5C-7DEB-417CBE5D6071}"/>
                    </a:ext>
                  </a:extLst>
                </p:cNvPr>
                <p:cNvSpPr/>
                <p:nvPr/>
              </p:nvSpPr>
              <p:spPr>
                <a:xfrm>
                  <a:off x="9728978" y="1885695"/>
                  <a:ext cx="555688" cy="395001"/>
                </a:xfrm>
                <a:custGeom>
                  <a:avLst/>
                  <a:gdLst>
                    <a:gd name="connsiteX0" fmla="*/ 469773 w 555688"/>
                    <a:gd name="connsiteY0" fmla="*/ 94107 h 395001"/>
                    <a:gd name="connsiteX1" fmla="*/ 469202 w 555688"/>
                    <a:gd name="connsiteY1" fmla="*/ 94107 h 395001"/>
                    <a:gd name="connsiteX2" fmla="*/ 390239 w 555688"/>
                    <a:gd name="connsiteY2" fmla="*/ 41910 h 395001"/>
                    <a:gd name="connsiteX3" fmla="*/ 355283 w 555688"/>
                    <a:gd name="connsiteY3" fmla="*/ 49435 h 395001"/>
                    <a:gd name="connsiteX4" fmla="*/ 277559 w 555688"/>
                    <a:gd name="connsiteY4" fmla="*/ 0 h 395001"/>
                    <a:gd name="connsiteX5" fmla="*/ 199930 w 555688"/>
                    <a:gd name="connsiteY5" fmla="*/ 49340 h 395001"/>
                    <a:gd name="connsiteX6" fmla="*/ 174688 w 555688"/>
                    <a:gd name="connsiteY6" fmla="*/ 45530 h 395001"/>
                    <a:gd name="connsiteX7" fmla="*/ 94297 w 555688"/>
                    <a:gd name="connsiteY7" fmla="*/ 101346 h 395001"/>
                    <a:gd name="connsiteX8" fmla="*/ 85820 w 555688"/>
                    <a:gd name="connsiteY8" fmla="*/ 100870 h 395001"/>
                    <a:gd name="connsiteX9" fmla="*/ 0 w 555688"/>
                    <a:gd name="connsiteY9" fmla="*/ 186785 h 395001"/>
                    <a:gd name="connsiteX10" fmla="*/ 73152 w 555688"/>
                    <a:gd name="connsiteY10" fmla="*/ 271748 h 395001"/>
                    <a:gd name="connsiteX11" fmla="*/ 147923 w 555688"/>
                    <a:gd name="connsiteY11" fmla="*/ 341852 h 395001"/>
                    <a:gd name="connsiteX12" fmla="*/ 227171 w 555688"/>
                    <a:gd name="connsiteY12" fmla="*/ 395002 h 395001"/>
                    <a:gd name="connsiteX13" fmla="*/ 303562 w 555688"/>
                    <a:gd name="connsiteY13" fmla="*/ 348234 h 395001"/>
                    <a:gd name="connsiteX14" fmla="*/ 352996 w 555688"/>
                    <a:gd name="connsiteY14" fmla="*/ 364046 h 395001"/>
                    <a:gd name="connsiteX15" fmla="*/ 418909 w 555688"/>
                    <a:gd name="connsiteY15" fmla="*/ 333375 h 395001"/>
                    <a:gd name="connsiteX16" fmla="*/ 428434 w 555688"/>
                    <a:gd name="connsiteY16" fmla="*/ 333947 h 395001"/>
                    <a:gd name="connsiteX17" fmla="*/ 514159 w 555688"/>
                    <a:gd name="connsiteY17" fmla="*/ 253556 h 395001"/>
                    <a:gd name="connsiteX18" fmla="*/ 555688 w 555688"/>
                    <a:gd name="connsiteY18" fmla="*/ 180023 h 395001"/>
                    <a:gd name="connsiteX19" fmla="*/ 469773 w 555688"/>
                    <a:gd name="connsiteY19" fmla="*/ 94107 h 39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688" h="395001">
                      <a:moveTo>
                        <a:pt x="469773" y="94107"/>
                      </a:moveTo>
                      <a:lnTo>
                        <a:pt x="469202" y="94107"/>
                      </a:lnTo>
                      <a:cubicBezTo>
                        <a:pt x="455962" y="63151"/>
                        <a:pt x="424910" y="41910"/>
                        <a:pt x="390239" y="41910"/>
                      </a:cubicBezTo>
                      <a:cubicBezTo>
                        <a:pt x="378047" y="41910"/>
                        <a:pt x="366141" y="44482"/>
                        <a:pt x="355283" y="49435"/>
                      </a:cubicBezTo>
                      <a:cubicBezTo>
                        <a:pt x="341471" y="19907"/>
                        <a:pt x="311372" y="0"/>
                        <a:pt x="277559" y="0"/>
                      </a:cubicBezTo>
                      <a:cubicBezTo>
                        <a:pt x="243745" y="0"/>
                        <a:pt x="213836" y="19717"/>
                        <a:pt x="199930" y="49340"/>
                      </a:cubicBezTo>
                      <a:cubicBezTo>
                        <a:pt x="191834" y="46863"/>
                        <a:pt x="183261" y="45530"/>
                        <a:pt x="174688" y="45530"/>
                      </a:cubicBezTo>
                      <a:cubicBezTo>
                        <a:pt x="138494" y="45530"/>
                        <a:pt x="106490" y="68294"/>
                        <a:pt x="94297" y="101346"/>
                      </a:cubicBezTo>
                      <a:cubicBezTo>
                        <a:pt x="91535" y="100965"/>
                        <a:pt x="88678" y="100870"/>
                        <a:pt x="85820" y="100870"/>
                      </a:cubicBezTo>
                      <a:cubicBezTo>
                        <a:pt x="38481" y="100870"/>
                        <a:pt x="0" y="139351"/>
                        <a:pt x="0" y="186785"/>
                      </a:cubicBezTo>
                      <a:cubicBezTo>
                        <a:pt x="0" y="229838"/>
                        <a:pt x="31814" y="265652"/>
                        <a:pt x="73152" y="271748"/>
                      </a:cubicBezTo>
                      <a:cubicBezTo>
                        <a:pt x="79724" y="308705"/>
                        <a:pt x="110109" y="337661"/>
                        <a:pt x="147923" y="341852"/>
                      </a:cubicBezTo>
                      <a:cubicBezTo>
                        <a:pt x="160877" y="373190"/>
                        <a:pt x="192024" y="395002"/>
                        <a:pt x="227171" y="395002"/>
                      </a:cubicBezTo>
                      <a:cubicBezTo>
                        <a:pt x="259937" y="395002"/>
                        <a:pt x="289179" y="376333"/>
                        <a:pt x="303562" y="348234"/>
                      </a:cubicBezTo>
                      <a:cubicBezTo>
                        <a:pt x="317944" y="358426"/>
                        <a:pt x="335280" y="364046"/>
                        <a:pt x="352996" y="364046"/>
                      </a:cubicBezTo>
                      <a:cubicBezTo>
                        <a:pt x="378809" y="364046"/>
                        <a:pt x="402812" y="352806"/>
                        <a:pt x="418909" y="333375"/>
                      </a:cubicBezTo>
                      <a:cubicBezTo>
                        <a:pt x="422053" y="333756"/>
                        <a:pt x="425196" y="333947"/>
                        <a:pt x="428434" y="333947"/>
                      </a:cubicBezTo>
                      <a:cubicBezTo>
                        <a:pt x="473964" y="333947"/>
                        <a:pt x="511302" y="298323"/>
                        <a:pt x="514159" y="253556"/>
                      </a:cubicBezTo>
                      <a:cubicBezTo>
                        <a:pt x="539686" y="238125"/>
                        <a:pt x="555688" y="210503"/>
                        <a:pt x="555688" y="180023"/>
                      </a:cubicBezTo>
                      <a:cubicBezTo>
                        <a:pt x="555688" y="132588"/>
                        <a:pt x="517112" y="94107"/>
                        <a:pt x="469773" y="94107"/>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3B9F022-B9EB-02FE-24A6-4365DC01EF1C}"/>
                    </a:ext>
                  </a:extLst>
                </p:cNvPr>
                <p:cNvSpPr/>
                <p:nvPr/>
              </p:nvSpPr>
              <p:spPr>
                <a:xfrm>
                  <a:off x="9720786" y="2206782"/>
                  <a:ext cx="97155" cy="97155"/>
                </a:xfrm>
                <a:custGeom>
                  <a:avLst/>
                  <a:gdLst>
                    <a:gd name="connsiteX0" fmla="*/ 48577 w 97155"/>
                    <a:gd name="connsiteY0" fmla="*/ 97155 h 97155"/>
                    <a:gd name="connsiteX1" fmla="*/ 0 w 97155"/>
                    <a:gd name="connsiteY1" fmla="*/ 48578 h 97155"/>
                    <a:gd name="connsiteX2" fmla="*/ 48577 w 97155"/>
                    <a:gd name="connsiteY2" fmla="*/ 0 h 97155"/>
                    <a:gd name="connsiteX3" fmla="*/ 97155 w 97155"/>
                    <a:gd name="connsiteY3" fmla="*/ 48578 h 97155"/>
                    <a:gd name="connsiteX4" fmla="*/ 48577 w 97155"/>
                    <a:gd name="connsiteY4" fmla="*/ 97155 h 9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 h="97155">
                      <a:moveTo>
                        <a:pt x="48577" y="97155"/>
                      </a:moveTo>
                      <a:cubicBezTo>
                        <a:pt x="21812" y="97155"/>
                        <a:pt x="0" y="75343"/>
                        <a:pt x="0" y="48578"/>
                      </a:cubicBezTo>
                      <a:cubicBezTo>
                        <a:pt x="0" y="21812"/>
                        <a:pt x="21812" y="0"/>
                        <a:pt x="48577" y="0"/>
                      </a:cubicBezTo>
                      <a:cubicBezTo>
                        <a:pt x="75343" y="0"/>
                        <a:pt x="97155" y="21812"/>
                        <a:pt x="97155" y="48578"/>
                      </a:cubicBezTo>
                      <a:cubicBezTo>
                        <a:pt x="97155" y="75343"/>
                        <a:pt x="75343" y="97155"/>
                        <a:pt x="48577" y="97155"/>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5C68414-F34E-CA49-3310-BBBD7E255F60}"/>
                    </a:ext>
                  </a:extLst>
                </p:cNvPr>
                <p:cNvSpPr/>
                <p:nvPr/>
              </p:nvSpPr>
              <p:spPr>
                <a:xfrm>
                  <a:off x="9662684" y="2305747"/>
                  <a:ext cx="68579" cy="68580"/>
                </a:xfrm>
                <a:custGeom>
                  <a:avLst/>
                  <a:gdLst>
                    <a:gd name="connsiteX0" fmla="*/ 34290 w 68579"/>
                    <a:gd name="connsiteY0" fmla="*/ 68580 h 68580"/>
                    <a:gd name="connsiteX1" fmla="*/ 0 w 68579"/>
                    <a:gd name="connsiteY1" fmla="*/ 34290 h 68580"/>
                    <a:gd name="connsiteX2" fmla="*/ 34290 w 68579"/>
                    <a:gd name="connsiteY2" fmla="*/ 0 h 68580"/>
                    <a:gd name="connsiteX3" fmla="*/ 68580 w 68579"/>
                    <a:gd name="connsiteY3" fmla="*/ 34290 h 68580"/>
                    <a:gd name="connsiteX4" fmla="*/ 34290 w 68579"/>
                    <a:gd name="connsiteY4" fmla="*/ 6858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 h="68580">
                      <a:moveTo>
                        <a:pt x="34290" y="68580"/>
                      </a:moveTo>
                      <a:cubicBezTo>
                        <a:pt x="15430" y="68580"/>
                        <a:pt x="0" y="53150"/>
                        <a:pt x="0" y="34290"/>
                      </a:cubicBezTo>
                      <a:cubicBezTo>
                        <a:pt x="0" y="15431"/>
                        <a:pt x="15430" y="0"/>
                        <a:pt x="34290" y="0"/>
                      </a:cubicBezTo>
                      <a:cubicBezTo>
                        <a:pt x="53149" y="0"/>
                        <a:pt x="68580" y="15431"/>
                        <a:pt x="68580" y="34290"/>
                      </a:cubicBezTo>
                      <a:cubicBezTo>
                        <a:pt x="68580" y="53150"/>
                        <a:pt x="53149" y="68580"/>
                        <a:pt x="34290" y="68580"/>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AF062B7-B19B-B588-8D88-34585CE6E581}"/>
                    </a:ext>
                  </a:extLst>
                </p:cNvPr>
                <p:cNvSpPr/>
                <p:nvPr/>
              </p:nvSpPr>
              <p:spPr>
                <a:xfrm>
                  <a:off x="9665922" y="2402235"/>
                  <a:ext cx="40004" cy="40005"/>
                </a:xfrm>
                <a:custGeom>
                  <a:avLst/>
                  <a:gdLst>
                    <a:gd name="connsiteX0" fmla="*/ 20002 w 40004"/>
                    <a:gd name="connsiteY0" fmla="*/ 40005 h 40005"/>
                    <a:gd name="connsiteX1" fmla="*/ 0 w 40004"/>
                    <a:gd name="connsiteY1" fmla="*/ 20003 h 40005"/>
                    <a:gd name="connsiteX2" fmla="*/ 20002 w 40004"/>
                    <a:gd name="connsiteY2" fmla="*/ 0 h 40005"/>
                    <a:gd name="connsiteX3" fmla="*/ 40005 w 40004"/>
                    <a:gd name="connsiteY3" fmla="*/ 20003 h 40005"/>
                    <a:gd name="connsiteX4" fmla="*/ 20002 w 40004"/>
                    <a:gd name="connsiteY4" fmla="*/ 40005 h 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0005">
                      <a:moveTo>
                        <a:pt x="20002" y="40005"/>
                      </a:moveTo>
                      <a:cubicBezTo>
                        <a:pt x="8953" y="40005"/>
                        <a:pt x="0" y="31052"/>
                        <a:pt x="0" y="20003"/>
                      </a:cubicBezTo>
                      <a:cubicBezTo>
                        <a:pt x="0" y="8953"/>
                        <a:pt x="8953" y="0"/>
                        <a:pt x="20002" y="0"/>
                      </a:cubicBezTo>
                      <a:cubicBezTo>
                        <a:pt x="31051" y="0"/>
                        <a:pt x="40005" y="8953"/>
                        <a:pt x="40005" y="20003"/>
                      </a:cubicBezTo>
                      <a:cubicBezTo>
                        <a:pt x="40005" y="31052"/>
                        <a:pt x="31051" y="40005"/>
                        <a:pt x="20002" y="40005"/>
                      </a:cubicBezTo>
                      <a:close/>
                    </a:path>
                  </a:pathLst>
                </a:custGeom>
                <a:grpFill/>
                <a:ln w="9525" cap="flat">
                  <a:noFill/>
                  <a:prstDash val="solid"/>
                  <a:miter/>
                </a:ln>
              </p:spPr>
              <p:txBody>
                <a:bodyPr rtlCol="0" anchor="ctr"/>
                <a:lstStyle/>
                <a:p>
                  <a:endParaRPr lang="en-US" dirty="0"/>
                </a:p>
              </p:txBody>
            </p:sp>
          </p:grpSp>
        </p:grpSp>
      </p:grpSp>
      <p:sp>
        <p:nvSpPr>
          <p:cNvPr id="23558" name="Rectangle 4"/>
          <p:cNvSpPr>
            <a:spLocks noGrp="1" noChangeArrowheads="1"/>
          </p:cNvSpPr>
          <p:nvPr>
            <p:ph type="body" sz="half" idx="4294967295"/>
          </p:nvPr>
        </p:nvSpPr>
        <p:spPr>
          <a:xfrm>
            <a:off x="6499549" y="4014788"/>
            <a:ext cx="4137025" cy="661987"/>
          </a:xfrm>
        </p:spPr>
        <p:txBody>
          <a:bodyPr>
            <a:normAutofit lnSpcReduction="10000"/>
          </a:bodyPr>
          <a:lstStyle/>
          <a:p>
            <a:pPr algn="ctr" eaLnBrk="1" hangingPunct="1">
              <a:lnSpc>
                <a:spcPct val="90000"/>
              </a:lnSpc>
              <a:spcBef>
                <a:spcPct val="0"/>
              </a:spcBef>
              <a:buFont typeface="Wingdings" pitchFamily="2" charset="2"/>
              <a:buNone/>
            </a:pPr>
            <a:r>
              <a:rPr lang="en-US" altLang="en-US" sz="2200" b="1" dirty="0">
                <a:solidFill>
                  <a:srgbClr val="5F277E"/>
                </a:solidFill>
                <a:ea typeface="ヒラギノ角ゴ Pro W3" pitchFamily="127" charset="-128"/>
              </a:rPr>
              <a:t>Interpersonal</a:t>
            </a:r>
            <a:r>
              <a:rPr lang="en-US" altLang="en-US" sz="2000" b="1" dirty="0">
                <a:solidFill>
                  <a:srgbClr val="5F277E"/>
                </a:solidFill>
                <a:ea typeface="ヒラギノ角ゴ Pro W3" pitchFamily="127" charset="-128"/>
              </a:rPr>
              <a:t> Conflict</a:t>
            </a:r>
          </a:p>
          <a:p>
            <a:pPr algn="ctr" eaLnBrk="1" hangingPunct="1">
              <a:lnSpc>
                <a:spcPct val="90000"/>
              </a:lnSpc>
              <a:spcBef>
                <a:spcPct val="0"/>
              </a:spcBef>
              <a:buFont typeface="Wingdings" pitchFamily="2" charset="2"/>
              <a:buNone/>
            </a:pPr>
            <a:r>
              <a:rPr lang="en-US" altLang="en-US" sz="2000" dirty="0">
                <a:solidFill>
                  <a:srgbClr val="5F277E"/>
                </a:solidFill>
                <a:ea typeface="ヒラギノ角ゴ Pro W3" pitchFamily="127" charset="-128"/>
              </a:rPr>
              <a:t>(Hostile and harassing behavior)</a:t>
            </a:r>
          </a:p>
        </p:txBody>
      </p:sp>
      <p:sp>
        <p:nvSpPr>
          <p:cNvPr id="34" name="TextBox 33">
            <a:extLst>
              <a:ext uri="{FF2B5EF4-FFF2-40B4-BE49-F238E27FC236}">
                <a16:creationId xmlns:a16="http://schemas.microsoft.com/office/drawing/2014/main" id="{0E3FA8CC-7EA3-09B9-6474-CF3E5576073F}"/>
              </a:ext>
            </a:extLst>
          </p:cNvPr>
          <p:cNvSpPr txBox="1"/>
          <p:nvPr/>
        </p:nvSpPr>
        <p:spPr>
          <a:xfrm>
            <a:off x="5248353" y="5467209"/>
            <a:ext cx="2667516" cy="461665"/>
          </a:xfrm>
          <a:prstGeom prst="roundRect">
            <a:avLst>
              <a:gd name="adj" fmla="val 50000"/>
            </a:avLst>
          </a:prstGeom>
          <a:solidFill>
            <a:srgbClr val="5F277E"/>
          </a:solidFill>
          <a:effectLst>
            <a:outerShdw blurRad="50800" dist="38100" dir="2700000" algn="tl" rotWithShape="0">
              <a:prstClr val="black">
                <a:alpha val="40000"/>
              </a:prstClr>
            </a:outerShdw>
          </a:effectLst>
        </p:spPr>
        <p:txBody>
          <a:bodyPr wrap="square" tIns="91440" bIns="91440" rtlCol="0" anchor="ctr" anchorCtr="0">
            <a:noAutofit/>
          </a:bodyPr>
          <a:lstStyle/>
          <a:p>
            <a:pPr algn="ctr"/>
            <a:r>
              <a:rPr lang="en-US" alt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DESC Script</a:t>
            </a:r>
          </a:p>
        </p:txBody>
      </p:sp>
      <p:grpSp>
        <p:nvGrpSpPr>
          <p:cNvPr id="57" name="Group 56">
            <a:extLst>
              <a:ext uri="{FF2B5EF4-FFF2-40B4-BE49-F238E27FC236}">
                <a16:creationId xmlns:a16="http://schemas.microsoft.com/office/drawing/2014/main" id="{893D607B-9244-0F0F-677F-13C9546EEFED}"/>
              </a:ext>
              <a:ext uri="{C183D7F6-B498-43B3-948B-1728B52AA6E4}">
                <adec:decorative xmlns:adec="http://schemas.microsoft.com/office/drawing/2017/decorative" val="1"/>
              </a:ext>
            </a:extLst>
          </p:cNvPr>
          <p:cNvGrpSpPr/>
          <p:nvPr/>
        </p:nvGrpSpPr>
        <p:grpSpPr>
          <a:xfrm>
            <a:off x="4640394" y="4583268"/>
            <a:ext cx="1802746" cy="863127"/>
            <a:chOff x="4640394" y="4621368"/>
            <a:chExt cx="1802746" cy="863127"/>
          </a:xfrm>
        </p:grpSpPr>
        <p:cxnSp>
          <p:nvCxnSpPr>
            <p:cNvPr id="49" name="Straight Connector 48">
              <a:extLst>
                <a:ext uri="{FF2B5EF4-FFF2-40B4-BE49-F238E27FC236}">
                  <a16:creationId xmlns:a16="http://schemas.microsoft.com/office/drawing/2014/main" id="{D19369E2-7ED0-23A5-1E0F-679E2470143E}"/>
                </a:ext>
              </a:extLst>
            </p:cNvPr>
            <p:cNvCxnSpPr>
              <a:cxnSpLocks/>
            </p:cNvCxnSpPr>
            <p:nvPr/>
          </p:nvCxnSpPr>
          <p:spPr>
            <a:xfrm>
              <a:off x="4640394" y="4621368"/>
              <a:ext cx="0" cy="374757"/>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6CA68FD-D5A7-7D7C-52C5-E1DE0A103AF3}"/>
                </a:ext>
              </a:extLst>
            </p:cNvPr>
            <p:cNvCxnSpPr>
              <a:cxnSpLocks/>
            </p:cNvCxnSpPr>
            <p:nvPr/>
          </p:nvCxnSpPr>
          <p:spPr>
            <a:xfrm flipH="1">
              <a:off x="4640394" y="4945008"/>
              <a:ext cx="1802746"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C16E8A-D336-C23A-5067-62271439151A}"/>
                </a:ext>
              </a:extLst>
            </p:cNvPr>
            <p:cNvCxnSpPr>
              <a:cxnSpLocks/>
            </p:cNvCxnSpPr>
            <p:nvPr/>
          </p:nvCxnSpPr>
          <p:spPr>
            <a:xfrm>
              <a:off x="6392994" y="4926220"/>
              <a:ext cx="0" cy="558275"/>
            </a:xfrm>
            <a:prstGeom prst="line">
              <a:avLst/>
            </a:prstGeom>
            <a:ln w="1016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1F554DAC-F28E-4A76-3E01-D26A6B0E96C3}"/>
              </a:ext>
              <a:ext uri="{C183D7F6-B498-43B3-948B-1728B52AA6E4}">
                <adec:decorative xmlns:adec="http://schemas.microsoft.com/office/drawing/2017/decorative" val="1"/>
              </a:ext>
            </a:extLst>
          </p:cNvPr>
          <p:cNvGrpSpPr/>
          <p:nvPr/>
        </p:nvGrpSpPr>
        <p:grpSpPr>
          <a:xfrm flipH="1">
            <a:off x="6760221" y="4582245"/>
            <a:ext cx="1802746" cy="863127"/>
            <a:chOff x="4640394" y="4621368"/>
            <a:chExt cx="1802746" cy="863127"/>
          </a:xfrm>
        </p:grpSpPr>
        <p:cxnSp>
          <p:nvCxnSpPr>
            <p:cNvPr id="60" name="Straight Connector 59">
              <a:extLst>
                <a:ext uri="{FF2B5EF4-FFF2-40B4-BE49-F238E27FC236}">
                  <a16:creationId xmlns:a16="http://schemas.microsoft.com/office/drawing/2014/main" id="{196A05E5-6203-08B9-3C68-880AF65BADF9}"/>
                </a:ext>
              </a:extLst>
            </p:cNvPr>
            <p:cNvCxnSpPr>
              <a:cxnSpLocks/>
            </p:cNvCxnSpPr>
            <p:nvPr/>
          </p:nvCxnSpPr>
          <p:spPr>
            <a:xfrm>
              <a:off x="4640394" y="4621368"/>
              <a:ext cx="0" cy="374757"/>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F4CCB6F-0A64-0899-3426-0C829EDD1C83}"/>
                </a:ext>
              </a:extLst>
            </p:cNvPr>
            <p:cNvCxnSpPr>
              <a:cxnSpLocks/>
            </p:cNvCxnSpPr>
            <p:nvPr/>
          </p:nvCxnSpPr>
          <p:spPr>
            <a:xfrm flipH="1">
              <a:off x="4640394" y="4945008"/>
              <a:ext cx="1802746"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96BCD1C-FA37-C331-78E0-75E850910FB8}"/>
                </a:ext>
              </a:extLst>
            </p:cNvPr>
            <p:cNvCxnSpPr>
              <a:cxnSpLocks/>
            </p:cNvCxnSpPr>
            <p:nvPr/>
          </p:nvCxnSpPr>
          <p:spPr>
            <a:xfrm>
              <a:off x="6392994" y="4926220"/>
              <a:ext cx="0" cy="558275"/>
            </a:xfrm>
            <a:prstGeom prst="line">
              <a:avLst/>
            </a:prstGeom>
            <a:ln w="1016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3554" name="Straight Connector 23553">
            <a:extLst>
              <a:ext uri="{FF2B5EF4-FFF2-40B4-BE49-F238E27FC236}">
                <a16:creationId xmlns:a16="http://schemas.microsoft.com/office/drawing/2014/main" id="{6BB669E0-4181-1475-5A82-9DD1DC37DD77}"/>
              </a:ext>
              <a:ext uri="{C183D7F6-B498-43B3-948B-1728B52AA6E4}">
                <adec:decorative xmlns:adec="http://schemas.microsoft.com/office/drawing/2017/decorative" val="1"/>
              </a:ext>
            </a:extLst>
          </p:cNvPr>
          <p:cNvCxnSpPr>
            <a:cxnSpLocks/>
          </p:cNvCxnSpPr>
          <p:nvPr/>
        </p:nvCxnSpPr>
        <p:spPr>
          <a:xfrm>
            <a:off x="3857922" y="4583268"/>
            <a:ext cx="0" cy="862104"/>
          </a:xfrm>
          <a:prstGeom prst="line">
            <a:avLst/>
          </a:prstGeom>
          <a:ln w="1016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876B3EA-BBA9-F634-3106-E2D0B458A234}"/>
              </a:ext>
            </a:extLst>
          </p:cNvPr>
          <p:cNvSpPr>
            <a:spLocks noGrp="1"/>
          </p:cNvSpPr>
          <p:nvPr>
            <p:ph type="sldNum" sz="quarter" idx="12"/>
          </p:nvPr>
        </p:nvSpPr>
        <p:spPr/>
        <p:txBody>
          <a:bodyPr/>
          <a:lstStyle/>
          <a:p>
            <a:fld id="{BD86DBAA-8A94-4408-9D41-1BFB53B4CF7F}" type="slidenum">
              <a:rPr lang="en-US" smtClean="0"/>
              <a:pPr/>
              <a:t>18</a:t>
            </a:fld>
            <a:endParaRPr lang="en-US" dirty="0"/>
          </a:p>
        </p:txBody>
      </p:sp>
    </p:spTree>
    <p:extLst>
      <p:ext uri="{BB962C8B-B14F-4D97-AF65-F5344CB8AC3E}">
        <p14:creationId xmlns:p14="http://schemas.microsoft.com/office/powerpoint/2010/main" val="25565236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a:t>Conflict Resolution: DESC Script </a:t>
            </a:r>
          </a:p>
        </p:txBody>
      </p:sp>
      <p:sp>
        <p:nvSpPr>
          <p:cNvPr id="5" name="Text Box 18">
            <a:extLst>
              <a:ext uri="{FF2B5EF4-FFF2-40B4-BE49-F238E27FC236}">
                <a16:creationId xmlns:a16="http://schemas.microsoft.com/office/drawing/2014/main" id="{2DAD79C4-B544-23FD-B7CF-81AA5A04BED3}"/>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pic>
        <p:nvPicPr>
          <p:cNvPr id="3" name="Picture 2" descr="Graphic showing one individual being aggressive with another individual.">
            <a:extLst>
              <a:ext uri="{FF2B5EF4-FFF2-40B4-BE49-F238E27FC236}">
                <a16:creationId xmlns:a16="http://schemas.microsoft.com/office/drawing/2014/main" id="{D00B3FB7-A6A1-16BF-9B77-14F1FAA88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22" y="2250415"/>
            <a:ext cx="8310013" cy="3935901"/>
          </a:xfrm>
          <a:prstGeom prst="rect">
            <a:avLst/>
          </a:prstGeom>
        </p:spPr>
      </p:pic>
      <p:sp>
        <p:nvSpPr>
          <p:cNvPr id="24580" name="Rectangle 3"/>
          <p:cNvSpPr>
            <a:spLocks noGrp="1" noChangeArrowheads="1"/>
          </p:cNvSpPr>
          <p:nvPr>
            <p:ph type="body" idx="1"/>
          </p:nvPr>
        </p:nvSpPr>
        <p:spPr>
          <a:xfrm>
            <a:off x="398361" y="1867310"/>
            <a:ext cx="11412233" cy="4602164"/>
          </a:xfrm>
        </p:spPr>
        <p:txBody>
          <a:bodyPr/>
          <a:lstStyle/>
          <a:p>
            <a:r>
              <a:rPr lang="en-US" altLang="en-US" dirty="0"/>
              <a:t>A constructive approach for managing and resolving conflict</a:t>
            </a:r>
          </a:p>
          <a:p>
            <a:endParaRPr lang="en-US" altLang="en-US" dirty="0"/>
          </a:p>
        </p:txBody>
      </p:sp>
      <p:sp>
        <p:nvSpPr>
          <p:cNvPr id="6" name="Rectangle 5">
            <a:extLst>
              <a:ext uri="{FF2B5EF4-FFF2-40B4-BE49-F238E27FC236}">
                <a16:creationId xmlns:a16="http://schemas.microsoft.com/office/drawing/2014/main" id="{0B1B691A-C8D3-E090-78CB-CE13DBFDF723}"/>
              </a:ext>
              <a:ext uri="{C183D7F6-B498-43B3-948B-1728B52AA6E4}">
                <adec:decorative xmlns:adec="http://schemas.microsoft.com/office/drawing/2017/decorative" val="1"/>
              </a:ext>
            </a:extLst>
          </p:cNvPr>
          <p:cNvSpPr/>
          <p:nvPr/>
        </p:nvSpPr>
        <p:spPr>
          <a:xfrm>
            <a:off x="1511929" y="2444436"/>
            <a:ext cx="7923371" cy="374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F11578-792B-7F85-DD65-70F3F8D75B75}"/>
              </a:ext>
            </a:extLst>
          </p:cNvPr>
          <p:cNvSpPr txBox="1"/>
          <p:nvPr/>
        </p:nvSpPr>
        <p:spPr>
          <a:xfrm>
            <a:off x="1511929" y="2594569"/>
            <a:ext cx="8963721" cy="3539430"/>
          </a:xfrm>
          <a:prstGeom prst="rect">
            <a:avLst/>
          </a:prstGeom>
          <a:noFill/>
        </p:spPr>
        <p:txBody>
          <a:bodyPr wrap="square" rtlCol="0">
            <a:spAutoFit/>
          </a:bodyPr>
          <a:lstStyle/>
          <a:p>
            <a:r>
              <a:rPr lang="en-US" sz="2800" b="1" dirty="0">
                <a:solidFill>
                  <a:srgbClr val="7030A0"/>
                </a:solidFill>
              </a:rPr>
              <a:t>Describe</a:t>
            </a:r>
            <a:r>
              <a:rPr lang="en-US" sz="2800" dirty="0"/>
              <a:t> the specific situation or behavior; provide concrete data.  </a:t>
            </a:r>
          </a:p>
          <a:p>
            <a:r>
              <a:rPr lang="en-US" sz="2800" b="1" dirty="0">
                <a:solidFill>
                  <a:srgbClr val="7030A0"/>
                </a:solidFill>
              </a:rPr>
              <a:t>Express</a:t>
            </a:r>
            <a:r>
              <a:rPr lang="en-US" sz="2800" dirty="0"/>
              <a:t> how the situation makes you feel/what your concerns are.</a:t>
            </a:r>
          </a:p>
          <a:p>
            <a:r>
              <a:rPr lang="en-US" sz="2800" b="1" dirty="0">
                <a:solidFill>
                  <a:srgbClr val="7030A0"/>
                </a:solidFill>
              </a:rPr>
              <a:t>Suggest</a:t>
            </a:r>
            <a:r>
              <a:rPr lang="en-US" sz="2800" dirty="0"/>
              <a:t> alternatives and seek agreement.</a:t>
            </a:r>
          </a:p>
          <a:p>
            <a:endParaRPr lang="en-US" sz="2800" dirty="0"/>
          </a:p>
          <a:p>
            <a:r>
              <a:rPr lang="en-US" sz="2800" b="1" dirty="0">
                <a:solidFill>
                  <a:srgbClr val="7030A0"/>
                </a:solidFill>
              </a:rPr>
              <a:t>Consequences</a:t>
            </a:r>
            <a:r>
              <a:rPr lang="en-US" sz="2800" dirty="0"/>
              <a:t> should be stated in terms of impact on the patient and established team goals; strive for consensus. </a:t>
            </a:r>
          </a:p>
        </p:txBody>
      </p:sp>
      <p:sp>
        <p:nvSpPr>
          <p:cNvPr id="2" name="Slide Number Placeholder 1">
            <a:extLst>
              <a:ext uri="{FF2B5EF4-FFF2-40B4-BE49-F238E27FC236}">
                <a16:creationId xmlns:a16="http://schemas.microsoft.com/office/drawing/2014/main" id="{F4578386-BECA-473E-19E0-C53B34E3EDF2}"/>
              </a:ext>
            </a:extLst>
          </p:cNvPr>
          <p:cNvSpPr>
            <a:spLocks noGrp="1"/>
          </p:cNvSpPr>
          <p:nvPr>
            <p:ph type="sldNum" sz="quarter" idx="12"/>
          </p:nvPr>
        </p:nvSpPr>
        <p:spPr/>
        <p:txBody>
          <a:bodyPr/>
          <a:lstStyle/>
          <a:p>
            <a:fld id="{BD86DBAA-8A94-4408-9D41-1BFB53B4CF7F}" type="slidenum">
              <a:rPr lang="en-US" smtClean="0"/>
              <a:pPr/>
              <a:t>19</a:t>
            </a:fld>
            <a:endParaRPr lang="en-US" dirty="0"/>
          </a:p>
        </p:txBody>
      </p:sp>
    </p:spTree>
    <p:extLst>
      <p:ext uri="{BB962C8B-B14F-4D97-AF65-F5344CB8AC3E}">
        <p14:creationId xmlns:p14="http://schemas.microsoft.com/office/powerpoint/2010/main" val="31005619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r>
              <a:rPr lang="en-US" altLang="en-US" dirty="0"/>
              <a:t>Objectives</a:t>
            </a:r>
          </a:p>
        </p:txBody>
      </p:sp>
      <p:sp>
        <p:nvSpPr>
          <p:cNvPr id="5" name="Text Box 18">
            <a:extLst>
              <a:ext uri="{FF2B5EF4-FFF2-40B4-BE49-F238E27FC236}">
                <a16:creationId xmlns:a16="http://schemas.microsoft.com/office/drawing/2014/main" id="{367C6319-EDCE-6FD1-8B43-4BF178D5A539}"/>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4100" name="Rectangle 5"/>
          <p:cNvSpPr>
            <a:spLocks noGrp="1" noChangeArrowheads="1"/>
          </p:cNvSpPr>
          <p:nvPr>
            <p:ph idx="1"/>
          </p:nvPr>
        </p:nvSpPr>
        <p:spPr/>
        <p:txBody>
          <a:bodyPr/>
          <a:lstStyle/>
          <a:p>
            <a:r>
              <a:rPr lang="en-US" dirty="0"/>
              <a:t>Describe how mutual support affects team processes and outcomes.</a:t>
            </a:r>
          </a:p>
          <a:p>
            <a:r>
              <a:rPr lang="en-US" dirty="0"/>
              <a:t>Discuss specific strategies to foster mutual support (e.g., task assistance, feedback).</a:t>
            </a:r>
          </a:p>
          <a:p>
            <a:r>
              <a:rPr lang="en-US" dirty="0"/>
              <a:t>Identify specific tools to facilitate mutual support. </a:t>
            </a:r>
          </a:p>
          <a:p>
            <a:r>
              <a:rPr lang="en-US" dirty="0"/>
              <a:t>Describe c</a:t>
            </a:r>
            <a:r>
              <a:rPr lang="en-US" altLang="ja-JP" dirty="0"/>
              <a:t>onflict resolution strategies.</a:t>
            </a:r>
          </a:p>
        </p:txBody>
      </p:sp>
      <p:sp>
        <p:nvSpPr>
          <p:cNvPr id="4" name="Slide Number Placeholder 3">
            <a:extLst>
              <a:ext uri="{FF2B5EF4-FFF2-40B4-BE49-F238E27FC236}">
                <a16:creationId xmlns:a16="http://schemas.microsoft.com/office/drawing/2014/main" id="{7AC4A55D-3D3C-0B2C-3C62-43F3FDE98F0B}"/>
              </a:ext>
            </a:extLst>
          </p:cNvPr>
          <p:cNvSpPr>
            <a:spLocks noGrp="1"/>
          </p:cNvSpPr>
          <p:nvPr>
            <p:ph type="sldNum" sz="quarter" idx="12"/>
          </p:nvPr>
        </p:nvSpPr>
        <p:spPr/>
        <p:txBody>
          <a:bodyPr/>
          <a:lstStyle/>
          <a:p>
            <a:fld id="{BD86DBAA-8A94-4408-9D41-1BFB53B4CF7F}" type="slidenum">
              <a:rPr lang="en-US" smtClean="0"/>
              <a:pPr/>
              <a:t>2</a:t>
            </a:fld>
            <a:endParaRPr lang="en-US" dirty="0"/>
          </a:p>
        </p:txBody>
      </p:sp>
    </p:spTree>
    <p:extLst>
      <p:ext uri="{BB962C8B-B14F-4D97-AF65-F5344CB8AC3E}">
        <p14:creationId xmlns:p14="http://schemas.microsoft.com/office/powerpoint/2010/main" val="79191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a:t>DESC It</a:t>
            </a:r>
          </a:p>
        </p:txBody>
      </p:sp>
      <p:sp>
        <p:nvSpPr>
          <p:cNvPr id="10" name="Text Box 18">
            <a:extLst>
              <a:ext uri="{FF2B5EF4-FFF2-40B4-BE49-F238E27FC236}">
                <a16:creationId xmlns:a16="http://schemas.microsoft.com/office/drawing/2014/main" id="{0BC31095-FA68-738C-6875-532AD68A8F87}"/>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5" name="Content Placeholder 4">
            <a:extLst>
              <a:ext uri="{FF2B5EF4-FFF2-40B4-BE49-F238E27FC236}">
                <a16:creationId xmlns:a16="http://schemas.microsoft.com/office/drawing/2014/main" id="{F53EC242-447D-4787-FF09-7730144D9BF5}"/>
              </a:ext>
            </a:extLst>
          </p:cNvPr>
          <p:cNvSpPr>
            <a:spLocks noGrp="1"/>
          </p:cNvSpPr>
          <p:nvPr>
            <p:ph idx="1"/>
          </p:nvPr>
        </p:nvSpPr>
        <p:spPr/>
        <p:txBody>
          <a:bodyPr/>
          <a:lstStyle/>
          <a:p>
            <a:r>
              <a:rPr lang="en-US" altLang="en-US" dirty="0"/>
              <a:t>How to “DESC It!”</a:t>
            </a:r>
          </a:p>
          <a:p>
            <a:pPr lvl="1"/>
            <a:r>
              <a:rPr lang="en-US" altLang="en-US" dirty="0"/>
              <a:t>Have timely discussion.</a:t>
            </a:r>
          </a:p>
          <a:p>
            <a:pPr lvl="1"/>
            <a:r>
              <a:rPr lang="en-US" altLang="en-US" dirty="0"/>
              <a:t>Work on win-win.</a:t>
            </a:r>
          </a:p>
          <a:p>
            <a:pPr lvl="1"/>
            <a:r>
              <a:rPr lang="en-US" altLang="en-US" dirty="0"/>
              <a:t>Frame problem in terms of your own experience.</a:t>
            </a:r>
          </a:p>
          <a:p>
            <a:pPr lvl="1"/>
            <a:r>
              <a:rPr lang="en-US" altLang="en-US" dirty="0"/>
              <a:t>Choose a private location.</a:t>
            </a:r>
          </a:p>
          <a:p>
            <a:pPr lvl="1"/>
            <a:r>
              <a:rPr lang="en-US" altLang="en-US" dirty="0"/>
              <a:t>Use “I” statements; avoid blaming statements.</a:t>
            </a:r>
          </a:p>
          <a:p>
            <a:pPr lvl="1"/>
            <a:r>
              <a:rPr lang="en-US" altLang="en-US" dirty="0"/>
              <a:t>Remember: Critique is not criticism.</a:t>
            </a:r>
          </a:p>
          <a:p>
            <a:pPr lvl="1"/>
            <a:r>
              <a:rPr lang="en-US" altLang="en-US" dirty="0"/>
              <a:t>Focus on what is right, not who is right.</a:t>
            </a:r>
          </a:p>
          <a:p>
            <a:endParaRPr lang="en-US" dirty="0"/>
          </a:p>
        </p:txBody>
      </p:sp>
      <p:sp>
        <p:nvSpPr>
          <p:cNvPr id="2" name="Slide Number Placeholder 1">
            <a:extLst>
              <a:ext uri="{FF2B5EF4-FFF2-40B4-BE49-F238E27FC236}">
                <a16:creationId xmlns:a16="http://schemas.microsoft.com/office/drawing/2014/main" id="{98C21B18-E6AE-EDC2-F035-5FA3465DADB0}"/>
              </a:ext>
            </a:extLst>
          </p:cNvPr>
          <p:cNvSpPr>
            <a:spLocks noGrp="1"/>
          </p:cNvSpPr>
          <p:nvPr>
            <p:ph type="sldNum" sz="quarter" idx="12"/>
          </p:nvPr>
        </p:nvSpPr>
        <p:spPr/>
        <p:txBody>
          <a:bodyPr/>
          <a:lstStyle/>
          <a:p>
            <a:fld id="{BD86DBAA-8A94-4408-9D41-1BFB53B4CF7F}" type="slidenum">
              <a:rPr lang="en-US" smtClean="0"/>
              <a:pPr/>
              <a:t>20</a:t>
            </a:fld>
            <a:endParaRPr lang="en-US" dirty="0"/>
          </a:p>
        </p:txBody>
      </p:sp>
    </p:spTree>
    <p:extLst>
      <p:ext uri="{BB962C8B-B14F-4D97-AF65-F5344CB8AC3E}">
        <p14:creationId xmlns:p14="http://schemas.microsoft.com/office/powerpoint/2010/main" val="24456923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051"/>
          <p:cNvSpPr>
            <a:spLocks noGrp="1" noChangeArrowheads="1"/>
          </p:cNvSpPr>
          <p:nvPr>
            <p:ph type="title"/>
          </p:nvPr>
        </p:nvSpPr>
        <p:spPr/>
        <p:txBody>
          <a:bodyPr/>
          <a:lstStyle/>
          <a:p>
            <a:r>
              <a:rPr lang="en-US" altLang="en-US" dirty="0"/>
              <a:t>A DESC Scenario</a:t>
            </a:r>
          </a:p>
        </p:txBody>
      </p:sp>
      <p:sp>
        <p:nvSpPr>
          <p:cNvPr id="5" name="Text Box 18">
            <a:extLst>
              <a:ext uri="{FF2B5EF4-FFF2-40B4-BE49-F238E27FC236}">
                <a16:creationId xmlns:a16="http://schemas.microsoft.com/office/drawing/2014/main" id="{825D564A-63A1-2FFD-1C99-948DF1F81BC7}"/>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24579" name="Rectangle 2050"/>
          <p:cNvSpPr>
            <a:spLocks noGrp="1" noChangeArrowheads="1"/>
          </p:cNvSpPr>
          <p:nvPr>
            <p:ph type="body" idx="1"/>
          </p:nvPr>
        </p:nvSpPr>
        <p:spPr>
          <a:xfrm>
            <a:off x="398363" y="1890711"/>
            <a:ext cx="11336438" cy="4602164"/>
          </a:xfrm>
        </p:spPr>
        <p:txBody>
          <a:bodyPr/>
          <a:lstStyle/>
          <a:p>
            <a:r>
              <a:rPr lang="en-US" spc="10" dirty="0"/>
              <a:t>A nurse feels that a patient has abdominal distension and pain secondary to a distended bladder and needs a Foley catheter. The nurse receives the order from the resident on call. When the attending later realizes that the order was given without his consent, he raises his voice to the resident in front of staff and the patient. </a:t>
            </a:r>
          </a:p>
          <a:p>
            <a:endParaRPr lang="en-US" dirty="0"/>
          </a:p>
        </p:txBody>
      </p:sp>
      <p:sp>
        <p:nvSpPr>
          <p:cNvPr id="2" name="Slide Number Placeholder 1">
            <a:extLst>
              <a:ext uri="{FF2B5EF4-FFF2-40B4-BE49-F238E27FC236}">
                <a16:creationId xmlns:a16="http://schemas.microsoft.com/office/drawing/2014/main" id="{0AD91FE0-D910-6FB2-DDD5-AC005FCB94BE}"/>
              </a:ext>
            </a:extLst>
          </p:cNvPr>
          <p:cNvSpPr>
            <a:spLocks noGrp="1"/>
          </p:cNvSpPr>
          <p:nvPr>
            <p:ph type="sldNum" sz="quarter" idx="12"/>
          </p:nvPr>
        </p:nvSpPr>
        <p:spPr/>
        <p:txBody>
          <a:bodyPr/>
          <a:lstStyle/>
          <a:p>
            <a:fld id="{BD86DBAA-8A94-4408-9D41-1BFB53B4CF7F}" type="slidenum">
              <a:rPr lang="en-US" smtClean="0"/>
              <a:pPr/>
              <a:t>21</a:t>
            </a:fld>
            <a:endParaRPr lang="en-US" dirty="0"/>
          </a:p>
        </p:txBody>
      </p:sp>
    </p:spTree>
    <p:extLst>
      <p:ext uri="{BB962C8B-B14F-4D97-AF65-F5344CB8AC3E}">
        <p14:creationId xmlns:p14="http://schemas.microsoft.com/office/powerpoint/2010/main" val="5119783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C183D7F6-B498-43B3-948B-1728B52AA6E4}">
                <adec:decorative xmlns:adec="http://schemas.microsoft.com/office/drawing/2017/decorative" val="0"/>
              </a:ext>
            </a:extLst>
          </p:cNvPr>
          <p:cNvSpPr>
            <a:spLocks noGrp="1" noChangeArrowheads="1"/>
          </p:cNvSpPr>
          <p:nvPr>
            <p:ph type="title"/>
          </p:nvPr>
        </p:nvSpPr>
        <p:spPr/>
        <p:txBody>
          <a:bodyPr/>
          <a:lstStyle/>
          <a:p>
            <a:r>
              <a:rPr lang="en-US" altLang="en-US" dirty="0"/>
              <a:t>Tools and Strategies Summary</a:t>
            </a:r>
          </a:p>
        </p:txBody>
      </p:sp>
      <p:sp>
        <p:nvSpPr>
          <p:cNvPr id="7" name="Text Box 18">
            <a:extLst>
              <a:ext uri="{FF2B5EF4-FFF2-40B4-BE49-F238E27FC236}">
                <a16:creationId xmlns:a16="http://schemas.microsoft.com/office/drawing/2014/main" id="{BFB46501-40DB-5508-D92D-1EDFCFB26371}"/>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2" name="Slide Number Placeholder 1">
            <a:extLst>
              <a:ext uri="{FF2B5EF4-FFF2-40B4-BE49-F238E27FC236}">
                <a16:creationId xmlns:a16="http://schemas.microsoft.com/office/drawing/2014/main" id="{789639CA-969E-3A82-D148-461C38B98E5A}"/>
              </a:ext>
            </a:extLst>
          </p:cNvPr>
          <p:cNvSpPr>
            <a:spLocks noGrp="1"/>
          </p:cNvSpPr>
          <p:nvPr>
            <p:ph type="sldNum" sz="quarter" idx="12"/>
          </p:nvPr>
        </p:nvSpPr>
        <p:spPr/>
        <p:txBody>
          <a:bodyPr/>
          <a:lstStyle/>
          <a:p>
            <a:fld id="{BD86DBAA-8A94-4408-9D41-1BFB53B4CF7F}" type="slidenum">
              <a:rPr lang="en-US" smtClean="0"/>
              <a:pPr/>
              <a:t>22</a:t>
            </a:fld>
            <a:endParaRPr lang="en-US" dirty="0"/>
          </a:p>
        </p:txBody>
      </p:sp>
      <p:pic>
        <p:nvPicPr>
          <p:cNvPr id="4" name="Picture 3" descr="Table&#10;&#10;Description automatically generated">
            <a:extLst>
              <a:ext uri="{FF2B5EF4-FFF2-40B4-BE49-F238E27FC236}">
                <a16:creationId xmlns:a16="http://schemas.microsoft.com/office/drawing/2014/main" id="{FC4FF44F-DD3B-C569-4420-63294CC9B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282" y="1727097"/>
            <a:ext cx="6917436" cy="4599432"/>
          </a:xfrm>
          <a:prstGeom prst="rect">
            <a:avLst/>
          </a:prstGeom>
        </p:spPr>
      </p:pic>
    </p:spTree>
    <p:extLst>
      <p:ext uri="{BB962C8B-B14F-4D97-AF65-F5344CB8AC3E}">
        <p14:creationId xmlns:p14="http://schemas.microsoft.com/office/powerpoint/2010/main" val="336285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
          <p:cNvSpPr>
            <a:spLocks noGrp="1" noChangeArrowheads="1"/>
          </p:cNvSpPr>
          <p:nvPr>
            <p:ph type="title"/>
          </p:nvPr>
        </p:nvSpPr>
        <p:spPr/>
        <p:txBody>
          <a:bodyPr/>
          <a:lstStyle/>
          <a:p>
            <a:r>
              <a:rPr lang="en-US" altLang="en-US" dirty="0"/>
              <a:t>Applying TeamSTEPPS Exercise</a:t>
            </a:r>
          </a:p>
        </p:txBody>
      </p:sp>
      <p:sp>
        <p:nvSpPr>
          <p:cNvPr id="6" name="Text Box 18">
            <a:extLst>
              <a:ext uri="{FF2B5EF4-FFF2-40B4-BE49-F238E27FC236}">
                <a16:creationId xmlns:a16="http://schemas.microsoft.com/office/drawing/2014/main" id="{4E68DA8A-91F4-3D68-0A0B-816CFD50150B}"/>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26628" name="Rectangle 3"/>
          <p:cNvSpPr>
            <a:spLocks noGrp="1" noChangeArrowheads="1"/>
          </p:cNvSpPr>
          <p:nvPr>
            <p:ph type="body" idx="1"/>
          </p:nvPr>
        </p:nvSpPr>
        <p:spPr>
          <a:xfrm>
            <a:off x="398362" y="1890711"/>
            <a:ext cx="11412233" cy="4602164"/>
          </a:xfrm>
        </p:spPr>
        <p:txBody>
          <a:bodyPr/>
          <a:lstStyle/>
          <a:p>
            <a:pPr marL="514350" indent="-514350">
              <a:buFont typeface="+mj-lt"/>
              <a:buAutoNum type="arabicPeriod"/>
            </a:pPr>
            <a:r>
              <a:rPr lang="en-US" dirty="0"/>
              <a:t>Is your teamwork issue related to mutual support?</a:t>
            </a:r>
          </a:p>
          <a:p>
            <a:pPr marL="514350" indent="-514350">
              <a:buFont typeface="+mj-lt"/>
              <a:buAutoNum type="arabicPeriod"/>
            </a:pPr>
            <a:r>
              <a:rPr lang="en-US" dirty="0"/>
              <a:t>If yes, what is the mutual support issue?</a:t>
            </a:r>
          </a:p>
          <a:p>
            <a:pPr marL="514350" indent="-514350">
              <a:buFont typeface="+mj-lt"/>
              <a:buAutoNum type="arabicPeriod"/>
            </a:pPr>
            <a:r>
              <a:rPr lang="en-US" dirty="0"/>
              <a:t>Which mutual support tools or strategies might you consider implementing to address the issue? </a:t>
            </a:r>
          </a:p>
          <a:p>
            <a:endParaRPr lang="en-US" dirty="0"/>
          </a:p>
        </p:txBody>
      </p:sp>
      <p:pic>
        <p:nvPicPr>
          <p:cNvPr id="4" name="Picture 3">
            <a:extLst>
              <a:ext uri="{FF2B5EF4-FFF2-40B4-BE49-F238E27FC236}">
                <a16:creationId xmlns:a16="http://schemas.microsoft.com/office/drawing/2014/main" id="{17BE9B8E-84BC-3A4B-F04A-7EB6D49357F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2" name="Slide Number Placeholder 1">
            <a:extLst>
              <a:ext uri="{FF2B5EF4-FFF2-40B4-BE49-F238E27FC236}">
                <a16:creationId xmlns:a16="http://schemas.microsoft.com/office/drawing/2014/main" id="{D0BE2F02-EECF-CAC2-F0D8-D8C576BFA6A7}"/>
              </a:ext>
            </a:extLst>
          </p:cNvPr>
          <p:cNvSpPr>
            <a:spLocks noGrp="1"/>
          </p:cNvSpPr>
          <p:nvPr>
            <p:ph type="sldNum" sz="quarter" idx="12"/>
          </p:nvPr>
        </p:nvSpPr>
        <p:spPr/>
        <p:txBody>
          <a:bodyPr/>
          <a:lstStyle/>
          <a:p>
            <a:fld id="{BD86DBAA-8A94-4408-9D41-1BFB53B4CF7F}" type="slidenum">
              <a:rPr lang="en-US" smtClean="0"/>
              <a:pPr/>
              <a:t>23</a:t>
            </a:fld>
            <a:endParaRPr lang="en-US" dirty="0"/>
          </a:p>
        </p:txBody>
      </p:sp>
    </p:spTree>
    <p:extLst>
      <p:ext uri="{BB962C8B-B14F-4D97-AF65-F5344CB8AC3E}">
        <p14:creationId xmlns:p14="http://schemas.microsoft.com/office/powerpoint/2010/main" val="294856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4F0E2B13-41E3-C707-1091-B7EA77806D47}"/>
              </a:ext>
            </a:extLst>
          </p:cNvPr>
          <p:cNvSpPr>
            <a:spLocks noGrp="1" noChangeArrowheads="1"/>
          </p:cNvSpPr>
          <p:nvPr>
            <p:ph type="title"/>
          </p:nvPr>
        </p:nvSpPr>
        <p:spPr/>
        <p:txBody>
          <a:bodyPr/>
          <a:lstStyle/>
          <a:p>
            <a:r>
              <a:rPr lang="en-US" altLang="en-US" dirty="0"/>
              <a:t>Mutual Support Is…</a:t>
            </a:r>
          </a:p>
        </p:txBody>
      </p:sp>
      <p:sp>
        <p:nvSpPr>
          <p:cNvPr id="9" name="Text Box 18">
            <a:extLst>
              <a:ext uri="{FF2B5EF4-FFF2-40B4-BE49-F238E27FC236}">
                <a16:creationId xmlns:a16="http://schemas.microsoft.com/office/drawing/2014/main" id="{1C81E9C1-F18E-6E7F-D57B-6703116B1862}"/>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6" name="Content Placeholder 4"/>
          <p:cNvSpPr>
            <a:spLocks noGrp="1"/>
          </p:cNvSpPr>
          <p:nvPr>
            <p:ph idx="1"/>
          </p:nvPr>
        </p:nvSpPr>
        <p:spPr>
          <a:xfrm>
            <a:off x="398363" y="1890711"/>
            <a:ext cx="7250664" cy="4602164"/>
          </a:xfrm>
        </p:spPr>
        <p:txBody>
          <a:bodyPr/>
          <a:lstStyle/>
          <a:p>
            <a:r>
              <a:rPr lang="en-US" dirty="0"/>
              <a:t>Dependent on information gathered through situation monitoring.</a:t>
            </a:r>
          </a:p>
          <a:p>
            <a:r>
              <a:rPr lang="en-US" dirty="0"/>
              <a:t>Facilitated by the communication of information.</a:t>
            </a:r>
          </a:p>
          <a:p>
            <a:r>
              <a:rPr lang="en-US" dirty="0"/>
              <a:t>Enhanced by leaders who encourage and model mutually supportive behaviors.</a:t>
            </a:r>
          </a:p>
          <a:p>
            <a:r>
              <a:rPr lang="en-US" dirty="0"/>
              <a:t>Vital to supporting both patients and other care providers.</a:t>
            </a:r>
          </a:p>
        </p:txBody>
      </p:sp>
      <p:pic>
        <p:nvPicPr>
          <p:cNvPr id="4" name="Picture 3" descr="Safe, efficient, and patient-centered care is at the center of the TeamSTEPPs framework. It is created through effective team communication, team leadership, situation monitoring, and mutual support.">
            <a:extLst>
              <a:ext uri="{FF2B5EF4-FFF2-40B4-BE49-F238E27FC236}">
                <a16:creationId xmlns:a16="http://schemas.microsoft.com/office/drawing/2014/main" id="{1BDDAD28-96CC-EB22-711E-5B484FA37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49026" y="1997168"/>
            <a:ext cx="4161569" cy="4114800"/>
          </a:xfrm>
          <a:prstGeom prst="rect">
            <a:avLst/>
          </a:prstGeom>
        </p:spPr>
      </p:pic>
      <p:sp>
        <p:nvSpPr>
          <p:cNvPr id="2" name="Slide Number Placeholder 1">
            <a:extLst>
              <a:ext uri="{FF2B5EF4-FFF2-40B4-BE49-F238E27FC236}">
                <a16:creationId xmlns:a16="http://schemas.microsoft.com/office/drawing/2014/main" id="{435513F8-9958-865E-D2C6-05206FCAEF12}"/>
              </a:ext>
            </a:extLst>
          </p:cNvPr>
          <p:cNvSpPr>
            <a:spLocks noGrp="1"/>
          </p:cNvSpPr>
          <p:nvPr>
            <p:ph type="sldNum" sz="quarter" idx="12"/>
          </p:nvPr>
        </p:nvSpPr>
        <p:spPr/>
        <p:txBody>
          <a:bodyPr/>
          <a:lstStyle/>
          <a:p>
            <a:fld id="{BD86DBAA-8A94-4408-9D41-1BFB53B4CF7F}" type="slidenum">
              <a:rPr lang="en-US" smtClean="0"/>
              <a:pPr/>
              <a:t>3</a:t>
            </a:fld>
            <a:endParaRPr lang="en-US" dirty="0"/>
          </a:p>
        </p:txBody>
      </p:sp>
    </p:spTree>
    <p:extLst>
      <p:ext uri="{BB962C8B-B14F-4D97-AF65-F5344CB8AC3E}">
        <p14:creationId xmlns:p14="http://schemas.microsoft.com/office/powerpoint/2010/main" val="22301407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r>
              <a:rPr lang="en-US" altLang="en-US" dirty="0"/>
              <a:t>Mutual Support Involves…</a:t>
            </a:r>
          </a:p>
        </p:txBody>
      </p:sp>
      <p:sp>
        <p:nvSpPr>
          <p:cNvPr id="5" name="Text Box 18">
            <a:extLst>
              <a:ext uri="{FF2B5EF4-FFF2-40B4-BE49-F238E27FC236}">
                <a16:creationId xmlns:a16="http://schemas.microsoft.com/office/drawing/2014/main" id="{A7F93CA4-5354-EB42-43A6-ED18263B4111}"/>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8196" name="Rectangle 6"/>
          <p:cNvSpPr>
            <a:spLocks noGrp="1" noChangeArrowheads="1"/>
          </p:cNvSpPr>
          <p:nvPr>
            <p:ph type="body" idx="1"/>
          </p:nvPr>
        </p:nvSpPr>
        <p:spPr/>
        <p:txBody>
          <a:bodyPr/>
          <a:lstStyle/>
          <a:p>
            <a:r>
              <a:rPr lang="en-US" altLang="en-US" dirty="0"/>
              <a:t>Team members who:</a:t>
            </a:r>
          </a:p>
          <a:p>
            <a:pPr marL="914400" lvl="1" indent="-457200">
              <a:buFont typeface="+mj-lt"/>
              <a:buAutoNum type="arabicPeriod"/>
            </a:pPr>
            <a:r>
              <a:rPr lang="en-US" altLang="en-US" dirty="0"/>
              <a:t>Assist each other.</a:t>
            </a:r>
          </a:p>
          <a:p>
            <a:pPr marL="914400" lvl="1" indent="-457200">
              <a:buFont typeface="+mj-lt"/>
              <a:buAutoNum type="arabicPeriod"/>
            </a:pPr>
            <a:r>
              <a:rPr lang="en-US" altLang="en-US" dirty="0"/>
              <a:t>Provide and receive feedback.</a:t>
            </a:r>
          </a:p>
          <a:p>
            <a:pPr marL="914400" lvl="1" indent="-457200">
              <a:buFont typeface="+mj-lt"/>
              <a:buAutoNum type="arabicPeriod"/>
            </a:pPr>
            <a:r>
              <a:rPr lang="en-US" altLang="en-US" dirty="0"/>
              <a:t>Exert assertive advocacy behaviors when patient safety is threatened.</a:t>
            </a:r>
          </a:p>
          <a:p>
            <a:pPr marL="914400" lvl="1" indent="-457200">
              <a:buFont typeface="+mj-lt"/>
              <a:buAutoNum type="arabicPeriod"/>
            </a:pPr>
            <a:r>
              <a:rPr lang="en-US" altLang="en-US" dirty="0"/>
              <a:t>Respond to conflict promptly and constructively.</a:t>
            </a:r>
          </a:p>
          <a:p>
            <a:endParaRPr lang="en-US" altLang="en-US" dirty="0"/>
          </a:p>
        </p:txBody>
      </p:sp>
      <p:sp>
        <p:nvSpPr>
          <p:cNvPr id="2" name="Slide Number Placeholder 1">
            <a:extLst>
              <a:ext uri="{FF2B5EF4-FFF2-40B4-BE49-F238E27FC236}">
                <a16:creationId xmlns:a16="http://schemas.microsoft.com/office/drawing/2014/main" id="{867556FC-85E8-DD6F-DE94-FEB7804652F9}"/>
              </a:ext>
            </a:extLst>
          </p:cNvPr>
          <p:cNvSpPr>
            <a:spLocks noGrp="1"/>
          </p:cNvSpPr>
          <p:nvPr>
            <p:ph type="sldNum" sz="quarter" idx="12"/>
          </p:nvPr>
        </p:nvSpPr>
        <p:spPr/>
        <p:txBody>
          <a:bodyPr/>
          <a:lstStyle/>
          <a:p>
            <a:fld id="{BD86DBAA-8A94-4408-9D41-1BFB53B4CF7F}" type="slidenum">
              <a:rPr lang="en-US" smtClean="0"/>
              <a:pPr/>
              <a:t>4</a:t>
            </a:fld>
            <a:endParaRPr lang="en-US" dirty="0"/>
          </a:p>
        </p:txBody>
      </p:sp>
    </p:spTree>
    <p:extLst>
      <p:ext uri="{BB962C8B-B14F-4D97-AF65-F5344CB8AC3E}">
        <p14:creationId xmlns:p14="http://schemas.microsoft.com/office/powerpoint/2010/main" val="31388889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C583-0442-8E59-DD88-92543D3241B5}"/>
              </a:ext>
            </a:extLst>
          </p:cNvPr>
          <p:cNvSpPr>
            <a:spLocks noGrp="1"/>
          </p:cNvSpPr>
          <p:nvPr>
            <p:ph type="title"/>
          </p:nvPr>
        </p:nvSpPr>
        <p:spPr/>
        <p:txBody>
          <a:bodyPr/>
          <a:lstStyle/>
          <a:p>
            <a:r>
              <a:rPr lang="en-US" altLang="en-US" dirty="0"/>
              <a:t>Mutual Support Discussion</a:t>
            </a:r>
            <a:endParaRPr lang="en-US" dirty="0"/>
          </a:p>
        </p:txBody>
      </p:sp>
      <p:sp>
        <p:nvSpPr>
          <p:cNvPr id="5" name="Text Box 18">
            <a:extLst>
              <a:ext uri="{FF2B5EF4-FFF2-40B4-BE49-F238E27FC236}">
                <a16:creationId xmlns:a16="http://schemas.microsoft.com/office/drawing/2014/main" id="{66E506BD-72C8-F498-E5BA-A0190E8F2B71}"/>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4" name="Slide Number Placeholder 3">
            <a:extLst>
              <a:ext uri="{FF2B5EF4-FFF2-40B4-BE49-F238E27FC236}">
                <a16:creationId xmlns:a16="http://schemas.microsoft.com/office/drawing/2014/main" id="{AE83E79A-01B6-1A08-536F-4608336A4267}"/>
              </a:ext>
            </a:extLst>
          </p:cNvPr>
          <p:cNvSpPr>
            <a:spLocks noGrp="1"/>
          </p:cNvSpPr>
          <p:nvPr>
            <p:ph type="sldNum" sz="quarter" idx="12"/>
          </p:nvPr>
        </p:nvSpPr>
        <p:spPr/>
        <p:txBody>
          <a:bodyPr/>
          <a:lstStyle/>
          <a:p>
            <a:fld id="{BD86DBAA-8A94-4408-9D41-1BFB53B4CF7F}" type="slidenum">
              <a:rPr lang="en-US" smtClean="0"/>
              <a:pPr/>
              <a:t>5</a:t>
            </a:fld>
            <a:endParaRPr lang="en-US" dirty="0"/>
          </a:p>
        </p:txBody>
      </p:sp>
      <p:pic>
        <p:nvPicPr>
          <p:cNvPr id="9" name="Picture 8" descr="Graphical user interface&#10;&#10;Description automatically generated with medium confidence">
            <a:extLst>
              <a:ext uri="{FF2B5EF4-FFF2-40B4-BE49-F238E27FC236}">
                <a16:creationId xmlns:a16="http://schemas.microsoft.com/office/drawing/2014/main" id="{23B791F4-655E-9890-FDC0-59D89DEBF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248" y="2011680"/>
            <a:ext cx="9747504" cy="4022628"/>
          </a:xfrm>
          <a:prstGeom prst="rect">
            <a:avLst/>
          </a:prstGeom>
        </p:spPr>
      </p:pic>
    </p:spTree>
    <p:extLst>
      <p:ext uri="{BB962C8B-B14F-4D97-AF65-F5344CB8AC3E}">
        <p14:creationId xmlns:p14="http://schemas.microsoft.com/office/powerpoint/2010/main" val="76291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ltLang="en-US" dirty="0"/>
              <a:t>Task Assistance</a:t>
            </a:r>
          </a:p>
        </p:txBody>
      </p:sp>
      <p:sp>
        <p:nvSpPr>
          <p:cNvPr id="5" name="Text Box 18">
            <a:extLst>
              <a:ext uri="{FF2B5EF4-FFF2-40B4-BE49-F238E27FC236}">
                <a16:creationId xmlns:a16="http://schemas.microsoft.com/office/drawing/2014/main" id="{4D9F9C91-6792-CA1D-5DA9-CE7738DED100}"/>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9219" name="Rectangle 3"/>
          <p:cNvSpPr>
            <a:spLocks noGrp="1" noChangeArrowheads="1"/>
          </p:cNvSpPr>
          <p:nvPr>
            <p:ph type="body" idx="1"/>
          </p:nvPr>
        </p:nvSpPr>
        <p:spPr/>
        <p:txBody>
          <a:bodyPr/>
          <a:lstStyle/>
          <a:p>
            <a:r>
              <a:rPr lang="en-US" altLang="en-US" dirty="0"/>
              <a:t>Team members foster a climate in which it is expected that assistance will be actively </a:t>
            </a:r>
            <a:r>
              <a:rPr lang="en-US" altLang="en-US" b="1" dirty="0"/>
              <a:t>sought</a:t>
            </a:r>
            <a:r>
              <a:rPr lang="en-US" altLang="en-US" dirty="0"/>
              <a:t> and </a:t>
            </a:r>
            <a:r>
              <a:rPr lang="en-US" altLang="en-US" b="1" dirty="0"/>
              <a:t>offered</a:t>
            </a:r>
            <a:r>
              <a:rPr lang="en-US" altLang="en-US" dirty="0"/>
              <a:t> as a method for reducing error risks and workplace stress and burnout. </a:t>
            </a:r>
          </a:p>
          <a:p>
            <a:endParaRPr lang="en-US" altLang="en-US" dirty="0"/>
          </a:p>
        </p:txBody>
      </p:sp>
      <p:sp>
        <p:nvSpPr>
          <p:cNvPr id="2" name="Slide Number Placeholder 1">
            <a:extLst>
              <a:ext uri="{FF2B5EF4-FFF2-40B4-BE49-F238E27FC236}">
                <a16:creationId xmlns:a16="http://schemas.microsoft.com/office/drawing/2014/main" id="{A5D797A5-87FD-CB85-1D03-999559D5283D}"/>
              </a:ext>
            </a:extLst>
          </p:cNvPr>
          <p:cNvSpPr>
            <a:spLocks noGrp="1"/>
          </p:cNvSpPr>
          <p:nvPr>
            <p:ph type="sldNum" sz="quarter" idx="12"/>
          </p:nvPr>
        </p:nvSpPr>
        <p:spPr/>
        <p:txBody>
          <a:bodyPr/>
          <a:lstStyle/>
          <a:p>
            <a:fld id="{BD86DBAA-8A94-4408-9D41-1BFB53B4CF7F}" type="slidenum">
              <a:rPr lang="en-US" smtClean="0"/>
              <a:pPr/>
              <a:t>6</a:t>
            </a:fld>
            <a:endParaRPr lang="en-US" dirty="0"/>
          </a:p>
        </p:txBody>
      </p:sp>
    </p:spTree>
    <p:extLst>
      <p:ext uri="{BB962C8B-B14F-4D97-AF65-F5344CB8AC3E}">
        <p14:creationId xmlns:p14="http://schemas.microsoft.com/office/powerpoint/2010/main" val="38087848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altLang="en-US" dirty="0"/>
              <a:t>Task Assistance Example</a:t>
            </a:r>
          </a:p>
        </p:txBody>
      </p:sp>
      <p:sp>
        <p:nvSpPr>
          <p:cNvPr id="5" name="Text Box 18">
            <a:extLst>
              <a:ext uri="{FF2B5EF4-FFF2-40B4-BE49-F238E27FC236}">
                <a16:creationId xmlns:a16="http://schemas.microsoft.com/office/drawing/2014/main" id="{32D34351-895A-02AC-6C10-86951FAC95D2}"/>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8196" name="Rectangle 7"/>
          <p:cNvSpPr>
            <a:spLocks noGrp="1" noChangeArrowheads="1"/>
          </p:cNvSpPr>
          <p:nvPr>
            <p:ph type="body" idx="1"/>
          </p:nvPr>
        </p:nvSpPr>
        <p:spPr/>
        <p:txBody>
          <a:bodyPr/>
          <a:lstStyle/>
          <a:p>
            <a:r>
              <a:rPr lang="en-US" dirty="0"/>
              <a:t>Two staff of the GI Lab are assessing an older patient who has just had conscious sedation for a colonoscopy. The monitor shows an elevated heart rate of 150 beats per minute and blood pressure of 76/48. The nurse calls out the vital signs while the physician continues to monitor the rhythm. A nurse passing by the room hears the call-out.</a:t>
            </a:r>
          </a:p>
          <a:p>
            <a:pPr lvl="1"/>
            <a:r>
              <a:rPr lang="en-US" dirty="0"/>
              <a:t>How would you offer task assistance?</a:t>
            </a:r>
          </a:p>
          <a:p>
            <a:pPr lvl="1"/>
            <a:r>
              <a:rPr lang="en-US" dirty="0"/>
              <a:t>How would you request task assistance?</a:t>
            </a:r>
          </a:p>
          <a:p>
            <a:pPr lvl="1"/>
            <a:r>
              <a:rPr lang="en-US" dirty="0"/>
              <a:t>How well would your team handle a scenario like this one?</a:t>
            </a:r>
          </a:p>
          <a:p>
            <a:pPr lvl="1"/>
            <a:endParaRPr lang="en-US" dirty="0"/>
          </a:p>
        </p:txBody>
      </p:sp>
      <p:sp>
        <p:nvSpPr>
          <p:cNvPr id="2" name="Slide Number Placeholder 1">
            <a:extLst>
              <a:ext uri="{FF2B5EF4-FFF2-40B4-BE49-F238E27FC236}">
                <a16:creationId xmlns:a16="http://schemas.microsoft.com/office/drawing/2014/main" id="{ABA67A0B-3FC2-2420-5551-A7EFD2DAD9E9}"/>
              </a:ext>
            </a:extLst>
          </p:cNvPr>
          <p:cNvSpPr>
            <a:spLocks noGrp="1"/>
          </p:cNvSpPr>
          <p:nvPr>
            <p:ph type="sldNum" sz="quarter" idx="12"/>
          </p:nvPr>
        </p:nvSpPr>
        <p:spPr/>
        <p:txBody>
          <a:bodyPr/>
          <a:lstStyle/>
          <a:p>
            <a:fld id="{BD86DBAA-8A94-4408-9D41-1BFB53B4CF7F}" type="slidenum">
              <a:rPr lang="en-US" smtClean="0"/>
              <a:pPr/>
              <a:t>7</a:t>
            </a:fld>
            <a:endParaRPr lang="en-US" dirty="0"/>
          </a:p>
        </p:txBody>
      </p:sp>
    </p:spTree>
    <p:extLst>
      <p:ext uri="{BB962C8B-B14F-4D97-AF65-F5344CB8AC3E}">
        <p14:creationId xmlns:p14="http://schemas.microsoft.com/office/powerpoint/2010/main" val="202475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r>
              <a:rPr lang="en-US" altLang="en-US" dirty="0"/>
              <a:t>What Is Feedback?</a:t>
            </a:r>
          </a:p>
        </p:txBody>
      </p:sp>
      <p:sp>
        <p:nvSpPr>
          <p:cNvPr id="5" name="Text Box 18">
            <a:extLst>
              <a:ext uri="{FF2B5EF4-FFF2-40B4-BE49-F238E27FC236}">
                <a16:creationId xmlns:a16="http://schemas.microsoft.com/office/drawing/2014/main" id="{F967680D-DC89-9CE3-0CE1-6E1D107DAA5F}"/>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1267" name="Rectangle 2"/>
          <p:cNvSpPr>
            <a:spLocks noGrp="1" noChangeArrowheads="1"/>
          </p:cNvSpPr>
          <p:nvPr>
            <p:ph type="body" idx="1"/>
          </p:nvPr>
        </p:nvSpPr>
        <p:spPr/>
        <p:txBody>
          <a:bodyPr vert="horz" lIns="91440" tIns="45720" rIns="91440" bIns="45720" rtlCol="0" anchor="t">
            <a:normAutofit/>
          </a:bodyPr>
          <a:lstStyle/>
          <a:p>
            <a:r>
              <a:rPr lang="en-US" altLang="en-US" dirty="0"/>
              <a:t>Feedback is information provided that can positively or negatively impact team performance.</a:t>
            </a:r>
          </a:p>
          <a:p>
            <a:r>
              <a:rPr lang="en-US" altLang="en-US" dirty="0"/>
              <a:t>It may be:</a:t>
            </a:r>
          </a:p>
          <a:p>
            <a:pPr lvl="1"/>
            <a:r>
              <a:rPr lang="en-US" altLang="en-US" dirty="0"/>
              <a:t>Nonverbal (not paying attention, looking upset, smiling and affirming what’s being said).</a:t>
            </a:r>
          </a:p>
          <a:p>
            <a:pPr lvl="1"/>
            <a:r>
              <a:rPr lang="en-US" altLang="en-US" dirty="0">
                <a:latin typeface="Open Sans"/>
                <a:ea typeface="Open Sans"/>
                <a:cs typeface="Open Sans"/>
              </a:rPr>
              <a:t>Verbal (making a suggestion, agreeing, or disagreeing).</a:t>
            </a:r>
          </a:p>
          <a:p>
            <a:pPr lvl="1"/>
            <a:r>
              <a:rPr lang="en-US" altLang="en-US" dirty="0"/>
              <a:t>Intentional (a message you were deliberately sending).</a:t>
            </a:r>
          </a:p>
          <a:p>
            <a:pPr lvl="1"/>
            <a:r>
              <a:rPr lang="en-US" altLang="en-US" dirty="0"/>
              <a:t>Unintentional (a reaction you were not trying to communicate).</a:t>
            </a:r>
          </a:p>
        </p:txBody>
      </p:sp>
      <p:sp>
        <p:nvSpPr>
          <p:cNvPr id="2" name="Slide Number Placeholder 1">
            <a:extLst>
              <a:ext uri="{FF2B5EF4-FFF2-40B4-BE49-F238E27FC236}">
                <a16:creationId xmlns:a16="http://schemas.microsoft.com/office/drawing/2014/main" id="{EA1F26E6-4613-5075-8809-54E75AA61CD5}"/>
              </a:ext>
            </a:extLst>
          </p:cNvPr>
          <p:cNvSpPr>
            <a:spLocks noGrp="1"/>
          </p:cNvSpPr>
          <p:nvPr>
            <p:ph type="sldNum" sz="quarter" idx="12"/>
          </p:nvPr>
        </p:nvSpPr>
        <p:spPr/>
        <p:txBody>
          <a:bodyPr/>
          <a:lstStyle/>
          <a:p>
            <a:fld id="{BD86DBAA-8A94-4408-9D41-1BFB53B4CF7F}" type="slidenum">
              <a:rPr lang="en-US" smtClean="0"/>
              <a:pPr/>
              <a:t>8</a:t>
            </a:fld>
            <a:endParaRPr lang="en-US" dirty="0"/>
          </a:p>
        </p:txBody>
      </p:sp>
    </p:spTree>
    <p:extLst>
      <p:ext uri="{BB962C8B-B14F-4D97-AF65-F5344CB8AC3E}">
        <p14:creationId xmlns:p14="http://schemas.microsoft.com/office/powerpoint/2010/main" val="2113546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lstStyle/>
          <a:p>
            <a:r>
              <a:rPr lang="en-US" altLang="en-US" dirty="0"/>
              <a:t>Types of Formative Feedback</a:t>
            </a:r>
          </a:p>
        </p:txBody>
      </p:sp>
      <p:sp>
        <p:nvSpPr>
          <p:cNvPr id="5" name="Text Box 18">
            <a:extLst>
              <a:ext uri="{FF2B5EF4-FFF2-40B4-BE49-F238E27FC236}">
                <a16:creationId xmlns:a16="http://schemas.microsoft.com/office/drawing/2014/main" id="{2C6F392D-D9CF-DE54-9897-17714E57876E}"/>
              </a:ext>
              <a:ext uri="{C183D7F6-B498-43B3-948B-1728B52AA6E4}">
                <adec:decorative xmlns:adec="http://schemas.microsoft.com/office/drawing/2017/decorative" val="1"/>
              </a:ext>
            </a:extLst>
          </p:cNvPr>
          <p:cNvSpPr txBox="1">
            <a:spLocks noChangeArrowheads="1"/>
          </p:cNvSpPr>
          <p:nvPr/>
        </p:nvSpPr>
        <p:spPr bwMode="auto">
          <a:xfrm>
            <a:off x="9498674" y="301392"/>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Mutual Support</a:t>
            </a:r>
          </a:p>
        </p:txBody>
      </p:sp>
      <p:sp>
        <p:nvSpPr>
          <p:cNvPr id="12291" name="Rectangle 2"/>
          <p:cNvSpPr>
            <a:spLocks noGrp="1" noChangeArrowheads="1"/>
          </p:cNvSpPr>
          <p:nvPr>
            <p:ph type="body" idx="1"/>
          </p:nvPr>
        </p:nvSpPr>
        <p:spPr/>
        <p:txBody>
          <a:bodyPr/>
          <a:lstStyle/>
          <a:p>
            <a:r>
              <a:rPr lang="en-US" altLang="en-US" dirty="0"/>
              <a:t>Formal </a:t>
            </a:r>
          </a:p>
          <a:p>
            <a:pPr lvl="1"/>
            <a:r>
              <a:rPr lang="en-US" altLang="en-US" dirty="0"/>
              <a:t>Retrospective and typically scheduled in advance</a:t>
            </a:r>
          </a:p>
          <a:p>
            <a:pPr lvl="1"/>
            <a:r>
              <a:rPr lang="en-US" altLang="en-US" dirty="0"/>
              <a:t>Has an evaluative quality</a:t>
            </a:r>
          </a:p>
          <a:p>
            <a:pPr lvl="1"/>
            <a:r>
              <a:rPr lang="en-US" altLang="en-US" dirty="0"/>
              <a:t>Examples: collaborative discussions, case conferences, individual performance reviews</a:t>
            </a:r>
          </a:p>
          <a:p>
            <a:r>
              <a:rPr lang="en-US" altLang="en-US" dirty="0"/>
              <a:t>Informal </a:t>
            </a:r>
          </a:p>
          <a:p>
            <a:pPr lvl="1"/>
            <a:r>
              <a:rPr lang="en-US" altLang="en-US" dirty="0"/>
              <a:t>Typically in real time</a:t>
            </a:r>
          </a:p>
          <a:p>
            <a:pPr lvl="1"/>
            <a:r>
              <a:rPr lang="en-US" altLang="en-US" dirty="0"/>
              <a:t>Provided on an ongoing basis</a:t>
            </a:r>
          </a:p>
          <a:p>
            <a:pPr lvl="1"/>
            <a:r>
              <a:rPr lang="en-US" altLang="en-US" dirty="0"/>
              <a:t>Focuses on knowledge and practical skills development</a:t>
            </a:r>
          </a:p>
          <a:p>
            <a:pPr lvl="1"/>
            <a:r>
              <a:rPr lang="en-US" altLang="en-US" dirty="0"/>
              <a:t>Examples: huddles, debriefs</a:t>
            </a:r>
          </a:p>
        </p:txBody>
      </p:sp>
      <p:sp>
        <p:nvSpPr>
          <p:cNvPr id="2" name="Slide Number Placeholder 1">
            <a:extLst>
              <a:ext uri="{FF2B5EF4-FFF2-40B4-BE49-F238E27FC236}">
                <a16:creationId xmlns:a16="http://schemas.microsoft.com/office/drawing/2014/main" id="{43A2782A-D3BA-FBC0-F9F3-7D8B215B1458}"/>
              </a:ext>
            </a:extLst>
          </p:cNvPr>
          <p:cNvSpPr>
            <a:spLocks noGrp="1"/>
          </p:cNvSpPr>
          <p:nvPr>
            <p:ph type="sldNum" sz="quarter" idx="12"/>
          </p:nvPr>
        </p:nvSpPr>
        <p:spPr/>
        <p:txBody>
          <a:bodyPr/>
          <a:lstStyle/>
          <a:p>
            <a:fld id="{BD86DBAA-8A94-4408-9D41-1BFB53B4CF7F}" type="slidenum">
              <a:rPr lang="en-US" smtClean="0"/>
              <a:pPr/>
              <a:t>9</a:t>
            </a:fld>
            <a:endParaRPr lang="en-US" dirty="0"/>
          </a:p>
        </p:txBody>
      </p:sp>
    </p:spTree>
    <p:extLst>
      <p:ext uri="{BB962C8B-B14F-4D97-AF65-F5344CB8AC3E}">
        <p14:creationId xmlns:p14="http://schemas.microsoft.com/office/powerpoint/2010/main" val="14790031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TeamSTEPP">
      <a:dk1>
        <a:sysClr val="windowText" lastClr="000000"/>
      </a:dk1>
      <a:lt1>
        <a:sysClr val="window" lastClr="FFFFFF"/>
      </a:lt1>
      <a:dk2>
        <a:srgbClr val="44546A"/>
      </a:dk2>
      <a:lt2>
        <a:srgbClr val="E7E6E6"/>
      </a:lt2>
      <a:accent1>
        <a:srgbClr val="009FC2"/>
      </a:accent1>
      <a:accent2>
        <a:srgbClr val="006081"/>
      </a:accent2>
      <a:accent3>
        <a:srgbClr val="5F277E"/>
      </a:accent3>
      <a:accent4>
        <a:srgbClr val="FFCE34"/>
      </a:accent4>
      <a:accent5>
        <a:srgbClr val="8D4500"/>
      </a:accent5>
      <a:accent6>
        <a:srgbClr val="595959"/>
      </a:accent6>
      <a:hlink>
        <a:srgbClr val="0563C1"/>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D377ED405D294CB8DA4A96EA4B51BC" ma:contentTypeVersion="13" ma:contentTypeDescription="Create a new document." ma:contentTypeScope="" ma:versionID="04c55c56fb3fb1b6c9d3e1aaa4f80bb4">
  <xsd:schema xmlns:xsd="http://www.w3.org/2001/XMLSchema" xmlns:xs="http://www.w3.org/2001/XMLSchema" xmlns:p="http://schemas.microsoft.com/office/2006/metadata/properties" xmlns:ns2="512e109e-378b-4038-86a4-7c1f661e2b5f" xmlns:ns3="b34e64dc-0cc7-4267-a056-aa9f2fd95cb7" targetNamespace="http://schemas.microsoft.com/office/2006/metadata/properties" ma:root="true" ma:fieldsID="639b2e526e599e1b4e3848bdd66dde56" ns2:_="" ns3:_="">
    <xsd:import namespace="512e109e-378b-4038-86a4-7c1f661e2b5f"/>
    <xsd:import namespace="b34e64dc-0cc7-4267-a056-aa9f2fd9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109e-378b-4038-86a4-7c1f661e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e64dc-0cc7-4267-a056-aa9f2fd95c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2e109e-378b-4038-86a4-7c1f661e2b5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6D1F18-A55B-479E-A2B6-EAEA2759CC9C}">
  <ds:schemaRefs>
    <ds:schemaRef ds:uri="512e109e-378b-4038-86a4-7c1f661e2b5f"/>
    <ds:schemaRef ds:uri="b34e64dc-0cc7-4267-a056-aa9f2fd95c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55D6D5-ACE2-4B86-B3D7-70B31B5831E4}">
  <ds:schemaRef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purl.org/dc/elements/1.1/"/>
    <ds:schemaRef ds:uri="512e109e-378b-4038-86a4-7c1f661e2b5f"/>
    <ds:schemaRef ds:uri="http://schemas.microsoft.com/office/infopath/2007/PartnerControls"/>
    <ds:schemaRef ds:uri="b34e64dc-0cc7-4267-a056-aa9f2fd95cb7"/>
    <ds:schemaRef ds:uri="http://schemas.microsoft.com/office/2006/metadata/properties"/>
  </ds:schemaRefs>
</ds:datastoreItem>
</file>

<file path=customXml/itemProps3.xml><?xml version="1.0" encoding="utf-8"?>
<ds:datastoreItem xmlns:ds="http://schemas.openxmlformats.org/officeDocument/2006/customXml" ds:itemID="{45C5AB31-30E1-4856-B532-377101C0D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3925</TotalTime>
  <Words>1095</Words>
  <Application>Microsoft Office PowerPoint</Application>
  <PresentationFormat>Widescreen</PresentationFormat>
  <Paragraphs>192</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Open Sans</vt:lpstr>
      <vt:lpstr>Open Sans bold</vt:lpstr>
      <vt:lpstr>Open Sans Semibold</vt:lpstr>
      <vt:lpstr>Times New Roman</vt:lpstr>
      <vt:lpstr>Wingdings</vt:lpstr>
      <vt:lpstr>Office Theme</vt:lpstr>
      <vt:lpstr>Mutual Support</vt:lpstr>
      <vt:lpstr>Objectives</vt:lpstr>
      <vt:lpstr>Mutual Support Is…</vt:lpstr>
      <vt:lpstr>Mutual Support Involves…</vt:lpstr>
      <vt:lpstr>Mutual Support Discussion</vt:lpstr>
      <vt:lpstr>Task Assistance</vt:lpstr>
      <vt:lpstr>Task Assistance Example</vt:lpstr>
      <vt:lpstr>What Is Feedback?</vt:lpstr>
      <vt:lpstr>Types of Formative Feedback</vt:lpstr>
      <vt:lpstr>Characteristics of Effective  Formative Feedback</vt:lpstr>
      <vt:lpstr>Providing Effective Formative Feedback Video</vt:lpstr>
      <vt:lpstr>Advocacy and Assertion</vt:lpstr>
      <vt:lpstr>The Assertive Statement</vt:lpstr>
      <vt:lpstr>Two-Challenge Rule</vt:lpstr>
      <vt:lpstr>Two-Challenge Rule (continued)</vt:lpstr>
      <vt:lpstr>Please Use CUS Words but only when appropriate!</vt:lpstr>
      <vt:lpstr>Advocacy and Assertion Scenario</vt:lpstr>
      <vt:lpstr>Conflict in Teams</vt:lpstr>
      <vt:lpstr>Conflict Resolution: DESC Script </vt:lpstr>
      <vt:lpstr>DESC It</vt:lpstr>
      <vt:lpstr>A DESC Scenario</vt:lpstr>
      <vt:lpstr>Tools and Strategies Summary</vt:lpstr>
      <vt:lpstr>Applying TeamSTEPPS Exercise</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Mutual Support Module 4</dc:title>
  <dc:subject>TeamSTEPPS curriculum Module 4</dc:subject>
  <dc:creator>Abt Associates</dc:creator>
  <cp:keywords>TeamSTEPPS curriculum Module 4</cp:keywords>
  <cp:lastModifiedBy>Nawrocki, Laura (AHRQ/OC) (CTR)</cp:lastModifiedBy>
  <cp:revision>51</cp:revision>
  <cp:lastPrinted>2022-02-28T21:23:28Z</cp:lastPrinted>
  <dcterms:created xsi:type="dcterms:W3CDTF">2018-11-16T01:43:45Z</dcterms:created>
  <dcterms:modified xsi:type="dcterms:W3CDTF">2024-02-14T07:40:32Z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9ED59A84-2A09-48FC-A470-7C3F9FB3B96E</vt:lpwstr>
  </property>
  <property fmtid="{D5CDD505-2E9C-101B-9397-08002B2CF9AE}" pid="3" name="ArticulatePath">
    <vt:lpwstr>Report Visual Framework</vt:lpwstr>
  </property>
  <property fmtid="{D5CDD505-2E9C-101B-9397-08002B2CF9AE}" pid="4" name="ContentTypeId">
    <vt:lpwstr>0x01010017D377ED405D294CB8DA4A96EA4B51BC</vt:lpwstr>
  </property>
  <property fmtid="{D5CDD505-2E9C-101B-9397-08002B2CF9AE}" pid="5" name="MediaServiceImageTags">
    <vt:lpwstr/>
  </property>
</Properties>
</file>