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1"/>
  </p:notesMasterIdLst>
  <p:handoutMasterIdLst>
    <p:handoutMasterId r:id="rId22"/>
  </p:handoutMasterIdLst>
  <p:sldIdLst>
    <p:sldId id="256" r:id="rId3"/>
    <p:sldId id="324" r:id="rId4"/>
    <p:sldId id="351" r:id="rId5"/>
    <p:sldId id="325" r:id="rId6"/>
    <p:sldId id="326" r:id="rId7"/>
    <p:sldId id="340" r:id="rId8"/>
    <p:sldId id="341" r:id="rId9"/>
    <p:sldId id="345" r:id="rId10"/>
    <p:sldId id="346" r:id="rId11"/>
    <p:sldId id="330" r:id="rId12"/>
    <p:sldId id="347" r:id="rId13"/>
    <p:sldId id="333" r:id="rId14"/>
    <p:sldId id="334" r:id="rId15"/>
    <p:sldId id="343" r:id="rId16"/>
    <p:sldId id="350" r:id="rId17"/>
    <p:sldId id="349" r:id="rId18"/>
    <p:sldId id="348" r:id="rId19"/>
    <p:sldId id="276"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64A2"/>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0" autoAdjust="0"/>
    <p:restoredTop sz="86508" autoAdjust="0"/>
  </p:normalViewPr>
  <p:slideViewPr>
    <p:cSldViewPr snapToGrid="0" showGuides="1">
      <p:cViewPr>
        <p:scale>
          <a:sx n="116" d="100"/>
          <a:sy n="116" d="100"/>
        </p:scale>
        <p:origin x="-3270" y="-1116"/>
      </p:cViewPr>
      <p:guideLst>
        <p:guide orient="horz" pos="2160"/>
        <p:guide pos="2880"/>
      </p:guideLst>
    </p:cSldViewPr>
  </p:slideViewPr>
  <p:outlineViewPr>
    <p:cViewPr>
      <p:scale>
        <a:sx n="33" d="100"/>
        <a:sy n="33" d="100"/>
      </p:scale>
      <p:origin x="0" y="-88"/>
    </p:cViewPr>
  </p:outlineViewPr>
  <p:notesTextViewPr>
    <p:cViewPr>
      <p:scale>
        <a:sx n="1" d="1"/>
        <a:sy n="1" d="1"/>
      </p:scale>
      <p:origin x="0" y="-144"/>
    </p:cViewPr>
  </p:notesTextViewPr>
  <p:sorterViewPr>
    <p:cViewPr>
      <p:scale>
        <a:sx n="100" d="100"/>
        <a:sy n="100" d="100"/>
      </p:scale>
      <p:origin x="0" y="0"/>
    </p:cViewPr>
  </p:sorterViewPr>
  <p:notesViewPr>
    <p:cSldViewPr snapToGrid="0">
      <p:cViewPr>
        <p:scale>
          <a:sx n="125" d="100"/>
          <a:sy n="125" d="100"/>
        </p:scale>
        <p:origin x="2928" y="-231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6D3F00-D901-4A11-911E-6872661845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F2B3746-CC0F-4B1A-8C7E-2E2CC931E7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7FA675-94D6-4FFD-87D5-277FF5E0D3E7}" type="datetimeFigureOut">
              <a:rPr lang="en-US" smtClean="0"/>
              <a:t>2/28/2022</a:t>
            </a:fld>
            <a:endParaRPr lang="en-US"/>
          </a:p>
        </p:txBody>
      </p:sp>
      <p:sp>
        <p:nvSpPr>
          <p:cNvPr id="4" name="Footer Placeholder 3">
            <a:extLst>
              <a:ext uri="{FF2B5EF4-FFF2-40B4-BE49-F238E27FC236}">
                <a16:creationId xmlns:a16="http://schemas.microsoft.com/office/drawing/2014/main" id="{805185D2-F231-4546-8F6F-9DB5508520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9A3B380-27EB-435E-A530-978BAB7E87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9431E3-AF2F-4EA3-AEC4-4596C42C077B}" type="slidenum">
              <a:rPr lang="en-US" smtClean="0"/>
              <a:t>‹#›</a:t>
            </a:fld>
            <a:endParaRPr lang="en-US"/>
          </a:p>
        </p:txBody>
      </p:sp>
    </p:spTree>
    <p:extLst>
      <p:ext uri="{BB962C8B-B14F-4D97-AF65-F5344CB8AC3E}">
        <p14:creationId xmlns:p14="http://schemas.microsoft.com/office/powerpoint/2010/main" val="361397911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Slide</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ED618-D232-42EC-A73F-7B939C5E1EA5}" type="datetimeFigureOut">
              <a:rPr lang="en-US" smtClean="0"/>
              <a:t>2/28/2022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1318" y="2"/>
            <a:ext cx="455613" cy="276224"/>
          </a:xfrm>
          <a:prstGeom prst="rect">
            <a:avLst/>
          </a:prstGeom>
        </p:spPr>
        <p:txBody>
          <a:bodyPr vert="horz" lIns="91440" tIns="45720" rIns="91440" bIns="45720" rtlCol="0" anchor="b"/>
          <a:lstStyle>
            <a:lvl1pPr algn="l">
              <a:defRPr sz="1200"/>
            </a:lvl1pPr>
          </a:lstStyle>
          <a:p>
            <a:fld id="{5FF6188A-B79F-44DB-9FF4-F22F39030D5D}" type="slidenum">
              <a:rPr lang="en-US" smtClean="0"/>
              <a:pPr/>
              <a:t>‹#›</a:t>
            </a:fld>
            <a:endParaRPr lang="en-US" dirty="0"/>
          </a:p>
        </p:txBody>
      </p:sp>
    </p:spTree>
    <p:extLst>
      <p:ext uri="{BB962C8B-B14F-4D97-AF65-F5344CB8AC3E}">
        <p14:creationId xmlns:p14="http://schemas.microsoft.com/office/powerpoint/2010/main" val="648734575"/>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latin typeface="Arial"/>
                <a:cs typeface="Arial"/>
              </a:rPr>
              <a:t>Narrator: </a:t>
            </a:r>
            <a:r>
              <a:rPr lang="en-US" dirty="0">
                <a:latin typeface="Arial"/>
                <a:cs typeface="Arial"/>
              </a:rPr>
              <a:t>This story is about the diagnostic journey of Mr. Kane. The story outlines several areas where communication failures led to missed and delayed diagnosis that contributed to Mr. Kane’s death. The story is told from the perspective of Mr. Kane’s oldest child, Ben, who is now the primary caregiver of his two younger siblings after the tragic loss of his father. Ben is struggling to put together all the pieces of how his dad’s diagnostic journey could have gone so wrong.</a:t>
            </a:r>
          </a:p>
          <a:p>
            <a:endParaRPr lang="en-US" dirty="0">
              <a:latin typeface="Arial"/>
              <a:cs typeface="Arial"/>
            </a:endParaRPr>
          </a:p>
          <a:p>
            <a:r>
              <a:rPr lang="en-US" dirty="0">
                <a:latin typeface="Arial"/>
                <a:cs typeface="Arial"/>
              </a:rPr>
              <a:t>Individual learners should review </a:t>
            </a:r>
            <a:r>
              <a:rPr lang="en-US" b="1" dirty="0">
                <a:latin typeface="Arial"/>
                <a:cs typeface="Arial"/>
              </a:rPr>
              <a:t>The Diagnostic Journey of Mr. Kane</a:t>
            </a:r>
            <a:r>
              <a:rPr lang="en-US" dirty="0">
                <a:latin typeface="Arial"/>
                <a:cs typeface="Arial"/>
              </a:rPr>
              <a:t> before taking the TeamSTEPPS for Diagnosis Improvement course. Throughout the course, Mr. Kane’s diagnostic journey will be referred to as a way to discuss and understand how TeamSTEPPS structured tools can help overcome communication and teamwork breakdowns related to diagnostic processes.</a:t>
            </a:r>
            <a:endParaRPr lang="en-US" dirty="0"/>
          </a:p>
        </p:txBody>
      </p:sp>
      <p:sp>
        <p:nvSpPr>
          <p:cNvPr id="4" name="Slide Number Placeholder 3"/>
          <p:cNvSpPr>
            <a:spLocks noGrp="1"/>
          </p:cNvSpPr>
          <p:nvPr>
            <p:ph type="sldNum" sz="quarter" idx="10"/>
          </p:nvPr>
        </p:nvSpPr>
        <p:spPr/>
        <p:txBody>
          <a:bodyPr/>
          <a:lstStyle/>
          <a:p>
            <a:fld id="{7D612C43-7281-4B81-9204-AE17A482DDDD}" type="slidenum">
              <a:rPr lang="en-US" smtClean="0"/>
              <a:pPr/>
              <a:t>1</a:t>
            </a:fld>
            <a:endParaRPr lang="en-US"/>
          </a:p>
        </p:txBody>
      </p:sp>
      <p:sp>
        <p:nvSpPr>
          <p:cNvPr id="5" name="Header Placeholder 4">
            <a:extLst>
              <a:ext uri="{FF2B5EF4-FFF2-40B4-BE49-F238E27FC236}">
                <a16:creationId xmlns:a16="http://schemas.microsoft.com/office/drawing/2014/main" id="{7517F140-DE98-4096-8F03-DECDF01BE4BD}"/>
              </a:ext>
            </a:extLst>
          </p:cNvPr>
          <p:cNvSpPr>
            <a:spLocks noGrp="1"/>
          </p:cNvSpPr>
          <p:nvPr>
            <p:ph type="hdr" sz="quarter"/>
          </p:nvPr>
        </p:nvSpPr>
        <p:spPr/>
        <p:txBody>
          <a:bodyPr/>
          <a:lstStyle/>
          <a:p>
            <a:r>
              <a:rPr lang="en-US"/>
              <a:t>Slide</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[Wendy, receptionist]: </a:t>
            </a:r>
            <a:r>
              <a:rPr lang="en-US" dirty="0"/>
              <a:t>I saw Mr. Kane in the office when he came for his regular 3‐month </a:t>
            </a:r>
            <a:r>
              <a:rPr lang="en-US" dirty="0" err="1"/>
              <a:t>followup</a:t>
            </a:r>
            <a:r>
              <a:rPr lang="en-US" dirty="0"/>
              <a:t> with </a:t>
            </a:r>
            <a:r>
              <a:rPr lang="en-US" b="1" dirty="0"/>
              <a:t>Dr. Hassan</a:t>
            </a:r>
            <a:r>
              <a:rPr lang="en-US" dirty="0"/>
              <a:t>. I remember remarking about how wonderful he looked compared to the last time I saw him, when I moved Heaven and Earth to get him into our pulmonary clinic.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did mention that he had some tests done at the pulmonary clinic that he never heard back about. I thought that was strange. We are usually pretty good about that, but our medical assistant had been out for a bit. When I asked if he had talked to Dr. Hassan about the test, he said it was in the past and set up a </a:t>
            </a:r>
            <a:r>
              <a:rPr lang="en-US" dirty="0" err="1"/>
              <a:t>followup</a:t>
            </a:r>
            <a:r>
              <a:rPr lang="en-US" dirty="0"/>
              <a:t> appointment for another 3 months.</a:t>
            </a:r>
          </a:p>
        </p:txBody>
      </p:sp>
      <p:sp>
        <p:nvSpPr>
          <p:cNvPr id="4" name="Slide Number Placeholder 3"/>
          <p:cNvSpPr>
            <a:spLocks noGrp="1"/>
          </p:cNvSpPr>
          <p:nvPr>
            <p:ph type="sldNum" sz="quarter" idx="5"/>
          </p:nvPr>
        </p:nvSpPr>
        <p:spPr/>
        <p:txBody>
          <a:bodyPr/>
          <a:lstStyle/>
          <a:p>
            <a:fld id="{7D612C43-7281-4B81-9204-AE17A482DDDD}" type="slidenum">
              <a:rPr lang="en-US" smtClean="0"/>
              <a:pPr/>
              <a:t>10</a:t>
            </a:fld>
            <a:endParaRPr lang="en-US"/>
          </a:p>
        </p:txBody>
      </p:sp>
      <p:sp>
        <p:nvSpPr>
          <p:cNvPr id="5" name="Header Placeholder 4">
            <a:extLst>
              <a:ext uri="{FF2B5EF4-FFF2-40B4-BE49-F238E27FC236}">
                <a16:creationId xmlns:a16="http://schemas.microsoft.com/office/drawing/2014/main" id="{82E50FD7-25D8-45EF-AEC8-5DF9DB6321BE}"/>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3443036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[Ben Kane, son]:</a:t>
            </a:r>
            <a:r>
              <a:rPr lang="en-US" sz="1200" kern="1200" dirty="0">
                <a:solidFill>
                  <a:schemeClr val="tx1"/>
                </a:solidFill>
                <a:effectLst/>
                <a:latin typeface="+mn-lt"/>
                <a:ea typeface="+mn-ea"/>
                <a:cs typeface="+mn-cs"/>
              </a:rPr>
              <a:t> </a:t>
            </a:r>
            <a:r>
              <a:rPr lang="en-US" dirty="0"/>
              <a:t>Four weeks after that appointment with Dr. Hassan, Dad started feeling short of breath again. This was really concerning. He had not missed any dialysis treatments and now he was so short of breath he was missing work, not sleeping again, and his chest was feeling heavy all the time. He was thinking he was having heart trouble at one point. So we had a phone visit with </a:t>
            </a:r>
            <a:r>
              <a:rPr lang="en-US" b="1" dirty="0"/>
              <a:t>Dr. Hassan</a:t>
            </a:r>
            <a:r>
              <a:rPr lang="en-US" dirty="0"/>
              <a:t> and made an appointment with the </a:t>
            </a:r>
            <a:r>
              <a:rPr lang="en-US" b="1" dirty="0"/>
              <a:t>pulmonary clinic</a:t>
            </a:r>
            <a:r>
              <a:rPr lang="en-US" dirty="0"/>
              <a:t>, remembering how successful that was the last time, when he had to have the fluid drained.</a:t>
            </a:r>
          </a:p>
          <a:p>
            <a:endParaRPr lang="en-US" dirty="0"/>
          </a:p>
        </p:txBody>
      </p:sp>
      <p:sp>
        <p:nvSpPr>
          <p:cNvPr id="4" name="Slide Number Placeholder 3"/>
          <p:cNvSpPr>
            <a:spLocks noGrp="1"/>
          </p:cNvSpPr>
          <p:nvPr>
            <p:ph type="sldNum" sz="quarter" idx="5"/>
          </p:nvPr>
        </p:nvSpPr>
        <p:spPr/>
        <p:txBody>
          <a:bodyPr/>
          <a:lstStyle/>
          <a:p>
            <a:fld id="{7D612C43-7281-4B81-9204-AE17A482DDDD}" type="slidenum">
              <a:rPr lang="en-US" smtClean="0"/>
              <a:pPr/>
              <a:t>11</a:t>
            </a:fld>
            <a:endParaRPr lang="en-US"/>
          </a:p>
        </p:txBody>
      </p:sp>
      <p:sp>
        <p:nvSpPr>
          <p:cNvPr id="5" name="Header Placeholder 4">
            <a:extLst>
              <a:ext uri="{FF2B5EF4-FFF2-40B4-BE49-F238E27FC236}">
                <a16:creationId xmlns:a16="http://schemas.microsoft.com/office/drawing/2014/main" id="{D494258F-A5F7-4792-B368-3476F9FE5705}"/>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2491073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[Dr. Elliott, pulmonologist]:</a:t>
            </a:r>
            <a:r>
              <a:rPr lang="en-US" dirty="0">
                <a:cs typeface="Calibri"/>
              </a:rPr>
              <a:t> </a:t>
            </a:r>
            <a:r>
              <a:rPr lang="en-US" dirty="0"/>
              <a:t>When Mr. Kane presented to our clinic 4 months after I first saw him, I was frankly surprised. I remembered that we had tested the fluid the last time he was in, so we reviewed the results together. They were normal – no infection, no cells.</a:t>
            </a:r>
          </a:p>
          <a:p>
            <a:endParaRPr lang="en-US" dirty="0"/>
          </a:p>
          <a:p>
            <a:r>
              <a:rPr lang="en-US" dirty="0"/>
              <a:t>We repeated the procedure to get the fluid off his lungs again. This time, I also ordered a chest x ray in addition to labs on the fluid to be extra cautious. I reinforced that he needed to follow up again with his nephrologist if his dialysis plan was no longer working. I also suggested that he follow up with his primary care doctor for the results of the x ray and labs.</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7D612C43-7281-4B81-9204-AE17A482DDDD}" type="slidenum">
              <a:rPr lang="en-US" smtClean="0"/>
              <a:pPr/>
              <a:t>12</a:t>
            </a:fld>
            <a:endParaRPr lang="en-US"/>
          </a:p>
        </p:txBody>
      </p:sp>
      <p:sp>
        <p:nvSpPr>
          <p:cNvPr id="5" name="Header Placeholder 4">
            <a:extLst>
              <a:ext uri="{FF2B5EF4-FFF2-40B4-BE49-F238E27FC236}">
                <a16:creationId xmlns:a16="http://schemas.microsoft.com/office/drawing/2014/main" id="{B3E76142-401B-44EC-A532-195215B9F827}"/>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3193568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[Ben Kane, son]:</a:t>
            </a:r>
            <a:r>
              <a:rPr lang="en-US" sz="1200" kern="1200" dirty="0">
                <a:solidFill>
                  <a:schemeClr val="tx1"/>
                </a:solidFill>
                <a:effectLst/>
                <a:latin typeface="+mn-lt"/>
                <a:ea typeface="+mn-ea"/>
                <a:cs typeface="+mn-cs"/>
              </a:rPr>
              <a:t> </a:t>
            </a:r>
            <a:r>
              <a:rPr lang="en-US" dirty="0"/>
              <a:t>Over the next 6 weeks, Dad did a lot of things. He called </a:t>
            </a:r>
            <a:r>
              <a:rPr lang="en-US" b="1" dirty="0"/>
              <a:t>Dr. Hassan </a:t>
            </a:r>
            <a:r>
              <a:rPr lang="en-US" dirty="0"/>
              <a:t>to get the results of his chest x ray and labs from the pulmonary clinic. Those came back OK.</a:t>
            </a:r>
          </a:p>
          <a:p>
            <a:endParaRPr lang="en-US" dirty="0"/>
          </a:p>
          <a:p>
            <a:r>
              <a:rPr lang="en-US" dirty="0"/>
              <a:t>He also quit smoking. We were so proud of him for this. I could finally stop nagging him! Dad also followed up with his </a:t>
            </a:r>
            <a:r>
              <a:rPr lang="en-US" b="1" dirty="0"/>
              <a:t>nephrologist, Dr. Marshall, </a:t>
            </a:r>
            <a:r>
              <a:rPr lang="en-US" dirty="0"/>
              <a:t>who advised Dad that it might be time to put Dad on the transplant list. I remember that day. Dad was so excited! We talked about all the things we could do when we didn’t have to worry about going to dialysis 3 days a week. Maybe we could go on a vacation as a family. We were hopeful. Happy…</a:t>
            </a:r>
          </a:p>
          <a:p>
            <a:endParaRPr lang="en-US" dirty="0"/>
          </a:p>
          <a:p>
            <a:r>
              <a:rPr lang="en-US" b="1" dirty="0"/>
              <a:t>Dr. Marshall </a:t>
            </a:r>
            <a:r>
              <a:rPr lang="en-US" dirty="0"/>
              <a:t>sent Dad for a bunch of tests that he would need to have in order for him to get placed on the transplant list. He went for a CT scan of his chest and his abdomen. All standard procedure according to Dr. Marshall. Then, we got the letter…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612C43-7281-4B81-9204-AE17A482DDDD}" type="slidenum">
              <a:rPr lang="en-US" smtClean="0"/>
              <a:pPr/>
              <a:t>13</a:t>
            </a:fld>
            <a:endParaRPr lang="en-US"/>
          </a:p>
        </p:txBody>
      </p:sp>
      <p:sp>
        <p:nvSpPr>
          <p:cNvPr id="5" name="Header Placeholder 4">
            <a:extLst>
              <a:ext uri="{FF2B5EF4-FFF2-40B4-BE49-F238E27FC236}">
                <a16:creationId xmlns:a16="http://schemas.microsoft.com/office/drawing/2014/main" id="{A90D4F98-CDAB-47DC-9311-27E4205DC524}"/>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54149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200" dirty="0">
                <a:solidFill>
                  <a:schemeClr val="tx1"/>
                </a:solidFill>
                <a:effectLst/>
                <a:latin typeface="+mn-lt"/>
                <a:ea typeface="+mn-ea"/>
                <a:cs typeface="+mn-cs"/>
              </a:rPr>
              <a:t>[Ben Kane, son]:</a:t>
            </a:r>
            <a:r>
              <a:rPr lang="en-US" kern="1200" dirty="0">
                <a:solidFill>
                  <a:schemeClr val="tx1"/>
                </a:solidFill>
                <a:effectLst/>
                <a:latin typeface="+mn-lt"/>
                <a:ea typeface="+mn-ea"/>
                <a:cs typeface="+mn-cs"/>
              </a:rPr>
              <a:t> About 2 weeks after Dad had his CT scan, we got a letter in the mail from </a:t>
            </a:r>
            <a:r>
              <a:rPr lang="en-US" b="1" kern="1200" dirty="0">
                <a:solidFill>
                  <a:schemeClr val="tx1"/>
                </a:solidFill>
                <a:effectLst/>
                <a:latin typeface="+mn-lt"/>
                <a:ea typeface="+mn-ea"/>
                <a:cs typeface="+mn-cs"/>
              </a:rPr>
              <a:t>Dr. Marshall</a:t>
            </a:r>
            <a:r>
              <a:rPr lang="en-US" kern="1200" dirty="0">
                <a:solidFill>
                  <a:schemeClr val="tx1"/>
                </a:solidFill>
                <a:effectLst/>
                <a:latin typeface="+mn-lt"/>
                <a:ea typeface="+mn-ea"/>
                <a:cs typeface="+mn-cs"/>
              </a:rPr>
              <a:t>. We had been so excited about the transplant and now everything seemed to be on hold again. The CT report said that there was a </a:t>
            </a:r>
            <a:r>
              <a:rPr lang="en-US" u="sng" kern="1200" dirty="0">
                <a:solidFill>
                  <a:schemeClr val="tx1"/>
                </a:solidFill>
                <a:effectLst/>
                <a:latin typeface="+mn-lt"/>
                <a:ea typeface="+mn-ea"/>
                <a:cs typeface="+mn-cs"/>
              </a:rPr>
              <a:t>2 cm peripheral apical lung mass</a:t>
            </a:r>
            <a:r>
              <a:rPr lang="en-US" kern="1200" dirty="0">
                <a:solidFill>
                  <a:schemeClr val="tx1"/>
                </a:solidFill>
                <a:effectLst/>
                <a:latin typeface="+mn-lt"/>
                <a:ea typeface="+mn-ea"/>
                <a:cs typeface="+mn-cs"/>
              </a:rPr>
              <a:t> discovered. Whatever that means.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According to the letter, Dad had to call his primary care doctor, </a:t>
            </a:r>
            <a:r>
              <a:rPr lang="en-US" b="1" kern="1200" dirty="0">
                <a:solidFill>
                  <a:schemeClr val="tx1"/>
                </a:solidFill>
                <a:effectLst/>
                <a:latin typeface="+mn-lt"/>
                <a:ea typeface="+mn-ea"/>
                <a:cs typeface="+mn-cs"/>
              </a:rPr>
              <a:t>Dr. Hassan</a:t>
            </a:r>
            <a:r>
              <a:rPr lang="en-US" kern="1200" dirty="0">
                <a:solidFill>
                  <a:schemeClr val="tx1"/>
                </a:solidFill>
                <a:effectLst/>
                <a:latin typeface="+mn-lt"/>
                <a:ea typeface="+mn-ea"/>
                <a:cs typeface="+mn-cs"/>
              </a:rPr>
              <a:t>, to get a referral again to see the </a:t>
            </a:r>
            <a:r>
              <a:rPr lang="en-US" b="1" kern="1200" dirty="0">
                <a:solidFill>
                  <a:schemeClr val="tx1"/>
                </a:solidFill>
                <a:effectLst/>
                <a:latin typeface="+mn-lt"/>
                <a:ea typeface="+mn-ea"/>
                <a:cs typeface="+mn-cs"/>
              </a:rPr>
              <a:t>pulmonary clinic</a:t>
            </a:r>
            <a:r>
              <a:rPr lang="en-US" kern="1200" dirty="0">
                <a:solidFill>
                  <a:schemeClr val="tx1"/>
                </a:solidFill>
                <a:effectLst/>
                <a:latin typeface="+mn-lt"/>
                <a:ea typeface="+mn-ea"/>
                <a:cs typeface="+mn-cs"/>
              </a:rPr>
              <a:t> for a lung biopsy. The clinic was booked, and it was important to get a biopsy as soon as possible, so we ended up having to go into the hospital to have it done. I remember thinking, this is another day off of work and another delay to getting on the transplant list. Just one more test and we can move forward.</a:t>
            </a:r>
          </a:p>
        </p:txBody>
      </p:sp>
      <p:sp>
        <p:nvSpPr>
          <p:cNvPr id="4" name="Slide Number Placeholder 3"/>
          <p:cNvSpPr>
            <a:spLocks noGrp="1"/>
          </p:cNvSpPr>
          <p:nvPr>
            <p:ph type="sldNum" sz="quarter" idx="5"/>
          </p:nvPr>
        </p:nvSpPr>
        <p:spPr/>
        <p:txBody>
          <a:bodyPr/>
          <a:lstStyle/>
          <a:p>
            <a:fld id="{7D612C43-7281-4B81-9204-AE17A482DDDD}" type="slidenum">
              <a:rPr lang="en-US" smtClean="0"/>
              <a:pPr/>
              <a:t>14</a:t>
            </a:fld>
            <a:endParaRPr lang="en-US"/>
          </a:p>
        </p:txBody>
      </p:sp>
      <p:sp>
        <p:nvSpPr>
          <p:cNvPr id="5" name="Header Placeholder 4">
            <a:extLst>
              <a:ext uri="{FF2B5EF4-FFF2-40B4-BE49-F238E27FC236}">
                <a16:creationId xmlns:a16="http://schemas.microsoft.com/office/drawing/2014/main" id="{A547356A-1A69-4FA7-9372-1BAAEDB7BA88}"/>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2794423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[Ben Kane, son]:</a:t>
            </a:r>
            <a:r>
              <a:rPr lang="en-US" sz="1200" kern="1200" dirty="0">
                <a:solidFill>
                  <a:schemeClr val="tx1"/>
                </a:solidFill>
                <a:effectLst/>
                <a:latin typeface="+mn-lt"/>
                <a:ea typeface="+mn-ea"/>
                <a:cs typeface="+mn-cs"/>
              </a:rPr>
              <a:t> A few weeks after the biopsy, I remember that Dad was still short of breath and getting anxious about how long everything was taking. We just wanted to get through all these tests so he could get a new kidney. Then, we got another letter in the mail with the results of the biopsy. Something about atypical cells in the biopsy and needing to go to the oncology clinic as a next step. It was all so confusing, being passed around like that.</a:t>
            </a:r>
          </a:p>
        </p:txBody>
      </p:sp>
      <p:sp>
        <p:nvSpPr>
          <p:cNvPr id="4" name="Slide Number Placeholder 3"/>
          <p:cNvSpPr>
            <a:spLocks noGrp="1"/>
          </p:cNvSpPr>
          <p:nvPr>
            <p:ph type="sldNum" sz="quarter" idx="5"/>
          </p:nvPr>
        </p:nvSpPr>
        <p:spPr/>
        <p:txBody>
          <a:bodyPr/>
          <a:lstStyle/>
          <a:p>
            <a:fld id="{7D612C43-7281-4B81-9204-AE17A482DDDD}" type="slidenum">
              <a:rPr lang="en-US" smtClean="0"/>
              <a:pPr/>
              <a:t>15</a:t>
            </a:fld>
            <a:endParaRPr lang="en-US"/>
          </a:p>
        </p:txBody>
      </p:sp>
      <p:sp>
        <p:nvSpPr>
          <p:cNvPr id="5" name="Header Placeholder 4">
            <a:extLst>
              <a:ext uri="{FF2B5EF4-FFF2-40B4-BE49-F238E27FC236}">
                <a16:creationId xmlns:a16="http://schemas.microsoft.com/office/drawing/2014/main" id="{0B17933D-DA76-4ACC-A9C5-FD7850E7AF82}"/>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458931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[Dr. Chen, Oncologist]: </a:t>
            </a:r>
            <a:r>
              <a:rPr lang="en-US" sz="1200" dirty="0"/>
              <a:t>I remember Mr. Kane and his family fondly. He was referred to me for diagnosis of atypical cells on a lung biopsy that was inconclusive. We performed a thoracentesis that provided enough fluid to confirm a diagnosis of non‐small-cell lung cancer. Based on those results, I had a family meeting with Mr. Kane and his son Ben and let him know that he had a diagnosis of Stage IV lung cancer. He and his son were both surprised given that they were hoping for a kidney transplant. </a:t>
            </a:r>
          </a:p>
          <a:p>
            <a:pPr>
              <a:defRPr/>
            </a:pPr>
            <a:endParaRPr lang="en-US" sz="1200" dirty="0"/>
          </a:p>
          <a:p>
            <a:pPr>
              <a:defRPr/>
            </a:pPr>
            <a:r>
              <a:rPr lang="en-US" sz="1200" dirty="0"/>
              <a:t>We created a treatment plan for Mr. Kane that included palliative chemotherapy. Knowing his cancer was not curable, our goal was to keep Mr. Kane as comfortable as possible. We also referred him to outpatient palliative care for aggressive symptom management. We inserted a special catheter to allow him to drain the fluid from his lungs at home regularly rather than having to come back to the clinic or hospital so often. He initially did very well with his treatments and died several months later. It is too bad we didn’t find this earlier. We should have had more options for him and his family. Given him more time. A sad case.</a:t>
            </a:r>
          </a:p>
        </p:txBody>
      </p:sp>
      <p:sp>
        <p:nvSpPr>
          <p:cNvPr id="4" name="Slide Number Placeholder 3"/>
          <p:cNvSpPr>
            <a:spLocks noGrp="1"/>
          </p:cNvSpPr>
          <p:nvPr>
            <p:ph type="sldNum" sz="quarter" idx="5"/>
          </p:nvPr>
        </p:nvSpPr>
        <p:spPr/>
        <p:txBody>
          <a:bodyPr/>
          <a:lstStyle/>
          <a:p>
            <a:fld id="{7D612C43-7281-4B81-9204-AE17A482DDDD}" type="slidenum">
              <a:rPr lang="en-US" smtClean="0"/>
              <a:pPr/>
              <a:t>16</a:t>
            </a:fld>
            <a:endParaRPr lang="en-US"/>
          </a:p>
        </p:txBody>
      </p:sp>
      <p:sp>
        <p:nvSpPr>
          <p:cNvPr id="5" name="Header Placeholder 4">
            <a:extLst>
              <a:ext uri="{FF2B5EF4-FFF2-40B4-BE49-F238E27FC236}">
                <a16:creationId xmlns:a16="http://schemas.microsoft.com/office/drawing/2014/main" id="{5B17A950-7164-4090-899D-5A7BB6C15CEA}"/>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737108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[Ben Kane, son]:</a:t>
            </a:r>
            <a:r>
              <a:rPr lang="en-US" sz="1200" kern="1200" dirty="0">
                <a:solidFill>
                  <a:schemeClr val="tx1"/>
                </a:solidFill>
                <a:effectLst/>
                <a:latin typeface="+mn-lt"/>
                <a:ea typeface="+mn-ea"/>
                <a:cs typeface="+mn-cs"/>
              </a:rPr>
              <a:t> </a:t>
            </a:r>
            <a:r>
              <a:rPr lang="en-US" dirty="0"/>
              <a:t>My dad was a champ about chemotherapy, and I learned how to do a lot of the things, like draining fluid from his lungs, myself. Despite him fighting for us everyday, he died about 9 months after starting chemotherapy. I now take care of my younger siblings. It’s a struggle everyday without him. I just wish we had known more about what was going on with his health earlier. I ask myself all the time, what I could have done. Why did it take so long to figure this out? Why did this have to happen? I guess we will never know.</a:t>
            </a:r>
            <a:endParaRPr lang="en-US" dirty="0">
              <a:cs typeface="Calibri"/>
            </a:endParaRPr>
          </a:p>
        </p:txBody>
      </p:sp>
      <p:sp>
        <p:nvSpPr>
          <p:cNvPr id="4" name="Slide Number Placeholder 3"/>
          <p:cNvSpPr>
            <a:spLocks noGrp="1"/>
          </p:cNvSpPr>
          <p:nvPr>
            <p:ph type="sldNum" sz="quarter" idx="5"/>
          </p:nvPr>
        </p:nvSpPr>
        <p:spPr/>
        <p:txBody>
          <a:bodyPr/>
          <a:lstStyle/>
          <a:p>
            <a:fld id="{7D612C43-7281-4B81-9204-AE17A482DDDD}" type="slidenum">
              <a:rPr lang="en-US" smtClean="0"/>
              <a:pPr/>
              <a:t>17</a:t>
            </a:fld>
            <a:endParaRPr lang="en-US"/>
          </a:p>
        </p:txBody>
      </p:sp>
      <p:sp>
        <p:nvSpPr>
          <p:cNvPr id="5" name="Header Placeholder 4">
            <a:extLst>
              <a:ext uri="{FF2B5EF4-FFF2-40B4-BE49-F238E27FC236}">
                <a16:creationId xmlns:a16="http://schemas.microsoft.com/office/drawing/2014/main" id="{75EBE9F8-0DC1-44AB-B9AA-7BA36991B7AC}"/>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250527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Narrator:  </a:t>
            </a:r>
            <a:r>
              <a:rPr lang="en-US" b="0" dirty="0"/>
              <a:t>In the case of Mr. Kane, a definitive diagnosis evolved over multiple visits with 4 different providers. Although the patient anticipated being considered for a kidney transplant when his dialysis began to fail, an eventual diagnosis of lung cancer resulted in his untimely death. Multiple opportunities exist where TeamSTEPPS tools and processes may have resulted in a diagnosis that was more timely, accurate, and well communicated. This timeline is provided as a </a:t>
            </a:r>
            <a:r>
              <a:rPr lang="en-US" b="0"/>
              <a:t>“snapshot</a:t>
            </a:r>
            <a:r>
              <a:rPr lang="en-US" b="0" dirty="0"/>
              <a:t>” overview of Mr. Kane’s diagnostic journey and can help guide responses to accompanying course exercises.</a:t>
            </a:r>
            <a:endParaRPr lang="en-US" dirty="0"/>
          </a:p>
        </p:txBody>
      </p:sp>
      <p:sp>
        <p:nvSpPr>
          <p:cNvPr id="4" name="Slide Number Placeholder 3"/>
          <p:cNvSpPr>
            <a:spLocks noGrp="1"/>
          </p:cNvSpPr>
          <p:nvPr>
            <p:ph type="sldNum" sz="quarter" idx="5"/>
          </p:nvPr>
        </p:nvSpPr>
        <p:spPr/>
        <p:txBody>
          <a:bodyPr/>
          <a:lstStyle/>
          <a:p>
            <a:fld id="{7D612C43-7281-4B81-9204-AE17A482DDDD}" type="slidenum">
              <a:rPr lang="en-US" smtClean="0"/>
              <a:pPr/>
              <a:t>18</a:t>
            </a:fld>
            <a:endParaRPr lang="en-US"/>
          </a:p>
        </p:txBody>
      </p:sp>
      <p:sp>
        <p:nvSpPr>
          <p:cNvPr id="5" name="Header Placeholder 4">
            <a:extLst>
              <a:ext uri="{FF2B5EF4-FFF2-40B4-BE49-F238E27FC236}">
                <a16:creationId xmlns:a16="http://schemas.microsoft.com/office/drawing/2014/main" id="{A8AF8615-A7CC-48A8-AD10-1659484D3640}"/>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2468626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Narrator: </a:t>
            </a:r>
            <a:r>
              <a:rPr lang="en-US" dirty="0"/>
              <a:t>This reality‐based case is about a patient whose diagnostic journey included a delayed diagnosis and ended in death. The case is a resource that can be used throughout the course. It has many opportunities to show where TeamSTEPPS tools and strategies may have been useful to improve communication between providers and within practices to achieve an accurate, timely, and communicated diagnosis. Specifically, the case is used as an accompanying learning exercise in Module 2 (Team Structure), Module 4 (Leadership), and Module 5 (Situation Monitoring).</a:t>
            </a:r>
          </a:p>
        </p:txBody>
      </p:sp>
      <p:sp>
        <p:nvSpPr>
          <p:cNvPr id="4" name="Slide Number Placeholder 3"/>
          <p:cNvSpPr>
            <a:spLocks noGrp="1"/>
          </p:cNvSpPr>
          <p:nvPr>
            <p:ph type="sldNum" sz="quarter" idx="5"/>
          </p:nvPr>
        </p:nvSpPr>
        <p:spPr/>
        <p:txBody>
          <a:bodyPr/>
          <a:lstStyle/>
          <a:p>
            <a:fld id="{7D612C43-7281-4B81-9204-AE17A482DDDD}" type="slidenum">
              <a:rPr lang="en-US" smtClean="0"/>
              <a:pPr/>
              <a:t>2</a:t>
            </a:fld>
            <a:endParaRPr lang="en-US"/>
          </a:p>
        </p:txBody>
      </p:sp>
      <p:sp>
        <p:nvSpPr>
          <p:cNvPr id="5" name="Header Placeholder 4">
            <a:extLst>
              <a:ext uri="{FF2B5EF4-FFF2-40B4-BE49-F238E27FC236}">
                <a16:creationId xmlns:a16="http://schemas.microsoft.com/office/drawing/2014/main" id="{2ABB547C-034E-4E08-A6BC-661DEF4952D0}"/>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2150899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Narrator: </a:t>
            </a:r>
            <a:r>
              <a:rPr lang="en-US" sz="1200" kern="1200" dirty="0">
                <a:solidFill>
                  <a:schemeClr val="tx1"/>
                </a:solidFill>
                <a:effectLst/>
                <a:latin typeface="+mn-lt"/>
                <a:ea typeface="+mn-ea"/>
                <a:cs typeface="+mn-cs"/>
              </a:rPr>
              <a:t>Before we learn about Mr. Kane’s care journey, let’s first meet the different individuals who make up his diagnostic team.</a:t>
            </a:r>
            <a:endParaRPr lang="en-US" dirty="0"/>
          </a:p>
        </p:txBody>
      </p:sp>
      <p:sp>
        <p:nvSpPr>
          <p:cNvPr id="4" name="Slide Number Placeholder 3"/>
          <p:cNvSpPr>
            <a:spLocks noGrp="1"/>
          </p:cNvSpPr>
          <p:nvPr>
            <p:ph type="sldNum" sz="quarter" idx="5"/>
          </p:nvPr>
        </p:nvSpPr>
        <p:spPr/>
        <p:txBody>
          <a:bodyPr/>
          <a:lstStyle/>
          <a:p>
            <a:fld id="{7D612C43-7281-4B81-9204-AE17A482DDDD}" type="slidenum">
              <a:rPr lang="en-US" smtClean="0"/>
              <a:pPr/>
              <a:t>3</a:t>
            </a:fld>
            <a:endParaRPr lang="en-US"/>
          </a:p>
        </p:txBody>
      </p:sp>
      <p:sp>
        <p:nvSpPr>
          <p:cNvPr id="5" name="Header Placeholder 4">
            <a:extLst>
              <a:ext uri="{FF2B5EF4-FFF2-40B4-BE49-F238E27FC236}">
                <a16:creationId xmlns:a16="http://schemas.microsoft.com/office/drawing/2014/main" id="{A309C0F8-1920-4FEA-862B-EB8580A0B000}"/>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194585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48"/>
          </a:xfrm>
        </p:spPr>
        <p:txBody>
          <a:bodyPr/>
          <a:lstStyle/>
          <a:p>
            <a:r>
              <a:rPr lang="en-US" sz="1200" b="1" kern="1200" dirty="0">
                <a:solidFill>
                  <a:schemeClr val="tx1"/>
                </a:solidFill>
                <a:effectLst/>
                <a:latin typeface="+mn-lt"/>
                <a:ea typeface="+mn-ea"/>
                <a:cs typeface="+mn-cs"/>
              </a:rPr>
              <a:t>[Ben Kane, son]</a:t>
            </a:r>
            <a:r>
              <a:rPr lang="en-US" sz="1200" kern="1200" dirty="0">
                <a:solidFill>
                  <a:schemeClr val="tx1"/>
                </a:solidFill>
                <a:effectLst/>
                <a:latin typeface="+mn-lt"/>
                <a:ea typeface="+mn-ea"/>
                <a:cs typeface="+mn-cs"/>
              </a:rPr>
              <a:t>: I want to tell you about my dad, Joe Kane. Dad was 49 years old and had been a single father since our mom died a few years back from breast cancer. He drove a bus and worked hard to keep the three of us kids in line. He had a long struggle with his end stage renal disease (ESRD). He was on dialysis a few times a week, which worked for the most part.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past few years of Dad’s life were particularly hard, especially related to his health. He was good about his dialysis, but even so, he did miss a few sessions, which seems to have started all these problems. He missed those sessions because of work and to make sure someone could be home for my brother and sister if I had to work and couldn’t be around to watch them. They ended up having to do a procedure to take fluid off his lungs a couple of times because of 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worst of it was last year when Dad was diagnosed with cancer. That was rough. We were all so excited that Dad was finally going to get the kidney transplant we had been waiting for. Dad was excited about the thought of not having to go to dialysis anymore. When </a:t>
            </a:r>
            <a:r>
              <a:rPr lang="en-US" sz="1200" b="1" kern="1200" dirty="0">
                <a:solidFill>
                  <a:schemeClr val="tx1"/>
                </a:solidFill>
                <a:effectLst/>
                <a:latin typeface="+mn-lt"/>
                <a:ea typeface="+mn-ea"/>
                <a:cs typeface="+mn-cs"/>
              </a:rPr>
              <a:t>Dr. Chen, the oncologist,</a:t>
            </a:r>
            <a:r>
              <a:rPr lang="en-US" sz="1200" kern="1200" dirty="0">
                <a:solidFill>
                  <a:schemeClr val="tx1"/>
                </a:solidFill>
                <a:effectLst/>
                <a:latin typeface="+mn-lt"/>
                <a:ea typeface="+mn-ea"/>
                <a:cs typeface="+mn-cs"/>
              </a:rPr>
              <a:t> told us it was cancer, we were shocked. How could he have seen so many doctors and nobody ever thought it might be something other than his kidneys?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Dr. Chen was really helpful. The chemotherapy and just watching him get worse was hard for me and my siblings. Dad passed away a few months ago. We are still trying to make sense of everything that happened…</a:t>
            </a:r>
            <a:endParaRPr lang="en-US" dirty="0"/>
          </a:p>
        </p:txBody>
      </p:sp>
      <p:sp>
        <p:nvSpPr>
          <p:cNvPr id="4" name="Slide Number Placeholder 3"/>
          <p:cNvSpPr>
            <a:spLocks noGrp="1"/>
          </p:cNvSpPr>
          <p:nvPr>
            <p:ph type="sldNum" sz="quarter" idx="5"/>
          </p:nvPr>
        </p:nvSpPr>
        <p:spPr/>
        <p:txBody>
          <a:bodyPr/>
          <a:lstStyle/>
          <a:p>
            <a:fld id="{7D612C43-7281-4B81-9204-AE17A482DDDD}" type="slidenum">
              <a:rPr lang="en-US" smtClean="0"/>
              <a:pPr/>
              <a:t>4</a:t>
            </a:fld>
            <a:endParaRPr lang="en-US"/>
          </a:p>
        </p:txBody>
      </p:sp>
      <p:sp>
        <p:nvSpPr>
          <p:cNvPr id="5" name="Header Placeholder 4">
            <a:extLst>
              <a:ext uri="{FF2B5EF4-FFF2-40B4-BE49-F238E27FC236}">
                <a16:creationId xmlns:a16="http://schemas.microsoft.com/office/drawing/2014/main" id="{C8E5EC31-A47B-4D73-8EB4-D68A38E1C6E1}"/>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3840748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[Ben Kane, son]:</a:t>
            </a:r>
            <a:r>
              <a:rPr lang="en-US" sz="1200" kern="1200" dirty="0">
                <a:solidFill>
                  <a:schemeClr val="tx1"/>
                </a:solidFill>
                <a:effectLst/>
                <a:latin typeface="+mn-lt"/>
                <a:ea typeface="+mn-ea"/>
                <a:cs typeface="+mn-cs"/>
              </a:rPr>
              <a:t> Dad had been followed by his </a:t>
            </a:r>
            <a:r>
              <a:rPr lang="en-US" sz="1200" b="1" kern="1200" dirty="0">
                <a:solidFill>
                  <a:schemeClr val="tx1"/>
                </a:solidFill>
                <a:effectLst/>
                <a:latin typeface="+mn-lt"/>
                <a:ea typeface="+mn-ea"/>
                <a:cs typeface="+mn-cs"/>
              </a:rPr>
              <a:t>primary care provider, Dr. Hassan,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nephrologist, Dr. Marshall, </a:t>
            </a:r>
            <a:r>
              <a:rPr lang="en-US" sz="1200" kern="1200" dirty="0">
                <a:solidFill>
                  <a:schemeClr val="tx1"/>
                </a:solidFill>
                <a:effectLst/>
                <a:latin typeface="+mn-lt"/>
                <a:ea typeface="+mn-ea"/>
                <a:cs typeface="+mn-cs"/>
              </a:rPr>
              <a:t>for his end stage renal disease for several years and was waiting to get on the transplant list. He had some history of high blood pressure and chronic obstructive pulmonary disease (COPD) and he smoked for most of his life, about a pack a day. He didn’t really drink unless it was at a party or a family thing and he never used drugs. Ever. Not even aspirin or anything. Not unless it was from the doctor.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all this started, Dad was getting more and more short of breath everyday. He wasn’t sleeping well and had a hard time lying on his side. This had happened a few times before as well and usually he would go to see </a:t>
            </a:r>
            <a:r>
              <a:rPr lang="en-US" sz="1200" b="1" kern="1200" dirty="0">
                <a:solidFill>
                  <a:schemeClr val="tx1"/>
                </a:solidFill>
                <a:effectLst/>
                <a:latin typeface="+mn-lt"/>
                <a:ea typeface="+mn-ea"/>
                <a:cs typeface="+mn-cs"/>
              </a:rPr>
              <a:t>Dr. Marshall, his nephrologist, </a:t>
            </a:r>
            <a:r>
              <a:rPr lang="en-US" sz="1200" kern="1200" dirty="0">
                <a:solidFill>
                  <a:schemeClr val="tx1"/>
                </a:solidFill>
                <a:effectLst/>
                <a:latin typeface="+mn-lt"/>
                <a:ea typeface="+mn-ea"/>
                <a:cs typeface="+mn-cs"/>
              </a:rPr>
              <a:t>and they would change his dialysis around and he would get better for a bit. Two times in the past year that didn’t work, so he had to have fluid drained from around his lungs. This time, he was having a hard time scheduling an appointment to get the fluid drained. The clinic was really backed up and Dad had to work, so he went back to see his </a:t>
            </a:r>
            <a:r>
              <a:rPr lang="en-US" sz="1200" b="1" kern="1200" dirty="0">
                <a:solidFill>
                  <a:schemeClr val="tx1"/>
                </a:solidFill>
                <a:effectLst/>
                <a:latin typeface="+mn-lt"/>
                <a:ea typeface="+mn-ea"/>
                <a:cs typeface="+mn-cs"/>
              </a:rPr>
              <a:t>primary care doctor, Dr. Hassan, </a:t>
            </a:r>
            <a:r>
              <a:rPr lang="en-US" sz="1200" kern="1200" dirty="0">
                <a:solidFill>
                  <a:schemeClr val="tx1"/>
                </a:solidFill>
                <a:effectLst/>
                <a:latin typeface="+mn-lt"/>
                <a:ea typeface="+mn-ea"/>
                <a:cs typeface="+mn-cs"/>
              </a:rPr>
              <a:t>for help.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D612C43-7281-4B81-9204-AE17A482DDDD}" type="slidenum">
              <a:rPr lang="en-US" smtClean="0"/>
              <a:pPr/>
              <a:t>5</a:t>
            </a:fld>
            <a:endParaRPr lang="en-US"/>
          </a:p>
        </p:txBody>
      </p:sp>
      <p:sp>
        <p:nvSpPr>
          <p:cNvPr id="5" name="Header Placeholder 4">
            <a:extLst>
              <a:ext uri="{FF2B5EF4-FFF2-40B4-BE49-F238E27FC236}">
                <a16:creationId xmlns:a16="http://schemas.microsoft.com/office/drawing/2014/main" id="{A64853A5-D88A-488E-B3C2-C06E8317C5FA}"/>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2400698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[Dr. Hassan, PCP]: </a:t>
            </a:r>
            <a:r>
              <a:rPr lang="en-US" dirty="0"/>
              <a:t>When I saw Mr. Kane, his shortness of breath was the concerning issue. I assumed the issue was related to the fact that he missed his dialysis appointments a few times. I reminded him of the need for consistency in showing up for his dialysis treatments.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interventional radiology had a backlog in their schedule, I sent Mr. Kane to our pulmonary clinic for a thoracentesis to drain the fluid and told him to follow up with his nephrologist to update his dialysis plan. Otherwise, his health was good. We just needed to get that fluid under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[Ben Kane, son]: Wendy, the receptionist </a:t>
            </a:r>
            <a:r>
              <a:rPr lang="en-US" dirty="0"/>
              <a:t>in the front office, was able to fast track Dad’s referral to the pulmonary clinic and get him seen the next day. I remember, because I had to take the day off of work so that I could be home for my brother and sister when they got home from school.</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D612C43-7281-4B81-9204-AE17A482DDDD}" type="slidenum">
              <a:rPr lang="en-US" smtClean="0"/>
              <a:pPr/>
              <a:t>6</a:t>
            </a:fld>
            <a:endParaRPr lang="en-US"/>
          </a:p>
        </p:txBody>
      </p:sp>
      <p:sp>
        <p:nvSpPr>
          <p:cNvPr id="5" name="Header Placeholder 4">
            <a:extLst>
              <a:ext uri="{FF2B5EF4-FFF2-40B4-BE49-F238E27FC236}">
                <a16:creationId xmlns:a16="http://schemas.microsoft.com/office/drawing/2014/main" id="{A34B7718-C0FA-4E1E-9243-6619B4DFB8B2}"/>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3269592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[Dr. Elliott, Pulmonologist]:</a:t>
            </a:r>
            <a:r>
              <a:rPr lang="en-US" dirty="0">
                <a:cs typeface="Calibri"/>
              </a:rPr>
              <a:t> </a:t>
            </a:r>
            <a:r>
              <a:rPr lang="en-US" dirty="0"/>
              <a:t>Mr. Kane came to our clinic for urgent fluid removal from around his lungs. When I saw him, he told me that he had missed a few dialysis appointments, which resulted in the excess fluid, and that this had happened before. So, I did the procedure and as per usual sent the fluid to the lab. I didn’t really think any more of it at the time. </a:t>
            </a:r>
          </a:p>
          <a:p>
            <a:endParaRPr lang="en-US" dirty="0"/>
          </a:p>
          <a:p>
            <a:r>
              <a:rPr lang="en-US" dirty="0"/>
              <a:t>I told him to make sure he didn’t miss his dialysis sessions and understood that he was being managed by his primary care doctor and nephrologist rather closely and had routine </a:t>
            </a:r>
            <a:r>
              <a:rPr lang="en-US" dirty="0" err="1"/>
              <a:t>followup</a:t>
            </a:r>
            <a:r>
              <a:rPr lang="en-US" dirty="0"/>
              <a:t> appointments scheduled with both of them. I didn’t see any need for further exploration on my part.</a:t>
            </a: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7D612C43-7281-4B81-9204-AE17A482DDDD}" type="slidenum">
              <a:rPr lang="en-US" smtClean="0"/>
              <a:pPr/>
              <a:t>7</a:t>
            </a:fld>
            <a:endParaRPr lang="en-US"/>
          </a:p>
        </p:txBody>
      </p:sp>
      <p:sp>
        <p:nvSpPr>
          <p:cNvPr id="5" name="Header Placeholder 4">
            <a:extLst>
              <a:ext uri="{FF2B5EF4-FFF2-40B4-BE49-F238E27FC236}">
                <a16:creationId xmlns:a16="http://schemas.microsoft.com/office/drawing/2014/main" id="{79FB16B3-7438-4094-8D39-8F647BFA786C}"/>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4117084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[Dr. Marshall, </a:t>
            </a:r>
            <a:r>
              <a:rPr lang="en-US" sz="1200" b="1" kern="1200" dirty="0">
                <a:solidFill>
                  <a:schemeClr val="tx1"/>
                </a:solidFill>
                <a:effectLst/>
                <a:latin typeface="+mn-lt"/>
                <a:ea typeface="+mn-ea"/>
                <a:cs typeface="+mn-cs"/>
              </a:rPr>
              <a:t>nephrologist]</a:t>
            </a:r>
            <a:r>
              <a:rPr lang="en-US" b="1" dirty="0"/>
              <a:t>:</a:t>
            </a:r>
            <a:r>
              <a:rPr lang="en-US" dirty="0"/>
              <a:t> I saw Mr. Kane for a routine </a:t>
            </a:r>
            <a:r>
              <a:rPr lang="en-US" dirty="0" err="1"/>
              <a:t>followup</a:t>
            </a:r>
            <a:r>
              <a:rPr lang="en-US" dirty="0"/>
              <a:t> visit after he had another procedure to drain fluid from around his lungs. Mr. Kane told me his primary care doctor felt that the fluid buildup was related to missing his dialysis sessions.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 procedure did resolve the fluid issues and he was currently stable with having 2L removed during dialysis three times per week, I encouraged him to keep up with his routine dialysis appointments and saw no reason to change the dialysis plan at this time. We agreed that he would come and see me again in 3 months.</a:t>
            </a:r>
          </a:p>
        </p:txBody>
      </p:sp>
      <p:sp>
        <p:nvSpPr>
          <p:cNvPr id="4" name="Slide Number Placeholder 3"/>
          <p:cNvSpPr>
            <a:spLocks noGrp="1"/>
          </p:cNvSpPr>
          <p:nvPr>
            <p:ph type="sldNum" sz="quarter" idx="5"/>
          </p:nvPr>
        </p:nvSpPr>
        <p:spPr/>
        <p:txBody>
          <a:bodyPr/>
          <a:lstStyle/>
          <a:p>
            <a:fld id="{7D612C43-7281-4B81-9204-AE17A482DDDD}" type="slidenum">
              <a:rPr lang="en-US" smtClean="0"/>
              <a:pPr/>
              <a:t>8</a:t>
            </a:fld>
            <a:endParaRPr lang="en-US"/>
          </a:p>
        </p:txBody>
      </p:sp>
      <p:sp>
        <p:nvSpPr>
          <p:cNvPr id="5" name="Header Placeholder 4">
            <a:extLst>
              <a:ext uri="{FF2B5EF4-FFF2-40B4-BE49-F238E27FC236}">
                <a16:creationId xmlns:a16="http://schemas.microsoft.com/office/drawing/2014/main" id="{DDEFF83F-39CF-4AC2-97B6-495A2321949E}"/>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3134750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[Ben Kane, son]:</a:t>
            </a:r>
            <a:r>
              <a:rPr lang="en-US" sz="1200" kern="1200" dirty="0">
                <a:solidFill>
                  <a:schemeClr val="tx1"/>
                </a:solidFill>
                <a:effectLst/>
                <a:latin typeface="+mn-lt"/>
                <a:ea typeface="+mn-ea"/>
                <a:cs typeface="+mn-cs"/>
              </a:rPr>
              <a:t> After getting the fluid drained from around his lungs by </a:t>
            </a:r>
            <a:r>
              <a:rPr lang="en-US" sz="1200" b="1" kern="1200" dirty="0">
                <a:solidFill>
                  <a:schemeClr val="tx1"/>
                </a:solidFill>
                <a:effectLst/>
                <a:latin typeface="+mn-lt"/>
                <a:ea typeface="+mn-ea"/>
                <a:cs typeface="+mn-cs"/>
              </a:rPr>
              <a:t>Dr.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Elliott</a:t>
            </a:r>
            <a:r>
              <a:rPr lang="en-US" sz="1200" kern="1200" dirty="0">
                <a:solidFill>
                  <a:schemeClr val="tx1"/>
                </a:solidFill>
                <a:effectLst/>
                <a:latin typeface="+mn-lt"/>
                <a:ea typeface="+mn-ea"/>
                <a:cs typeface="+mn-cs"/>
              </a:rPr>
              <a:t> at the pulmonary clinic and seeing </a:t>
            </a:r>
            <a:r>
              <a:rPr lang="en-US" sz="1200" b="1" kern="1200" dirty="0">
                <a:solidFill>
                  <a:schemeClr val="tx1"/>
                </a:solidFill>
                <a:effectLst/>
                <a:latin typeface="+mn-lt"/>
                <a:ea typeface="+mn-ea"/>
                <a:cs typeface="+mn-cs"/>
              </a:rPr>
              <a:t>Dr. Marshall </a:t>
            </a:r>
            <a:r>
              <a:rPr lang="en-US" sz="1200" kern="1200" dirty="0">
                <a:solidFill>
                  <a:schemeClr val="tx1"/>
                </a:solidFill>
                <a:effectLst/>
                <a:latin typeface="+mn-lt"/>
                <a:ea typeface="+mn-ea"/>
                <a:cs typeface="+mn-cs"/>
              </a:rPr>
              <a:t>about his kidneys and his dialysis schedule, Dad seemed to be doing great. We worked out a way to make sure he didn’t miss his dialysis sessions. He even got a clean bill of health from </a:t>
            </a:r>
            <a:r>
              <a:rPr lang="en-US" sz="1200" dirty="0"/>
              <a:t> </a:t>
            </a:r>
            <a:r>
              <a:rPr lang="en-US" sz="1200" b="1" dirty="0"/>
              <a:t>Dr. Hassan, </a:t>
            </a:r>
            <a:r>
              <a:rPr lang="en-US" sz="1200" dirty="0"/>
              <a:t>his primary care doctor. “Keep up the good work!” It was all going so well…</a:t>
            </a:r>
          </a:p>
          <a:p>
            <a:endParaRPr lang="en-US" dirty="0"/>
          </a:p>
        </p:txBody>
      </p:sp>
      <p:sp>
        <p:nvSpPr>
          <p:cNvPr id="4" name="Slide Number Placeholder 3"/>
          <p:cNvSpPr>
            <a:spLocks noGrp="1"/>
          </p:cNvSpPr>
          <p:nvPr>
            <p:ph type="sldNum" sz="quarter" idx="5"/>
          </p:nvPr>
        </p:nvSpPr>
        <p:spPr/>
        <p:txBody>
          <a:bodyPr/>
          <a:lstStyle/>
          <a:p>
            <a:fld id="{7D612C43-7281-4B81-9204-AE17A482DDDD}" type="slidenum">
              <a:rPr lang="en-US" smtClean="0"/>
              <a:pPr/>
              <a:t>9</a:t>
            </a:fld>
            <a:endParaRPr lang="en-US"/>
          </a:p>
        </p:txBody>
      </p:sp>
      <p:sp>
        <p:nvSpPr>
          <p:cNvPr id="5" name="Header Placeholder 4">
            <a:extLst>
              <a:ext uri="{FF2B5EF4-FFF2-40B4-BE49-F238E27FC236}">
                <a16:creationId xmlns:a16="http://schemas.microsoft.com/office/drawing/2014/main" id="{571C095C-1859-437F-BE14-519D0E101763}"/>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26644774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40B4E5-3E83-49EB-AFD0-D2E9AA8CC7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23124"/>
            <a:ext cx="9144000" cy="847344"/>
          </a:xfrm>
          <a:prstGeom prst="rect">
            <a:avLst/>
          </a:prstGeom>
        </p:spPr>
      </p:pic>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13" name="Title 1">
            <a:extLst>
              <a:ext uri="{FF2B5EF4-FFF2-40B4-BE49-F238E27FC236}">
                <a16:creationId xmlns:a16="http://schemas.microsoft.com/office/drawing/2014/main" id="{B677D9FB-D252-4546-BA10-282D905B2ED8}"/>
              </a:ext>
            </a:extLst>
          </p:cNvPr>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14" name="Subtitle 2">
            <a:extLst>
              <a:ext uri="{FF2B5EF4-FFF2-40B4-BE49-F238E27FC236}">
                <a16:creationId xmlns:a16="http://schemas.microsoft.com/office/drawing/2014/main" id="{10A8DC73-AB80-472C-B94D-ED7F372D2C86}"/>
              </a:ext>
            </a:extLst>
          </p:cNvPr>
          <p:cNvSpPr>
            <a:spLocks noGrp="1"/>
          </p:cNvSpPr>
          <p:nvPr>
            <p:ph type="subTitle" idx="1"/>
          </p:nvPr>
        </p:nvSpPr>
        <p:spPr>
          <a:xfrm>
            <a:off x="1371600" y="3886200"/>
            <a:ext cx="6400800" cy="1752600"/>
          </a:xfrm>
        </p:spPr>
        <p:txBody>
          <a:bodyPr/>
          <a:lstStyle>
            <a:lvl1pPr marL="0" indent="0" algn="ctr">
              <a:buNone/>
              <a:defRPr>
                <a:solidFill>
                  <a:srgbClr val="89898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567083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7" name="Title 1">
            <a:extLst>
              <a:ext uri="{FF2B5EF4-FFF2-40B4-BE49-F238E27FC236}">
                <a16:creationId xmlns:a16="http://schemas.microsoft.com/office/drawing/2014/main" id="{A13F472F-74CF-41E1-8B89-3860AB20603E}"/>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8" name="Vertical Text Placeholder 2">
            <a:extLst>
              <a:ext uri="{FF2B5EF4-FFF2-40B4-BE49-F238E27FC236}">
                <a16:creationId xmlns:a16="http://schemas.microsoft.com/office/drawing/2014/main" id="{1C3A74A5-C78D-4040-8CAA-1D044495DC12}"/>
              </a:ext>
            </a:extLst>
          </p:cNvPr>
          <p:cNvSpPr>
            <a:spLocks noGrp="1"/>
          </p:cNvSpPr>
          <p:nvPr>
            <p:ph type="body" orient="vert" idx="1"/>
          </p:nvPr>
        </p:nvSpPr>
        <p:spPr>
          <a:xfrm>
            <a:off x="457200" y="1792224"/>
            <a:ext cx="8229600" cy="42306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8555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7" name="Vertical Title 1">
            <a:extLst>
              <a:ext uri="{FF2B5EF4-FFF2-40B4-BE49-F238E27FC236}">
                <a16:creationId xmlns:a16="http://schemas.microsoft.com/office/drawing/2014/main" id="{57890190-C2A6-4D43-A275-011A96F9C459}"/>
              </a:ext>
            </a:extLst>
          </p:cNvPr>
          <p:cNvSpPr>
            <a:spLocks noGrp="1"/>
          </p:cNvSpPr>
          <p:nvPr>
            <p:ph type="title" orient="vert"/>
          </p:nvPr>
        </p:nvSpPr>
        <p:spPr>
          <a:xfrm>
            <a:off x="6629400" y="1752600"/>
            <a:ext cx="2057400" cy="4373563"/>
          </a:xfrm>
        </p:spPr>
        <p:txBody>
          <a:bodyPr vert="eaVert"/>
          <a:lstStyle>
            <a:lvl1pPr>
              <a:defRPr>
                <a:solidFill>
                  <a:schemeClr val="tx1"/>
                </a:solidFill>
              </a:defRPr>
            </a:lvl1pPr>
          </a:lstStyle>
          <a:p>
            <a:r>
              <a:rPr lang="en-US" dirty="0"/>
              <a:t>Click to edit Master title style</a:t>
            </a:r>
          </a:p>
        </p:txBody>
      </p:sp>
      <p:sp>
        <p:nvSpPr>
          <p:cNvPr id="8" name="Vertical Text Placeholder 2">
            <a:extLst>
              <a:ext uri="{FF2B5EF4-FFF2-40B4-BE49-F238E27FC236}">
                <a16:creationId xmlns:a16="http://schemas.microsoft.com/office/drawing/2014/main" id="{72A01E0A-10C9-4A18-AA29-E1B3EBC379D6}"/>
              </a:ext>
            </a:extLst>
          </p:cNvPr>
          <p:cNvSpPr>
            <a:spLocks noGrp="1"/>
          </p:cNvSpPr>
          <p:nvPr>
            <p:ph type="body" orient="vert" idx="1"/>
          </p:nvPr>
        </p:nvSpPr>
        <p:spPr>
          <a:xfrm>
            <a:off x="457200" y="1752600"/>
            <a:ext cx="6019800" cy="43735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4397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3BCC622-4FB5-4628-BB52-B053383C50A8}" type="datetimeFigureOut">
              <a:rPr lang="en-US" smtClean="0"/>
              <a:pPr/>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dirty="0"/>
          </a:p>
        </p:txBody>
      </p:sp>
    </p:spTree>
    <p:extLst>
      <p:ext uri="{BB962C8B-B14F-4D97-AF65-F5344CB8AC3E}">
        <p14:creationId xmlns:p14="http://schemas.microsoft.com/office/powerpoint/2010/main" val="557711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4" name="Date Placeholder 3"/>
          <p:cNvSpPr>
            <a:spLocks noGrp="1"/>
          </p:cNvSpPr>
          <p:nvPr>
            <p:ph type="dt" sz="half" idx="10"/>
          </p:nvPr>
        </p:nvSpPr>
        <p:spPr/>
        <p:txBody>
          <a:bodyPr/>
          <a:lstStyle/>
          <a:p>
            <a:fld id="{C3BCC622-4FB5-4628-BB52-B053383C50A8}" type="datetimeFigureOut">
              <a:rPr lang="en-US" smtClean="0"/>
              <a:pPr/>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477661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762000" y="2424890"/>
            <a:ext cx="2133600" cy="16030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1"/>
          </p:nvPr>
        </p:nvSpPr>
        <p:spPr>
          <a:xfrm>
            <a:off x="3276600" y="2424890"/>
            <a:ext cx="2133600" cy="16030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8"/>
          <p:cNvSpPr>
            <a:spLocks noGrp="1"/>
          </p:cNvSpPr>
          <p:nvPr>
            <p:ph sz="quarter" idx="12"/>
          </p:nvPr>
        </p:nvSpPr>
        <p:spPr>
          <a:xfrm>
            <a:off x="5791200" y="2424890"/>
            <a:ext cx="2133600" cy="16030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p:cNvSpPr>
            <a:spLocks noGrp="1"/>
          </p:cNvSpPr>
          <p:nvPr>
            <p:ph sz="quarter" idx="13"/>
          </p:nvPr>
        </p:nvSpPr>
        <p:spPr>
          <a:xfrm>
            <a:off x="762000" y="4180295"/>
            <a:ext cx="2133600" cy="17633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8"/>
          <p:cNvSpPr>
            <a:spLocks noGrp="1"/>
          </p:cNvSpPr>
          <p:nvPr>
            <p:ph sz="quarter" idx="14"/>
          </p:nvPr>
        </p:nvSpPr>
        <p:spPr>
          <a:xfrm>
            <a:off x="3276600" y="4180295"/>
            <a:ext cx="2133600" cy="17633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8"/>
          <p:cNvSpPr>
            <a:spLocks noGrp="1"/>
          </p:cNvSpPr>
          <p:nvPr>
            <p:ph sz="quarter" idx="15"/>
          </p:nvPr>
        </p:nvSpPr>
        <p:spPr>
          <a:xfrm>
            <a:off x="5791200" y="4180295"/>
            <a:ext cx="2133600" cy="1763305"/>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2241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3BCC622-4FB5-4628-BB52-B053383C50A8}" type="datetimeFigureOut">
              <a:rPr lang="en-US" smtClean="0"/>
              <a:pPr/>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407554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2F75DC1-EBB8-4F7A-A535-76E1783B72B5}"/>
              </a:ext>
            </a:extLst>
          </p:cNvPr>
          <p:cNvSpPr>
            <a:spLocks noGrp="1"/>
          </p:cNvSpPr>
          <p:nvPr>
            <p:ph sz="quarter" idx="4"/>
          </p:nvPr>
        </p:nvSpPr>
        <p:spPr>
          <a:xfrm>
            <a:off x="510989" y="1412035"/>
            <a:ext cx="3755729" cy="4336669"/>
          </a:xfrm>
        </p:spPr>
        <p:txBody>
          <a:bodyPr>
            <a:noAutofit/>
          </a:bodyPr>
          <a:lstStyle>
            <a:lvl1pPr>
              <a:lnSpc>
                <a:spcPct val="80000"/>
              </a:lnSpc>
              <a:defRPr sz="2200"/>
            </a:lvl1pPr>
          </a:lstStyle>
          <a:p>
            <a:pPr marL="0" indent="0">
              <a:buNone/>
            </a:pPr>
            <a:endParaRPr lang="en-US" dirty="0">
              <a:latin typeface="Arial" charset="0"/>
              <a:ea typeface="Arial" charset="0"/>
              <a:cs typeface="Arial" charset="0"/>
            </a:endParaRPr>
          </a:p>
        </p:txBody>
      </p:sp>
      <p:sp>
        <p:nvSpPr>
          <p:cNvPr id="3" name="Content Placeholder 2"/>
          <p:cNvSpPr>
            <a:spLocks noGrp="1"/>
          </p:cNvSpPr>
          <p:nvPr>
            <p:ph sz="half" idx="1"/>
          </p:nvPr>
        </p:nvSpPr>
        <p:spPr>
          <a:xfrm>
            <a:off x="4733321" y="1219200"/>
            <a:ext cx="4105583" cy="502472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Date Placeholder 4"/>
          <p:cNvSpPr>
            <a:spLocks noGrp="1"/>
          </p:cNvSpPr>
          <p:nvPr>
            <p:ph type="dt" sz="half" idx="10"/>
          </p:nvPr>
        </p:nvSpPr>
        <p:spPr/>
        <p:txBody>
          <a:bodyPr/>
          <a:lstStyle/>
          <a:p>
            <a:fld id="{C3BCC622-4FB5-4628-BB52-B053383C50A8}" type="datetimeFigureOut">
              <a:rPr lang="en-US" smtClean="0"/>
              <a:pPr/>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
        <p:nvSpPr>
          <p:cNvPr id="8" name="Text Placeholder 4">
            <a:extLst>
              <a:ext uri="{FF2B5EF4-FFF2-40B4-BE49-F238E27FC236}">
                <a16:creationId xmlns:a16="http://schemas.microsoft.com/office/drawing/2014/main" id="{F533F888-48A4-4CD8-BF04-F7ACE0D75822}"/>
              </a:ext>
            </a:extLst>
          </p:cNvPr>
          <p:cNvSpPr>
            <a:spLocks noGrp="1"/>
          </p:cNvSpPr>
          <p:nvPr>
            <p:ph type="body" sz="quarter" idx="4294967295"/>
          </p:nvPr>
        </p:nvSpPr>
        <p:spPr>
          <a:xfrm>
            <a:off x="510989" y="5748704"/>
            <a:ext cx="3756025" cy="533400"/>
          </a:xfrm>
        </p:spPr>
        <p:txBody>
          <a:bodyPr>
            <a:normAutofit/>
          </a:bodyPr>
          <a:lstStyle/>
          <a:p>
            <a:pPr marL="0" indent="0" algn="ctr">
              <a:buNone/>
            </a:pPr>
            <a:endParaRPr lang="en-US" b="1" dirty="0">
              <a:latin typeface="Arial" charset="0"/>
              <a:ea typeface="Arial" charset="0"/>
              <a:cs typeface="Arial" charset="0"/>
            </a:endParaRPr>
          </a:p>
        </p:txBody>
      </p:sp>
    </p:spTree>
    <p:extLst>
      <p:ext uri="{BB962C8B-B14F-4D97-AF65-F5344CB8AC3E}">
        <p14:creationId xmlns:p14="http://schemas.microsoft.com/office/powerpoint/2010/main" val="327348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7" name="Date Placeholder 6"/>
          <p:cNvSpPr>
            <a:spLocks noGrp="1"/>
          </p:cNvSpPr>
          <p:nvPr>
            <p:ph type="dt" sz="half" idx="10"/>
          </p:nvPr>
        </p:nvSpPr>
        <p:spPr/>
        <p:txBody>
          <a:bodyPr/>
          <a:lstStyle/>
          <a:p>
            <a:fld id="{C3BCC622-4FB5-4628-BB52-B053383C50A8}" type="datetimeFigureOut">
              <a:rPr lang="en-US" smtClean="0"/>
              <a:pPr/>
              <a:t>2/28/2022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5894D6-8D97-4F5F-8FE9-35CAB6BDE8B4}" type="slidenum">
              <a:rPr lang="en-US" smtClean="0"/>
              <a:pPr/>
              <a:t>‹#›</a:t>
            </a:fld>
            <a:endParaRPr lang="en-US"/>
          </a:p>
        </p:txBody>
      </p:sp>
      <p:sp>
        <p:nvSpPr>
          <p:cNvPr id="10" name="Text Placeholder 2">
            <a:extLst>
              <a:ext uri="{FF2B5EF4-FFF2-40B4-BE49-F238E27FC236}">
                <a16:creationId xmlns:a16="http://schemas.microsoft.com/office/drawing/2014/main" id="{9F88F92A-49BC-4359-AD6F-F77767B345EE}"/>
              </a:ext>
            </a:extLst>
          </p:cNvPr>
          <p:cNvSpPr>
            <a:spLocks noGrp="1"/>
          </p:cNvSpPr>
          <p:nvPr>
            <p:ph type="body" idx="1"/>
          </p:nvPr>
        </p:nvSpPr>
        <p:spPr>
          <a:xfrm>
            <a:off x="457200" y="1143000"/>
            <a:ext cx="4040188"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a:extLst>
              <a:ext uri="{FF2B5EF4-FFF2-40B4-BE49-F238E27FC236}">
                <a16:creationId xmlns:a16="http://schemas.microsoft.com/office/drawing/2014/main" id="{7B8BE971-F854-427B-9241-16C69A107BE3}"/>
              </a:ext>
            </a:extLst>
          </p:cNvPr>
          <p:cNvSpPr>
            <a:spLocks noGrp="1"/>
          </p:cNvSpPr>
          <p:nvPr>
            <p:ph sz="half" idx="2"/>
          </p:nvPr>
        </p:nvSpPr>
        <p:spPr>
          <a:xfrm>
            <a:off x="457200" y="2174875"/>
            <a:ext cx="4040188" cy="3951288"/>
          </a:xfrm>
        </p:spPr>
        <p:txBody>
          <a:bodyPr/>
          <a:lstStyle>
            <a:lvl1pPr>
              <a:defRPr sz="2400"/>
            </a:lvl1pPr>
            <a:lvl2pPr marL="685800" indent="-228600">
              <a:buFont typeface="Calibri" panose="020F0502020204030204" pitchFamily="34" charset="0"/>
              <a:buChar char="‒"/>
              <a:defRPr sz="2000"/>
            </a:lvl2pPr>
            <a:lvl3pPr>
              <a:defRPr sz="1800"/>
            </a:lvl3pPr>
            <a:lvl4pPr marL="1600200" indent="-228600">
              <a:buFont typeface="Calibri" panose="020F050202020403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EF68D893-E3D4-40AC-8FCC-63BC64A0AEE7}"/>
              </a:ext>
            </a:extLst>
          </p:cNvPr>
          <p:cNvSpPr>
            <a:spLocks noGrp="1"/>
          </p:cNvSpPr>
          <p:nvPr>
            <p:ph type="body" sz="quarter" idx="3"/>
          </p:nvPr>
        </p:nvSpPr>
        <p:spPr>
          <a:xfrm>
            <a:off x="4645025" y="1143000"/>
            <a:ext cx="4041775"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a:extLst>
              <a:ext uri="{FF2B5EF4-FFF2-40B4-BE49-F238E27FC236}">
                <a16:creationId xmlns:a16="http://schemas.microsoft.com/office/drawing/2014/main" id="{348F28E0-1D25-4094-A204-E4BBA53788B6}"/>
              </a:ext>
            </a:extLst>
          </p:cNvPr>
          <p:cNvSpPr>
            <a:spLocks noGrp="1"/>
          </p:cNvSpPr>
          <p:nvPr>
            <p:ph sz="quarter" idx="4"/>
          </p:nvPr>
        </p:nvSpPr>
        <p:spPr>
          <a:xfrm>
            <a:off x="4645025" y="2174875"/>
            <a:ext cx="4041775" cy="3951288"/>
          </a:xfrm>
        </p:spPr>
        <p:txBody>
          <a:bodyPr/>
          <a:lstStyle>
            <a:lvl1pPr>
              <a:defRPr sz="2400"/>
            </a:lvl1pPr>
            <a:lvl2pPr marL="685800" indent="-228600">
              <a:buFont typeface="Calibri" panose="020F0502020204030204" pitchFamily="34" charset="0"/>
              <a:buChar char="‒"/>
              <a:defRPr sz="2000"/>
            </a:lvl2pPr>
            <a:lvl3pPr>
              <a:defRPr sz="1800"/>
            </a:lvl3pPr>
            <a:lvl4pPr marL="1600200" indent="-228600">
              <a:buFont typeface="Calibri" panose="020F050202020403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5370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p:txBody>
          <a:bodyPr/>
          <a:lstStyle/>
          <a:p>
            <a:fld id="{C3BCC622-4FB5-4628-BB52-B053383C50A8}" type="datetimeFigureOut">
              <a:rPr lang="en-US" smtClean="0"/>
              <a:pPr/>
              <a:t>2/28/2022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235474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BCC622-4FB5-4628-BB52-B053383C50A8}" type="datetimeFigureOut">
              <a:rPr lang="en-US" smtClean="0"/>
              <a:pPr/>
              <a:t>2/28/2022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016134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127" y="365126"/>
            <a:ext cx="8197795" cy="1325563"/>
          </a:xfrm>
          <a:prstGeom prst="rect">
            <a:avLst/>
          </a:prstGeo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69127" y="1825625"/>
            <a:ext cx="819779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Tree>
    <p:extLst>
      <p:ext uri="{BB962C8B-B14F-4D97-AF65-F5344CB8AC3E}">
        <p14:creationId xmlns:p14="http://schemas.microsoft.com/office/powerpoint/2010/main" val="4256263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6413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914400"/>
            <a:ext cx="5111750"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endParaRPr lang="en-US" dirty="0"/>
          </a:p>
        </p:txBody>
      </p:sp>
      <p:sp>
        <p:nvSpPr>
          <p:cNvPr id="4" name="Text Placeholder 3"/>
          <p:cNvSpPr>
            <a:spLocks noGrp="1"/>
          </p:cNvSpPr>
          <p:nvPr>
            <p:ph type="body" sz="half" idx="2"/>
          </p:nvPr>
        </p:nvSpPr>
        <p:spPr>
          <a:xfrm>
            <a:off x="457200" y="914400"/>
            <a:ext cx="3008313" cy="5211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3BCC622-4FB5-4628-BB52-B053383C50A8}" type="datetimeFigureOut">
              <a:rPr lang="en-US" smtClean="0"/>
              <a:pPr/>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520093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BCC622-4FB5-4628-BB52-B053383C50A8}" type="datetimeFigureOut">
              <a:rPr lang="en-US" smtClean="0"/>
              <a:pPr/>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04871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endParaRPr lang="en-US" dirty="0"/>
          </a:p>
        </p:txBody>
      </p:sp>
      <p:sp>
        <p:nvSpPr>
          <p:cNvPr id="4" name="Date Placeholder 3"/>
          <p:cNvSpPr>
            <a:spLocks noGrp="1"/>
          </p:cNvSpPr>
          <p:nvPr>
            <p:ph type="dt" sz="half" idx="10"/>
          </p:nvPr>
        </p:nvSpPr>
        <p:spPr/>
        <p:txBody>
          <a:bodyPr/>
          <a:lstStyle/>
          <a:p>
            <a:fld id="{C3BCC622-4FB5-4628-BB52-B053383C50A8}" type="datetimeFigureOut">
              <a:rPr lang="en-US" smtClean="0"/>
              <a:pPr/>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2084768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914400"/>
            <a:ext cx="6019800" cy="5211763"/>
          </a:xfrm>
        </p:spPr>
        <p:txBody>
          <a:bodyPr vert="eaVert"/>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4" name="Date Placeholder 3"/>
          <p:cNvSpPr>
            <a:spLocks noGrp="1"/>
          </p:cNvSpPr>
          <p:nvPr>
            <p:ph type="dt" sz="half" idx="10"/>
          </p:nvPr>
        </p:nvSpPr>
        <p:spPr/>
        <p:txBody>
          <a:bodyPr/>
          <a:lstStyle/>
          <a:p>
            <a:fld id="{C3BCC622-4FB5-4628-BB52-B053383C50A8}" type="datetimeFigureOut">
              <a:rPr lang="en-US" smtClean="0"/>
              <a:pPr/>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184083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7" name="Title 1">
            <a:extLst>
              <a:ext uri="{FF2B5EF4-FFF2-40B4-BE49-F238E27FC236}">
                <a16:creationId xmlns:a16="http://schemas.microsoft.com/office/drawing/2014/main" id="{24196B28-B861-425E-8405-D19C95B476A3}"/>
              </a:ext>
            </a:extLst>
          </p:cNvPr>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7EF79C9F-746F-4591-9A31-7ADD2A0A6C62}"/>
              </a:ext>
            </a:extLst>
          </p:cNvPr>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118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8" name="Title 1">
            <a:extLst>
              <a:ext uri="{FF2B5EF4-FFF2-40B4-BE49-F238E27FC236}">
                <a16:creationId xmlns:a16="http://schemas.microsoft.com/office/drawing/2014/main" id="{01E11FBA-90FF-46D1-A16A-C407082F0120}"/>
              </a:ext>
            </a:extLst>
          </p:cNvPr>
          <p:cNvSpPr>
            <a:spLocks noGrp="1"/>
          </p:cNvSpPr>
          <p:nvPr>
            <p:ph type="title"/>
          </p:nvPr>
        </p:nvSpPr>
        <p:spPr>
          <a:xfrm>
            <a:off x="457200" y="274638"/>
            <a:ext cx="8229600" cy="1143000"/>
          </a:xfrm>
        </p:spPr>
        <p:txBody>
          <a:bodyPr/>
          <a:lstStyle>
            <a:lvl1pPr algn="ctr">
              <a:defRPr/>
            </a:lvl1pPr>
          </a:lstStyle>
          <a:p>
            <a:r>
              <a:rPr lang="en-US"/>
              <a:t>Click to edit Master title style</a:t>
            </a:r>
          </a:p>
        </p:txBody>
      </p:sp>
      <p:sp>
        <p:nvSpPr>
          <p:cNvPr id="9" name="Content Placeholder 2">
            <a:extLst>
              <a:ext uri="{FF2B5EF4-FFF2-40B4-BE49-F238E27FC236}">
                <a16:creationId xmlns:a16="http://schemas.microsoft.com/office/drawing/2014/main" id="{84F663BA-47E1-4A61-8537-646ECECA4C97}"/>
              </a:ext>
            </a:extLst>
          </p:cNvPr>
          <p:cNvSpPr>
            <a:spLocks noGrp="1"/>
          </p:cNvSpPr>
          <p:nvPr>
            <p:ph sz="half" idx="1"/>
          </p:nvPr>
        </p:nvSpPr>
        <p:spPr>
          <a:xfrm>
            <a:off x="457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3E43D03A-0F04-49BF-AEF6-A099BE381F3D}"/>
              </a:ext>
            </a:extLst>
          </p:cNvPr>
          <p:cNvSpPr>
            <a:spLocks noGrp="1"/>
          </p:cNvSpPr>
          <p:nvPr>
            <p:ph sz="half" idx="2"/>
          </p:nvPr>
        </p:nvSpPr>
        <p:spPr>
          <a:xfrm>
            <a:off x="4648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5702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10" name="Title 1">
            <a:extLst>
              <a:ext uri="{FF2B5EF4-FFF2-40B4-BE49-F238E27FC236}">
                <a16:creationId xmlns:a16="http://schemas.microsoft.com/office/drawing/2014/main" id="{FC1DD5FE-CC81-4783-94E6-0874BF7B2CA8}"/>
              </a:ext>
            </a:extLst>
          </p:cNvPr>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11" name="Text Placeholder 2">
            <a:extLst>
              <a:ext uri="{FF2B5EF4-FFF2-40B4-BE49-F238E27FC236}">
                <a16:creationId xmlns:a16="http://schemas.microsoft.com/office/drawing/2014/main" id="{3EA5C467-7C90-4FB6-8687-B45C77378C82}"/>
              </a:ext>
            </a:extLst>
          </p:cNvPr>
          <p:cNvSpPr>
            <a:spLocks noGrp="1"/>
          </p:cNvSpPr>
          <p:nvPr>
            <p:ph type="body" idx="1"/>
          </p:nvPr>
        </p:nvSpPr>
        <p:spPr>
          <a:xfrm>
            <a:off x="457200" y="1828800"/>
            <a:ext cx="4040188" cy="598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45278022-5D0D-4A3F-B8C6-57C5FB46BD23}"/>
              </a:ext>
            </a:extLst>
          </p:cNvPr>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C5F62A3D-6E99-4133-9751-CA785F285375}"/>
              </a:ext>
            </a:extLst>
          </p:cNvPr>
          <p:cNvSpPr>
            <a:spLocks noGrp="1"/>
          </p:cNvSpPr>
          <p:nvPr>
            <p:ph type="body" sz="quarter" idx="3"/>
          </p:nvPr>
        </p:nvSpPr>
        <p:spPr>
          <a:xfrm>
            <a:off x="4648200" y="1828800"/>
            <a:ext cx="4041775" cy="609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a:extLst>
              <a:ext uri="{FF2B5EF4-FFF2-40B4-BE49-F238E27FC236}">
                <a16:creationId xmlns:a16="http://schemas.microsoft.com/office/drawing/2014/main" id="{C802292B-485F-4B22-A06E-8F6122664E07}"/>
              </a:ext>
            </a:extLst>
          </p:cNvPr>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3842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6" name="Title 1">
            <a:extLst>
              <a:ext uri="{FF2B5EF4-FFF2-40B4-BE49-F238E27FC236}">
                <a16:creationId xmlns:a16="http://schemas.microsoft.com/office/drawing/2014/main" id="{1D76B586-E19B-4F48-BA34-9FCB7557BF3C}"/>
              </a:ext>
            </a:extLst>
          </p:cNvPr>
          <p:cNvSpPr>
            <a:spLocks noGrp="1"/>
          </p:cNvSpPr>
          <p:nvPr>
            <p:ph type="title"/>
          </p:nvPr>
        </p:nvSpPr>
        <p:spPr>
          <a:xfrm>
            <a:off x="457200" y="274638"/>
            <a:ext cx="8229600" cy="1143000"/>
          </a:xfrm>
        </p:spPr>
        <p:txBody>
          <a:bodyPr/>
          <a:lstStyle/>
          <a:p>
            <a:r>
              <a:rPr lang="en-US"/>
              <a:t>Click to edit Master title style</a:t>
            </a:r>
          </a:p>
        </p:txBody>
      </p:sp>
    </p:spTree>
    <p:extLst>
      <p:ext uri="{BB962C8B-B14F-4D97-AF65-F5344CB8AC3E}">
        <p14:creationId xmlns:p14="http://schemas.microsoft.com/office/powerpoint/2010/main" val="2106744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Tree>
    <p:extLst>
      <p:ext uri="{BB962C8B-B14F-4D97-AF65-F5344CB8AC3E}">
        <p14:creationId xmlns:p14="http://schemas.microsoft.com/office/powerpoint/2010/main" val="2308866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8" name="Title 1">
            <a:extLst>
              <a:ext uri="{FF2B5EF4-FFF2-40B4-BE49-F238E27FC236}">
                <a16:creationId xmlns:a16="http://schemas.microsoft.com/office/drawing/2014/main" id="{CC7B56D1-74FB-449A-849B-A2F51507B6C0}"/>
              </a:ext>
            </a:extLst>
          </p:cNvPr>
          <p:cNvSpPr>
            <a:spLocks noGrp="1"/>
          </p:cNvSpPr>
          <p:nvPr>
            <p:ph type="title"/>
          </p:nvPr>
        </p:nvSpPr>
        <p:spPr>
          <a:xfrm>
            <a:off x="457200" y="273050"/>
            <a:ext cx="3008313" cy="1555750"/>
          </a:xfrm>
        </p:spPr>
        <p:txBody>
          <a:bodyPr anchor="b"/>
          <a:lstStyle>
            <a:lvl1pPr algn="l">
              <a:defRPr sz="2000" b="1"/>
            </a:lvl1pPr>
          </a:lstStyle>
          <a:p>
            <a:r>
              <a:rPr lang="en-US" dirty="0"/>
              <a:t>Click to edit Master title style</a:t>
            </a:r>
          </a:p>
        </p:txBody>
      </p:sp>
      <p:sp>
        <p:nvSpPr>
          <p:cNvPr id="9" name="Content Placeholder 2">
            <a:extLst>
              <a:ext uri="{FF2B5EF4-FFF2-40B4-BE49-F238E27FC236}">
                <a16:creationId xmlns:a16="http://schemas.microsoft.com/office/drawing/2014/main" id="{0CF4E5FE-69B6-4D4D-835F-21D2F264B0AC}"/>
              </a:ext>
            </a:extLst>
          </p:cNvPr>
          <p:cNvSpPr>
            <a:spLocks noGrp="1"/>
          </p:cNvSpPr>
          <p:nvPr>
            <p:ph idx="1"/>
          </p:nvPr>
        </p:nvSpPr>
        <p:spPr>
          <a:xfrm>
            <a:off x="3575050" y="1828800"/>
            <a:ext cx="5111750" cy="4297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ABCE7EC8-4CBE-4FBE-995C-21118CCDBDCC}"/>
              </a:ext>
            </a:extLst>
          </p:cNvPr>
          <p:cNvSpPr>
            <a:spLocks noGrp="1"/>
          </p:cNvSpPr>
          <p:nvPr>
            <p:ph type="body" sz="half" idx="2"/>
          </p:nvPr>
        </p:nvSpPr>
        <p:spPr>
          <a:xfrm>
            <a:off x="457200" y="1828800"/>
            <a:ext cx="3008313" cy="4297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589949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2/28/2022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8" name="Title 1">
            <a:extLst>
              <a:ext uri="{FF2B5EF4-FFF2-40B4-BE49-F238E27FC236}">
                <a16:creationId xmlns:a16="http://schemas.microsoft.com/office/drawing/2014/main" id="{2B1A3276-BD2B-4EB2-A886-DDBD72FCB07A}"/>
              </a:ext>
            </a:extLst>
          </p:cNvPr>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9" name="Picture Placeholder 2">
            <a:extLst>
              <a:ext uri="{FF2B5EF4-FFF2-40B4-BE49-F238E27FC236}">
                <a16:creationId xmlns:a16="http://schemas.microsoft.com/office/drawing/2014/main" id="{D9C7AC8E-4B50-42B9-8E72-433373FB110C}"/>
              </a:ext>
            </a:extLst>
          </p:cNvPr>
          <p:cNvSpPr>
            <a:spLocks noGrp="1"/>
          </p:cNvSpPr>
          <p:nvPr>
            <p:ph type="pic" idx="1"/>
          </p:nvPr>
        </p:nvSpPr>
        <p:spPr>
          <a:xfrm>
            <a:off x="1792288" y="1828800"/>
            <a:ext cx="5486400" cy="2974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a:extLst>
              <a:ext uri="{FF2B5EF4-FFF2-40B4-BE49-F238E27FC236}">
                <a16:creationId xmlns:a16="http://schemas.microsoft.com/office/drawing/2014/main" id="{2B46BF86-8333-42EA-81DF-C4926E0B990B}"/>
              </a:ext>
            </a:extLst>
          </p:cNvPr>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9608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78C6914-7059-421C-BDDD-AE25D80469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023124"/>
            <a:ext cx="9143999" cy="847343"/>
          </a:xfrm>
          <a:prstGeom prst="rect">
            <a:avLst/>
          </a:prstGeom>
        </p:spPr>
      </p:pic>
      <p:pic>
        <p:nvPicPr>
          <p:cNvPr id="15" name="Picture 14">
            <a:extLst>
              <a:ext uri="{FF2B5EF4-FFF2-40B4-BE49-F238E27FC236}">
                <a16:creationId xmlns:a16="http://schemas.microsoft.com/office/drawing/2014/main" id="{099452B6-3462-4538-9CF5-30F5FFA1F0B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b="74635"/>
          <a:stretch/>
        </p:blipFill>
        <p:spPr>
          <a:xfrm>
            <a:off x="6096" y="0"/>
            <a:ext cx="9144000" cy="1792224"/>
          </a:xfrm>
          <a:prstGeom prst="rect">
            <a:avLst/>
          </a:prstGeom>
        </p:spPr>
      </p:pic>
      <p:sp>
        <p:nvSpPr>
          <p:cNvPr id="16" name="Title Placeholder 1">
            <a:extLst>
              <a:ext uri="{FF2B5EF4-FFF2-40B4-BE49-F238E27FC236}">
                <a16:creationId xmlns:a16="http://schemas.microsoft.com/office/drawing/2014/main" id="{514C6A6B-E634-44A8-8DD2-BCB5A64441FB}"/>
              </a:ext>
            </a:extLst>
          </p:cNvPr>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17" name="Text Placeholder 2">
            <a:extLst>
              <a:ext uri="{FF2B5EF4-FFF2-40B4-BE49-F238E27FC236}">
                <a16:creationId xmlns:a16="http://schemas.microsoft.com/office/drawing/2014/main" id="{57F302D3-F4D1-45FD-846A-C3D6CCF1F8A6}"/>
              </a:ext>
            </a:extLst>
          </p:cNvPr>
          <p:cNvSpPr>
            <a:spLocks noGrp="1"/>
          </p:cNvSpPr>
          <p:nvPr>
            <p:ph type="body" idx="1"/>
          </p:nvPr>
        </p:nvSpPr>
        <p:spPr>
          <a:xfrm>
            <a:off x="457200" y="1792224"/>
            <a:ext cx="8229600" cy="423062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18" name="Date Placeholder 3">
            <a:extLst>
              <a:ext uri="{FF2B5EF4-FFF2-40B4-BE49-F238E27FC236}">
                <a16:creationId xmlns:a16="http://schemas.microsoft.com/office/drawing/2014/main" id="{1372DD78-3C4E-46B4-9307-72865DF9B2C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800">
                <a:solidFill>
                  <a:schemeClr val="tx1">
                    <a:tint val="75000"/>
                  </a:schemeClr>
                </a:solidFill>
                <a:latin typeface="Times New Roman" panose="02020603050405020304" pitchFamily="18" charset="0"/>
                <a:cs typeface="Times New Roman" panose="02020603050405020304" pitchFamily="18" charset="0"/>
              </a:defRPr>
            </a:lvl1pPr>
          </a:lstStyle>
          <a:p>
            <a:fld id="{06A3EEC7-F520-4B77-9A53-FEE18362B38D}" type="datetimeFigureOut">
              <a:rPr lang="en-US" smtClean="0"/>
              <a:pPr/>
              <a:t>2/28/2022</a:t>
            </a:fld>
            <a:endParaRPr lang="en-US" dirty="0"/>
          </a:p>
        </p:txBody>
      </p:sp>
      <p:sp>
        <p:nvSpPr>
          <p:cNvPr id="19" name="Footer Placeholder 4">
            <a:extLst>
              <a:ext uri="{FF2B5EF4-FFF2-40B4-BE49-F238E27FC236}">
                <a16:creationId xmlns:a16="http://schemas.microsoft.com/office/drawing/2014/main" id="{B1D04A52-246B-49DB-9B9A-5737B2ADDDF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dirty="0"/>
          </a:p>
        </p:txBody>
      </p:sp>
      <p:sp>
        <p:nvSpPr>
          <p:cNvPr id="20" name="Slide Number Placeholder 5">
            <a:extLst>
              <a:ext uri="{FF2B5EF4-FFF2-40B4-BE49-F238E27FC236}">
                <a16:creationId xmlns:a16="http://schemas.microsoft.com/office/drawing/2014/main" id="{41796DF9-1BE1-45EB-9D01-DB3054517C8B}"/>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13CF9079-E7DC-4828-A4CC-563045F9E8C6}" type="slidenum">
              <a:rPr lang="en-US" smtClean="0"/>
              <a:pPr/>
              <a:t>‹#›</a:t>
            </a:fld>
            <a:endParaRPr lang="en-US" dirty="0"/>
          </a:p>
        </p:txBody>
      </p:sp>
    </p:spTree>
    <p:extLst>
      <p:ext uri="{BB962C8B-B14F-4D97-AF65-F5344CB8AC3E}">
        <p14:creationId xmlns:p14="http://schemas.microsoft.com/office/powerpoint/2010/main" val="1856022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768"/>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00000"/>
        </a:lnSpc>
        <a:spcBef>
          <a:spcPts val="768"/>
        </a:spcBef>
        <a:buFont typeface="Calibri" panose="020F050202020403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00000"/>
        </a:lnSpc>
        <a:spcBef>
          <a:spcPts val="768"/>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768"/>
        </a:spcBef>
        <a:buFont typeface="Calibri" panose="020F050202020403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768"/>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C866E1-ACDC-4C22-9790-78FCA7C84CF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50000" t="94150"/>
          <a:stretch/>
        </p:blipFill>
        <p:spPr>
          <a:xfrm>
            <a:off x="6489703" y="6456784"/>
            <a:ext cx="2648077" cy="401216"/>
          </a:xfrm>
          <a:prstGeom prst="rect">
            <a:avLst/>
          </a:prstGeom>
        </p:spPr>
      </p:pic>
      <p:pic>
        <p:nvPicPr>
          <p:cNvPr id="8" name="Picture 7">
            <a:extLst>
              <a:ext uri="{FF2B5EF4-FFF2-40B4-BE49-F238E27FC236}">
                <a16:creationId xmlns:a16="http://schemas.microsoft.com/office/drawing/2014/main" id="{9AABE399-CACE-47EB-A01D-34A0CA5203D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b="87415"/>
          <a:stretch/>
        </p:blipFill>
        <p:spPr>
          <a:xfrm>
            <a:off x="0" y="-1"/>
            <a:ext cx="9144000" cy="889232"/>
          </a:xfrm>
          <a:prstGeom prst="rect">
            <a:avLst/>
          </a:prstGeom>
        </p:spPr>
      </p:pic>
      <p:sp>
        <p:nvSpPr>
          <p:cNvPr id="9" name="Title Placeholder 1">
            <a:extLst>
              <a:ext uri="{FF2B5EF4-FFF2-40B4-BE49-F238E27FC236}">
                <a16:creationId xmlns:a16="http://schemas.microsoft.com/office/drawing/2014/main" id="{B90ADCCF-B6D8-43CA-B32E-ADE6B2D00E4C}"/>
              </a:ext>
            </a:extLst>
          </p:cNvPr>
          <p:cNvSpPr>
            <a:spLocks noGrp="1"/>
          </p:cNvSpPr>
          <p:nvPr>
            <p:ph type="title"/>
          </p:nvPr>
        </p:nvSpPr>
        <p:spPr>
          <a:xfrm>
            <a:off x="457200" y="0"/>
            <a:ext cx="8229600" cy="889231"/>
          </a:xfrm>
          <a:prstGeom prst="rect">
            <a:avLst/>
          </a:prstGeom>
        </p:spPr>
        <p:txBody>
          <a:bodyPr vert="horz" lIns="91440" tIns="45720" rIns="91440" bIns="45720" rtlCol="0" anchor="ctr">
            <a:normAutofit/>
          </a:bodyPr>
          <a:lstStyle/>
          <a:p>
            <a:r>
              <a:rPr lang="en-US" dirty="0"/>
              <a:t>Click to edit Master title style</a:t>
            </a:r>
          </a:p>
        </p:txBody>
      </p:sp>
      <p:sp>
        <p:nvSpPr>
          <p:cNvPr id="11" name="Date Placeholder 3">
            <a:extLst>
              <a:ext uri="{FF2B5EF4-FFF2-40B4-BE49-F238E27FC236}">
                <a16:creationId xmlns:a16="http://schemas.microsoft.com/office/drawing/2014/main" id="{49AF12B7-4980-4710-8DEE-0174CB438E1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C3BCC622-4FB5-4628-BB52-B053383C50A8}" type="datetimeFigureOut">
              <a:rPr lang="en-US" smtClean="0"/>
              <a:pPr/>
              <a:t>2/28/2022</a:t>
            </a:fld>
            <a:endParaRPr lang="en-US" dirty="0"/>
          </a:p>
        </p:txBody>
      </p:sp>
      <p:sp>
        <p:nvSpPr>
          <p:cNvPr id="12" name="Footer Placeholder 4">
            <a:extLst>
              <a:ext uri="{FF2B5EF4-FFF2-40B4-BE49-F238E27FC236}">
                <a16:creationId xmlns:a16="http://schemas.microsoft.com/office/drawing/2014/main" id="{5C4A71C4-CF8C-461B-ABFE-93982ABC757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dirty="0"/>
          </a:p>
        </p:txBody>
      </p:sp>
      <p:sp>
        <p:nvSpPr>
          <p:cNvPr id="13" name="Slide Number Placeholder 5">
            <a:extLst>
              <a:ext uri="{FF2B5EF4-FFF2-40B4-BE49-F238E27FC236}">
                <a16:creationId xmlns:a16="http://schemas.microsoft.com/office/drawing/2014/main" id="{7D0A8155-59C4-42A3-8333-B6CDB9BF56DC}"/>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125894D6-8D97-4F5F-8FE9-35CAB6BDE8B4}" type="slidenum">
              <a:rPr lang="en-US" smtClean="0"/>
              <a:pPr/>
              <a:t>‹#›</a:t>
            </a:fld>
            <a:endParaRPr lang="en-US" dirty="0"/>
          </a:p>
        </p:txBody>
      </p:sp>
      <p:sp>
        <p:nvSpPr>
          <p:cNvPr id="15" name="Text Placeholder 2">
            <a:extLst>
              <a:ext uri="{FF2B5EF4-FFF2-40B4-BE49-F238E27FC236}">
                <a16:creationId xmlns:a16="http://schemas.microsoft.com/office/drawing/2014/main" id="{2AABA58F-62B5-45D5-909E-5EBADA582153}"/>
              </a:ext>
            </a:extLst>
          </p:cNvPr>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Tree>
    <p:extLst>
      <p:ext uri="{BB962C8B-B14F-4D97-AF65-F5344CB8AC3E}">
        <p14:creationId xmlns:p14="http://schemas.microsoft.com/office/powerpoint/2010/main" val="166408266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10.jpeg"/><Relationship Id="rId5" Type="http://schemas.openxmlformats.org/officeDocument/2006/relationships/image" Target="../media/image7.jp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10.jpeg"/><Relationship Id="rId5" Type="http://schemas.openxmlformats.org/officeDocument/2006/relationships/image" Target="../media/image18.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18.jpeg"/><Relationship Id="rId5" Type="http://schemas.openxmlformats.org/officeDocument/2006/relationships/image" Target="../media/image5.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2955925"/>
            <a:ext cx="8763000" cy="1470025"/>
          </a:xfrm>
        </p:spPr>
        <p:txBody>
          <a:bodyPr>
            <a:normAutofit/>
          </a:bodyPr>
          <a:lstStyle/>
          <a:p>
            <a:r>
              <a:rPr lang="en-US" dirty="0">
                <a:latin typeface="Arial"/>
                <a:cs typeface="Arial"/>
              </a:rPr>
              <a:t>The Diagnostic Journey of </a:t>
            </a:r>
            <a:br>
              <a:rPr lang="en-US" dirty="0">
                <a:latin typeface="Arial"/>
                <a:cs typeface="Arial"/>
              </a:rPr>
            </a:br>
            <a:r>
              <a:rPr lang="en-US" dirty="0">
                <a:latin typeface="Arial"/>
                <a:cs typeface="Arial"/>
              </a:rPr>
              <a:t>Mr. Kane</a:t>
            </a:r>
            <a:endParaRPr lang="en-US" dirty="0"/>
          </a:p>
        </p:txBody>
      </p:sp>
      <p:sp>
        <p:nvSpPr>
          <p:cNvPr id="4" name="Rectangle 3">
            <a:extLst>
              <a:ext uri="{FF2B5EF4-FFF2-40B4-BE49-F238E27FC236}">
                <a16:creationId xmlns:a16="http://schemas.microsoft.com/office/drawing/2014/main" id="{C3CB903C-0241-42A8-ADE1-AF49AAD89727}"/>
              </a:ext>
            </a:extLst>
          </p:cNvPr>
          <p:cNvSpPr/>
          <p:nvPr/>
        </p:nvSpPr>
        <p:spPr>
          <a:xfrm>
            <a:off x="304800" y="209463"/>
            <a:ext cx="8534400" cy="1446550"/>
          </a:xfrm>
          <a:prstGeom prst="rect">
            <a:avLst/>
          </a:prstGeom>
        </p:spPr>
        <p:txBody>
          <a:bodyPr wrap="square">
            <a:spAutoFit/>
          </a:bodyPr>
          <a:lstStyle/>
          <a:p>
            <a:pPr algn="ctr"/>
            <a:r>
              <a:rPr lang="en-US" sz="4400" b="1" i="1" dirty="0">
                <a:solidFill>
                  <a:schemeClr val="bg1"/>
                </a:solidFill>
                <a:latin typeface="Arial" charset="0"/>
                <a:ea typeface="Arial" charset="0"/>
                <a:cs typeface="Arial" charset="0"/>
              </a:rPr>
              <a:t>TeamSTEPPS® for Diagnosis Improvement</a:t>
            </a:r>
          </a:p>
        </p:txBody>
      </p:sp>
    </p:spTree>
    <p:extLst>
      <p:ext uri="{BB962C8B-B14F-4D97-AF65-F5344CB8AC3E}">
        <p14:creationId xmlns:p14="http://schemas.microsoft.com/office/powerpoint/2010/main" val="2662075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13796-DE1D-4FB5-9B84-7CC62F87199F}"/>
              </a:ext>
            </a:extLst>
          </p:cNvPr>
          <p:cNvSpPr>
            <a:spLocks noGrp="1"/>
          </p:cNvSpPr>
          <p:nvPr>
            <p:ph type="title"/>
          </p:nvPr>
        </p:nvSpPr>
        <p:spPr/>
        <p:txBody>
          <a:bodyPr anchor="ctr">
            <a:normAutofit/>
          </a:bodyPr>
          <a:lstStyle/>
          <a:p>
            <a:r>
              <a:rPr lang="en-US" dirty="0">
                <a:latin typeface="Arial" charset="0"/>
                <a:ea typeface="Arial" charset="0"/>
                <a:cs typeface="Arial" charset="0"/>
              </a:rPr>
              <a:t>PCP – 3 Months Later</a:t>
            </a:r>
          </a:p>
        </p:txBody>
      </p:sp>
      <p:sp>
        <p:nvSpPr>
          <p:cNvPr id="4" name="Content Placeholder 2">
            <a:extLst>
              <a:ext uri="{FF2B5EF4-FFF2-40B4-BE49-F238E27FC236}">
                <a16:creationId xmlns:a16="http://schemas.microsoft.com/office/drawing/2014/main" id="{79947DC4-1717-40D0-B250-68130EC47AEF}"/>
              </a:ext>
            </a:extLst>
          </p:cNvPr>
          <p:cNvSpPr txBox="1">
            <a:spLocks/>
          </p:cNvSpPr>
          <p:nvPr/>
        </p:nvSpPr>
        <p:spPr>
          <a:xfrm>
            <a:off x="4273826" y="1229139"/>
            <a:ext cx="4575175" cy="5024727"/>
          </a:xfrm>
          <a:prstGeom prst="rect">
            <a:avLst/>
          </a:prstGeom>
        </p:spPr>
        <p:txBody>
          <a:bodyPr anchor="t">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1800"/>
              </a:spcAft>
              <a:buNone/>
            </a:pPr>
            <a:r>
              <a:rPr lang="en-US" sz="2000" dirty="0">
                <a:latin typeface="Arial" charset="0"/>
                <a:ea typeface="Arial" charset="0"/>
                <a:cs typeface="Arial" charset="0"/>
              </a:rPr>
              <a:t>I saw Mr. Kane in the office when he came for his regular 3-month </a:t>
            </a:r>
            <a:r>
              <a:rPr lang="en-US" sz="2000" dirty="0" err="1">
                <a:latin typeface="Arial" charset="0"/>
                <a:ea typeface="Arial" charset="0"/>
                <a:cs typeface="Arial" charset="0"/>
              </a:rPr>
              <a:t>followup</a:t>
            </a:r>
            <a:r>
              <a:rPr lang="en-US" sz="2000" dirty="0">
                <a:latin typeface="Arial" charset="0"/>
                <a:ea typeface="Arial" charset="0"/>
                <a:cs typeface="Arial" charset="0"/>
              </a:rPr>
              <a:t> with Dr. Hassan. I remember remarking about how wonderful he looked compared to the last time I saw him, when I moved Heaven and Earth to get him into our pulmonary clinic. </a:t>
            </a:r>
          </a:p>
          <a:p>
            <a:pPr marL="0" indent="0">
              <a:spcBef>
                <a:spcPts val="0"/>
              </a:spcBef>
              <a:spcAft>
                <a:spcPts val="1800"/>
              </a:spcAft>
              <a:buNone/>
            </a:pPr>
            <a:r>
              <a:rPr lang="en-US" sz="2000" dirty="0">
                <a:latin typeface="Arial" charset="0"/>
                <a:ea typeface="Arial" charset="0"/>
                <a:cs typeface="Arial" charset="0"/>
              </a:rPr>
              <a:t>He did mention that he had some tests done at the pulmonary clinic that he never heard back about. I thought that was strange. We are usually pretty good about that, but our medical assistant had been out for a bit. When I asked if he had talked to Dr. Hassan about the test, he said it was in the past and set up a </a:t>
            </a:r>
            <a:r>
              <a:rPr lang="en-US" sz="2000" dirty="0" err="1">
                <a:latin typeface="Arial" charset="0"/>
                <a:ea typeface="Arial" charset="0"/>
                <a:cs typeface="Arial" charset="0"/>
              </a:rPr>
              <a:t>followup</a:t>
            </a:r>
            <a:r>
              <a:rPr lang="en-US" sz="2000" dirty="0">
                <a:latin typeface="Arial" charset="0"/>
                <a:ea typeface="Arial" charset="0"/>
                <a:cs typeface="Arial" charset="0"/>
              </a:rPr>
              <a:t> appointment for another 3 months.</a:t>
            </a:r>
          </a:p>
        </p:txBody>
      </p:sp>
      <p:sp>
        <p:nvSpPr>
          <p:cNvPr id="5" name="Text Placeholder 4">
            <a:extLst>
              <a:ext uri="{FF2B5EF4-FFF2-40B4-BE49-F238E27FC236}">
                <a16:creationId xmlns:a16="http://schemas.microsoft.com/office/drawing/2014/main" id="{2EADD8BF-AAEF-456B-8CFC-7D7E398B52C5}"/>
              </a:ext>
            </a:extLst>
          </p:cNvPr>
          <p:cNvSpPr txBox="1">
            <a:spLocks/>
          </p:cNvSpPr>
          <p:nvPr/>
        </p:nvSpPr>
        <p:spPr>
          <a:xfrm>
            <a:off x="529104" y="4606572"/>
            <a:ext cx="3206889" cy="651227"/>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200" b="1" dirty="0">
                <a:latin typeface="Arial" charset="0"/>
                <a:ea typeface="Arial" charset="0"/>
                <a:cs typeface="Arial" charset="0"/>
              </a:rPr>
              <a:t>Wendy, Primary Care Receptionist  </a:t>
            </a:r>
          </a:p>
        </p:txBody>
      </p:sp>
      <p:pic>
        <p:nvPicPr>
          <p:cNvPr id="14" name="Picture 14">
            <a:extLst>
              <a:ext uri="{FF2B5EF4-FFF2-40B4-BE49-F238E27FC236}">
                <a16:creationId xmlns:a16="http://schemas.microsoft.com/office/drawing/2014/main" id="{69B4D57C-7687-4530-970B-17A12D46CC12}"/>
              </a:ext>
              <a:ext uri="{C183D7F6-B498-43B3-948B-1728B52AA6E4}">
                <adec:decorative xmlns:adec="http://schemas.microsoft.com/office/drawing/2017/decorative" val="1"/>
              </a:ext>
            </a:extLst>
          </p:cNvPr>
          <p:cNvPicPr>
            <a:picLocks noChangeAspect="1"/>
          </p:cNvPicPr>
          <p:nvPr/>
        </p:nvPicPr>
        <p:blipFill rotWithShape="1">
          <a:blip r:embed="rId3"/>
          <a:srcRect l="10783" r="8843"/>
          <a:stretch/>
        </p:blipFill>
        <p:spPr>
          <a:xfrm>
            <a:off x="298174" y="1371600"/>
            <a:ext cx="3668751" cy="3044473"/>
          </a:xfrm>
          <a:prstGeom prst="rect">
            <a:avLst/>
          </a:prstGeom>
          <a:ln w="28575">
            <a:solidFill>
              <a:srgbClr val="FFD643"/>
            </a:solidFill>
          </a:ln>
        </p:spPr>
      </p:pic>
    </p:spTree>
    <p:extLst>
      <p:ext uri="{BB962C8B-B14F-4D97-AF65-F5344CB8AC3E}">
        <p14:creationId xmlns:p14="http://schemas.microsoft.com/office/powerpoint/2010/main" val="8790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0CF74-6FD4-41D3-8A04-54D22D8265D7}"/>
              </a:ext>
            </a:extLst>
          </p:cNvPr>
          <p:cNvSpPr/>
          <p:nvPr/>
        </p:nvSpPr>
        <p:spPr>
          <a:xfrm>
            <a:off x="4572000" y="1382750"/>
            <a:ext cx="4173568" cy="3970318"/>
          </a:xfrm>
          <a:prstGeom prst="rect">
            <a:avLst/>
          </a:prstGeom>
        </p:spPr>
        <p:txBody>
          <a:bodyPr wrap="square">
            <a:spAutoFit/>
          </a:bodyPr>
          <a:lstStyle/>
          <a:p>
            <a:r>
              <a:rPr lang="en-US" dirty="0">
                <a:latin typeface="Arial" charset="0"/>
                <a:ea typeface="Arial" charset="0"/>
                <a:cs typeface="Arial" charset="0"/>
              </a:rPr>
              <a:t>Four weeks after that appointment with Dr. Hassan, Dad started feeling short of breath again. This was really concerning. He had not missed any dialysis treatments and now he was so short of breath he was missing work, not sleeping again, and his chest was feeling heavy all the time. He was thinking he was having heart trouble at one point. So we had a phone visit with Dr. Hassan and made an appointment with the pulmonary clinic, remembering how successful that was the last time, when he had to have the fluid drained. </a:t>
            </a:r>
          </a:p>
        </p:txBody>
      </p:sp>
      <p:pic>
        <p:nvPicPr>
          <p:cNvPr id="5" name="Picture 9">
            <a:extLst>
              <a:ext uri="{FF2B5EF4-FFF2-40B4-BE49-F238E27FC236}">
                <a16:creationId xmlns:a16="http://schemas.microsoft.com/office/drawing/2014/main" id="{84F0FF54-E649-4634-8E32-6EE397A8A711}"/>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728" r="10098"/>
          <a:stretch/>
        </p:blipFill>
        <p:spPr>
          <a:xfrm>
            <a:off x="617264" y="1558159"/>
            <a:ext cx="3647434" cy="3619500"/>
          </a:xfrm>
          <a:prstGeom prst="rect">
            <a:avLst/>
          </a:prstGeom>
          <a:ln w="28575">
            <a:solidFill>
              <a:srgbClr val="0096B1"/>
            </a:solidFill>
          </a:ln>
        </p:spPr>
      </p:pic>
      <p:sp>
        <p:nvSpPr>
          <p:cNvPr id="3" name="Title 2">
            <a:extLst>
              <a:ext uri="{FF2B5EF4-FFF2-40B4-BE49-F238E27FC236}">
                <a16:creationId xmlns:a16="http://schemas.microsoft.com/office/drawing/2014/main" id="{D8828F83-D2B5-6C4B-8113-7C2DB161FA90}"/>
              </a:ext>
            </a:extLst>
          </p:cNvPr>
          <p:cNvSpPr>
            <a:spLocks noGrp="1"/>
          </p:cNvSpPr>
          <p:nvPr>
            <p:ph type="title"/>
          </p:nvPr>
        </p:nvSpPr>
        <p:spPr>
          <a:xfrm>
            <a:off x="346364" y="0"/>
            <a:ext cx="8229600" cy="889231"/>
          </a:xfrm>
        </p:spPr>
        <p:txBody>
          <a:bodyPr/>
          <a:lstStyle/>
          <a:p>
            <a:r>
              <a:rPr lang="en-US" dirty="0"/>
              <a:t>Update on Dad</a:t>
            </a:r>
          </a:p>
        </p:txBody>
      </p:sp>
    </p:spTree>
    <p:extLst>
      <p:ext uri="{BB962C8B-B14F-4D97-AF65-F5344CB8AC3E}">
        <p14:creationId xmlns:p14="http://schemas.microsoft.com/office/powerpoint/2010/main" val="892692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4CCCBB-4449-45C8-9D80-A070F9B2E361}"/>
              </a:ext>
            </a:extLst>
          </p:cNvPr>
          <p:cNvSpPr>
            <a:spLocks noGrp="1"/>
          </p:cNvSpPr>
          <p:nvPr>
            <p:ph type="title"/>
          </p:nvPr>
        </p:nvSpPr>
        <p:spPr/>
        <p:txBody>
          <a:bodyPr vert="horz" lIns="91440" tIns="45720" rIns="91440" bIns="45720" rtlCol="0" anchor="ctr">
            <a:normAutofit/>
          </a:bodyPr>
          <a:lstStyle/>
          <a:p>
            <a:r>
              <a:rPr lang="en-US" b="1" kern="1200" dirty="0">
                <a:latin typeface="Arial" charset="0"/>
                <a:ea typeface="Arial" charset="0"/>
                <a:cs typeface="Arial" charset="0"/>
              </a:rPr>
              <a:t>Pulmonary Clinic – Dr. Elliott</a:t>
            </a:r>
          </a:p>
        </p:txBody>
      </p:sp>
      <p:sp>
        <p:nvSpPr>
          <p:cNvPr id="8" name="Content Placeholder 2">
            <a:extLst>
              <a:ext uri="{FF2B5EF4-FFF2-40B4-BE49-F238E27FC236}">
                <a16:creationId xmlns:a16="http://schemas.microsoft.com/office/drawing/2014/main" id="{C28CC147-9C2E-4CEF-A150-72EE2AFC7B17}"/>
              </a:ext>
            </a:extLst>
          </p:cNvPr>
          <p:cNvSpPr txBox="1">
            <a:spLocks/>
          </p:cNvSpPr>
          <p:nvPr/>
        </p:nvSpPr>
        <p:spPr>
          <a:xfrm>
            <a:off x="4211202" y="1219200"/>
            <a:ext cx="4627998" cy="4906963"/>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0000"/>
              </a:lnSpc>
              <a:spcBef>
                <a:spcPts val="0"/>
              </a:spcBef>
              <a:spcAft>
                <a:spcPts val="1800"/>
              </a:spcAft>
              <a:buFont typeface="Arial" panose="020B0604020202020204" pitchFamily="34" charset="0"/>
              <a:buNone/>
            </a:pPr>
            <a:r>
              <a:rPr lang="en-US" sz="2200" dirty="0">
                <a:latin typeface="Arial" charset="0"/>
                <a:ea typeface="Arial" charset="0"/>
                <a:cs typeface="Arial" charset="0"/>
              </a:rPr>
              <a:t>When Mr. Kane presented to our clinic again 4 months later, I was frankly surprised to see him again. I remembered that we had tested the fluid the last time he was in, so we reviewed the results together. They were normal – no infection, no cells. </a:t>
            </a:r>
          </a:p>
          <a:p>
            <a:pPr marL="0" indent="0">
              <a:lnSpc>
                <a:spcPct val="110000"/>
              </a:lnSpc>
              <a:spcBef>
                <a:spcPts val="0"/>
              </a:spcBef>
              <a:spcAft>
                <a:spcPts val="1800"/>
              </a:spcAft>
              <a:buFont typeface="Arial" panose="020B0604020202020204" pitchFamily="34" charset="0"/>
              <a:buNone/>
            </a:pPr>
            <a:r>
              <a:rPr lang="en-US" sz="2200" dirty="0">
                <a:latin typeface="Arial" charset="0"/>
                <a:ea typeface="Arial" charset="0"/>
                <a:cs typeface="Arial" charset="0"/>
              </a:rPr>
              <a:t>We repeated the procedure to get the fluid off his lungs again. This time, I also ordered a chest x ray in addition to labs on the fluid to be extra cautious. I reinforced that he needed to follow up with his nephrologist again if his dialysis plan was no longer working. I also suggested that he follow up with his primary care doctor for the results of the x ray and labs.</a:t>
            </a:r>
          </a:p>
        </p:txBody>
      </p:sp>
      <p:sp>
        <p:nvSpPr>
          <p:cNvPr id="6" name="Text Placeholder 4">
            <a:extLst>
              <a:ext uri="{FF2B5EF4-FFF2-40B4-BE49-F238E27FC236}">
                <a16:creationId xmlns:a16="http://schemas.microsoft.com/office/drawing/2014/main" id="{4FB3DDAD-D280-4459-8CB9-607D43EECDC4}"/>
              </a:ext>
            </a:extLst>
          </p:cNvPr>
          <p:cNvSpPr txBox="1">
            <a:spLocks/>
          </p:cNvSpPr>
          <p:nvPr/>
        </p:nvSpPr>
        <p:spPr>
          <a:xfrm>
            <a:off x="169426" y="6028041"/>
            <a:ext cx="4041775" cy="5334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200" b="1" dirty="0">
                <a:latin typeface="Arial" charset="0"/>
                <a:ea typeface="Arial" charset="0"/>
                <a:cs typeface="Arial" charset="0"/>
              </a:rPr>
              <a:t>Visit 2: Dr. Elliott </a:t>
            </a:r>
          </a:p>
        </p:txBody>
      </p:sp>
      <p:pic>
        <p:nvPicPr>
          <p:cNvPr id="10" name="Content Placeholder 3">
            <a:extLst>
              <a:ext uri="{FF2B5EF4-FFF2-40B4-BE49-F238E27FC236}">
                <a16:creationId xmlns:a16="http://schemas.microsoft.com/office/drawing/2014/main" id="{0AA9A33F-7AB9-426D-9282-06E3D56A5368}"/>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640"/>
          <a:stretch/>
        </p:blipFill>
        <p:spPr>
          <a:xfrm>
            <a:off x="418379" y="1219200"/>
            <a:ext cx="3584423" cy="4745572"/>
          </a:xfrm>
          <a:prstGeom prst="rect">
            <a:avLst/>
          </a:prstGeom>
          <a:noFill/>
          <a:ln w="28575">
            <a:solidFill>
              <a:srgbClr val="FFD643"/>
            </a:solidFill>
          </a:ln>
        </p:spPr>
      </p:pic>
    </p:spTree>
    <p:extLst>
      <p:ext uri="{BB962C8B-B14F-4D97-AF65-F5344CB8AC3E}">
        <p14:creationId xmlns:p14="http://schemas.microsoft.com/office/powerpoint/2010/main" val="393584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65DEB-B6C0-47DF-89D4-27BE00AFB3C0}"/>
              </a:ext>
            </a:extLst>
          </p:cNvPr>
          <p:cNvSpPr>
            <a:spLocks noGrp="1"/>
          </p:cNvSpPr>
          <p:nvPr>
            <p:ph type="title"/>
          </p:nvPr>
        </p:nvSpPr>
        <p:spPr/>
        <p:txBody>
          <a:bodyPr/>
          <a:lstStyle/>
          <a:p>
            <a:r>
              <a:rPr lang="en-US" dirty="0"/>
              <a:t>Over the Next 6 Weeks</a:t>
            </a:r>
          </a:p>
        </p:txBody>
      </p:sp>
      <p:pic>
        <p:nvPicPr>
          <p:cNvPr id="12" name="Content Placeholder 7">
            <a:extLst>
              <a:ext uri="{FF2B5EF4-FFF2-40B4-BE49-F238E27FC236}">
                <a16:creationId xmlns:a16="http://schemas.microsoft.com/office/drawing/2014/main" id="{F5977AA1-29CE-4449-A4D8-642E38BB2CB5}"/>
              </a:ext>
              <a:ext uri="{C183D7F6-B498-43B3-948B-1728B52AA6E4}">
                <adec:decorative xmlns:adec="http://schemas.microsoft.com/office/drawing/2017/decorative" val="1"/>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61628" t="7163" r="6134" b="31345"/>
          <a:stretch/>
        </p:blipFill>
        <p:spPr>
          <a:xfrm>
            <a:off x="0" y="1009650"/>
            <a:ext cx="1901825" cy="2419350"/>
          </a:xfrm>
          <a:ln w="28575">
            <a:solidFill>
              <a:srgbClr val="0096B1"/>
            </a:solidFill>
          </a:ln>
        </p:spPr>
      </p:pic>
      <p:pic>
        <p:nvPicPr>
          <p:cNvPr id="13" name="Picture 2">
            <a:extLst>
              <a:ext uri="{FF2B5EF4-FFF2-40B4-BE49-F238E27FC236}">
                <a16:creationId xmlns:a16="http://schemas.microsoft.com/office/drawing/2014/main" id="{505DEFA7-D8FD-41E2-94B2-C98D331496E9}"/>
              </a:ext>
              <a:ext uri="{C183D7F6-B498-43B3-948B-1728B52AA6E4}">
                <adec:decorative xmlns:adec="http://schemas.microsoft.com/office/drawing/2017/decorative" val="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084" b="4686"/>
          <a:stretch/>
        </p:blipFill>
        <p:spPr bwMode="auto">
          <a:xfrm>
            <a:off x="3092241" y="4973446"/>
            <a:ext cx="2999349" cy="1784196"/>
          </a:xfrm>
          <a:prstGeom prst="rect">
            <a:avLst/>
          </a:prstGeom>
          <a:noFill/>
          <a:ln w="28575">
            <a:solidFill>
              <a:srgbClr val="FFD643"/>
            </a:solidFill>
          </a:ln>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5A134F86-F6FC-4FD6-BBD1-7C4706866B0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21154" r="21154"/>
          <a:stretch/>
        </p:blipFill>
        <p:spPr>
          <a:xfrm>
            <a:off x="6202201" y="1009989"/>
            <a:ext cx="2135359" cy="2467528"/>
          </a:xfrm>
          <a:prstGeom prst="rect">
            <a:avLst/>
          </a:prstGeom>
          <a:ln w="28575">
            <a:solidFill>
              <a:srgbClr val="FFD643"/>
            </a:solidFill>
          </a:ln>
        </p:spPr>
      </p:pic>
      <p:pic>
        <p:nvPicPr>
          <p:cNvPr id="15" name="Picture 3">
            <a:extLst>
              <a:ext uri="{FF2B5EF4-FFF2-40B4-BE49-F238E27FC236}">
                <a16:creationId xmlns:a16="http://schemas.microsoft.com/office/drawing/2014/main" id="{1026127D-98CC-4870-AB69-E25056049001}"/>
              </a:ext>
              <a:ext uri="{C183D7F6-B498-43B3-948B-1728B52AA6E4}">
                <adec:decorative xmlns:adec="http://schemas.microsoft.com/office/drawing/2017/decorative" val="1"/>
              </a:ext>
            </a:extLst>
          </p:cNvPr>
          <p:cNvPicPr>
            <a:picLocks noChangeAspect="1"/>
          </p:cNvPicPr>
          <p:nvPr/>
        </p:nvPicPr>
        <p:blipFill rotWithShape="1">
          <a:blip r:embed="rId6"/>
          <a:srcRect l="12445" r="36196" b="12189"/>
          <a:stretch/>
        </p:blipFill>
        <p:spPr>
          <a:xfrm>
            <a:off x="661747" y="3554130"/>
            <a:ext cx="2274830" cy="2604841"/>
          </a:xfrm>
          <a:prstGeom prst="rect">
            <a:avLst/>
          </a:prstGeom>
          <a:ln w="28575">
            <a:solidFill>
              <a:srgbClr val="FFD643"/>
            </a:solidFill>
          </a:ln>
        </p:spPr>
      </p:pic>
      <p:pic>
        <p:nvPicPr>
          <p:cNvPr id="11" name="Picture 3">
            <a:extLst>
              <a:ext uri="{FF2B5EF4-FFF2-40B4-BE49-F238E27FC236}">
                <a16:creationId xmlns:a16="http://schemas.microsoft.com/office/drawing/2014/main" id="{410E5D6E-402B-4DAA-BCF7-CA6A22ACB970}"/>
              </a:ext>
              <a:ext uri="{C183D7F6-B498-43B3-948B-1728B52AA6E4}">
                <adec:decorative xmlns:adec="http://schemas.microsoft.com/office/drawing/2017/decorative" val="1"/>
              </a:ext>
            </a:extLst>
          </p:cNvPr>
          <p:cNvPicPr>
            <a:picLocks noChangeAspect="1"/>
          </p:cNvPicPr>
          <p:nvPr/>
        </p:nvPicPr>
        <p:blipFill rotWithShape="1">
          <a:blip r:embed="rId7"/>
          <a:srcRect t="14628" b="126"/>
          <a:stretch/>
        </p:blipFill>
        <p:spPr>
          <a:xfrm>
            <a:off x="3092241" y="1009989"/>
            <a:ext cx="2999349" cy="3846562"/>
          </a:xfrm>
          <a:prstGeom prst="rect">
            <a:avLst/>
          </a:prstGeom>
          <a:ln w="28575">
            <a:solidFill>
              <a:srgbClr val="0096B1"/>
            </a:solidFill>
          </a:ln>
        </p:spPr>
      </p:pic>
      <p:pic>
        <p:nvPicPr>
          <p:cNvPr id="17" name="Content Placeholder 3">
            <a:extLst>
              <a:ext uri="{FF2B5EF4-FFF2-40B4-BE49-F238E27FC236}">
                <a16:creationId xmlns:a16="http://schemas.microsoft.com/office/drawing/2014/main" id="{DA2119B3-83D5-4906-8971-8567C3E14D6F}"/>
              </a:ex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3" r="54072"/>
          <a:stretch/>
        </p:blipFill>
        <p:spPr>
          <a:xfrm>
            <a:off x="6202201" y="3522121"/>
            <a:ext cx="1762249" cy="2549207"/>
          </a:xfrm>
          <a:prstGeom prst="rect">
            <a:avLst/>
          </a:prstGeom>
          <a:noFill/>
          <a:ln w="28575">
            <a:solidFill>
              <a:srgbClr val="FFD643"/>
            </a:solidFill>
          </a:ln>
        </p:spPr>
      </p:pic>
    </p:spTree>
    <p:extLst>
      <p:ext uri="{BB962C8B-B14F-4D97-AF65-F5344CB8AC3E}">
        <p14:creationId xmlns:p14="http://schemas.microsoft.com/office/powerpoint/2010/main" val="795176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9D67BE3-B573-4C62-9137-A78AD04D3939}"/>
              </a:ext>
            </a:extLst>
          </p:cNvPr>
          <p:cNvSpPr>
            <a:spLocks noGrp="1"/>
          </p:cNvSpPr>
          <p:nvPr>
            <p:ph type="title"/>
          </p:nvPr>
        </p:nvSpPr>
        <p:spPr/>
        <p:txBody>
          <a:bodyPr anchor="ctr">
            <a:normAutofit/>
          </a:bodyPr>
          <a:lstStyle/>
          <a:p>
            <a:r>
              <a:rPr lang="en-US"/>
              <a:t>CT Scan Results</a:t>
            </a:r>
          </a:p>
        </p:txBody>
      </p:sp>
      <p:pic>
        <p:nvPicPr>
          <p:cNvPr id="5" name="Picture 4" descr="A letter from Dr. Marshall that reads, “Dear Mr. Kane, I am sending you a copy of your recent CT results. As you’ll see, they found an abnormality that needs follow-up before we can move forward with your transplant evaluation. Please follow-up with our primary care doctor for a referral to the pulmonary clinic. Sincerely, Dr. Marshall”"/>
          <p:cNvPicPr>
            <a:picLocks noChangeAspect="1"/>
          </p:cNvPicPr>
          <p:nvPr/>
        </p:nvPicPr>
        <p:blipFill>
          <a:blip r:embed="rId3">
            <a:extLst>
              <a:ext uri="{28A0092B-C50C-407E-A947-70E740481C1C}">
                <a14:useLocalDpi xmlns:a14="http://schemas.microsoft.com/office/drawing/2010/main" val="0"/>
              </a:ext>
            </a:extLst>
          </a:blip>
          <a:srcRect/>
          <a:stretch/>
        </p:blipFill>
        <p:spPr>
          <a:xfrm>
            <a:off x="1935867" y="845280"/>
            <a:ext cx="5201673" cy="6012720"/>
          </a:xfrm>
          <a:prstGeom prst="rect">
            <a:avLst/>
          </a:prstGeom>
        </p:spPr>
      </p:pic>
      <p:pic>
        <p:nvPicPr>
          <p:cNvPr id="10" name="Picture 3">
            <a:extLst>
              <a:ext uri="{FF2B5EF4-FFF2-40B4-BE49-F238E27FC236}">
                <a16:creationId xmlns:a16="http://schemas.microsoft.com/office/drawing/2014/main" id="{497152B6-E39E-4B4D-9226-C16AE7DFC676}"/>
              </a:ext>
              <a:ext uri="{C183D7F6-B498-43B3-948B-1728B52AA6E4}">
                <adec:decorative xmlns:adec="http://schemas.microsoft.com/office/drawing/2017/decorative" val="1"/>
              </a:ext>
            </a:extLst>
          </p:cNvPr>
          <p:cNvPicPr>
            <a:picLocks noChangeAspect="1"/>
          </p:cNvPicPr>
          <p:nvPr/>
        </p:nvPicPr>
        <p:blipFill rotWithShape="1">
          <a:blip r:embed="rId4"/>
          <a:srcRect t="14628" b="126"/>
          <a:stretch/>
        </p:blipFill>
        <p:spPr>
          <a:xfrm>
            <a:off x="120454" y="949396"/>
            <a:ext cx="2014585" cy="2601163"/>
          </a:xfrm>
          <a:prstGeom prst="rect">
            <a:avLst/>
          </a:prstGeom>
          <a:ln w="28575">
            <a:solidFill>
              <a:srgbClr val="0096B1"/>
            </a:solidFill>
          </a:ln>
        </p:spPr>
      </p:pic>
      <p:pic>
        <p:nvPicPr>
          <p:cNvPr id="9" name="Content Placeholder 7">
            <a:extLst>
              <a:ext uri="{FF2B5EF4-FFF2-40B4-BE49-F238E27FC236}">
                <a16:creationId xmlns:a16="http://schemas.microsoft.com/office/drawing/2014/main" id="{F2DBD2DF-3833-4938-8129-468E06735CAC}"/>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628" t="7163" r="6134" b="31345"/>
          <a:stretch/>
        </p:blipFill>
        <p:spPr>
          <a:xfrm>
            <a:off x="864263" y="3390213"/>
            <a:ext cx="1757534" cy="2235337"/>
          </a:xfrm>
          <a:prstGeom prst="rect">
            <a:avLst/>
          </a:prstGeom>
          <a:ln w="28575">
            <a:solidFill>
              <a:srgbClr val="0096B1"/>
            </a:solidFill>
          </a:ln>
        </p:spPr>
      </p:pic>
      <p:pic>
        <p:nvPicPr>
          <p:cNvPr id="3" name="Picture 3">
            <a:extLst>
              <a:ext uri="{FF2B5EF4-FFF2-40B4-BE49-F238E27FC236}">
                <a16:creationId xmlns:a16="http://schemas.microsoft.com/office/drawing/2014/main" id="{45646367-C083-49AC-B4BF-679761BDE095}"/>
              </a:ext>
              <a:ext uri="{C183D7F6-B498-43B3-948B-1728B52AA6E4}">
                <adec:decorative xmlns:adec="http://schemas.microsoft.com/office/drawing/2017/decorative" val="1"/>
              </a:ext>
            </a:extLst>
          </p:cNvPr>
          <p:cNvPicPr>
            <a:picLocks noChangeAspect="1"/>
          </p:cNvPicPr>
          <p:nvPr/>
        </p:nvPicPr>
        <p:blipFill rotWithShape="1">
          <a:blip r:embed="rId6"/>
          <a:srcRect l="12445" r="36196" b="12189"/>
          <a:stretch/>
        </p:blipFill>
        <p:spPr>
          <a:xfrm>
            <a:off x="7005275" y="1022382"/>
            <a:ext cx="1964402" cy="2235337"/>
          </a:xfrm>
          <a:prstGeom prst="rect">
            <a:avLst/>
          </a:prstGeom>
          <a:ln w="28575">
            <a:solidFill>
              <a:srgbClr val="FFD643"/>
            </a:solidFill>
          </a:ln>
        </p:spPr>
      </p:pic>
    </p:spTree>
    <p:extLst>
      <p:ext uri="{BB962C8B-B14F-4D97-AF65-F5344CB8AC3E}">
        <p14:creationId xmlns:p14="http://schemas.microsoft.com/office/powerpoint/2010/main" val="1370772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9D67BE3-B573-4C62-9137-A78AD04D3939}"/>
              </a:ext>
            </a:extLst>
          </p:cNvPr>
          <p:cNvSpPr>
            <a:spLocks noGrp="1"/>
          </p:cNvSpPr>
          <p:nvPr>
            <p:ph type="title"/>
          </p:nvPr>
        </p:nvSpPr>
        <p:spPr/>
        <p:txBody>
          <a:bodyPr anchor="ctr">
            <a:normAutofit/>
          </a:bodyPr>
          <a:lstStyle/>
          <a:p>
            <a:r>
              <a:rPr lang="en-US"/>
              <a:t>Biopsy Results</a:t>
            </a:r>
          </a:p>
        </p:txBody>
      </p:sp>
      <p:pic>
        <p:nvPicPr>
          <p:cNvPr id="5" name="Picture 4" descr="A letter from Dr. Elliot that reads, “Dear Mr. Kane, I received the results from your recent lung biopsy. There were “atypical cells” seen on the biopsy. As a result, I am sending you to the oncology clinic. I am hoping they can help you with a treatment plan. Sincerely, Dr. Elliot”"/>
          <p:cNvPicPr>
            <a:picLocks noChangeAspect="1"/>
          </p:cNvPicPr>
          <p:nvPr/>
        </p:nvPicPr>
        <p:blipFill>
          <a:blip r:embed="rId3">
            <a:extLst>
              <a:ext uri="{28A0092B-C50C-407E-A947-70E740481C1C}">
                <a14:useLocalDpi xmlns:a14="http://schemas.microsoft.com/office/drawing/2010/main" val="0"/>
              </a:ext>
            </a:extLst>
          </a:blip>
          <a:srcRect/>
          <a:stretch/>
        </p:blipFill>
        <p:spPr>
          <a:xfrm>
            <a:off x="1916788" y="836189"/>
            <a:ext cx="5313556" cy="6136182"/>
          </a:xfrm>
          <a:prstGeom prst="rect">
            <a:avLst/>
          </a:prstGeom>
        </p:spPr>
      </p:pic>
      <p:pic>
        <p:nvPicPr>
          <p:cNvPr id="9" name="Content Placeholder 3">
            <a:extLst>
              <a:ext uri="{FF2B5EF4-FFF2-40B4-BE49-F238E27FC236}">
                <a16:creationId xmlns:a16="http://schemas.microsoft.com/office/drawing/2014/main" id="{7D756DD6-4982-454C-84AC-FA42C46D1400}"/>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9640"/>
          <a:stretch/>
        </p:blipFill>
        <p:spPr>
          <a:xfrm>
            <a:off x="7118634" y="3639109"/>
            <a:ext cx="1915318" cy="2535772"/>
          </a:xfrm>
          <a:prstGeom prst="rect">
            <a:avLst/>
          </a:prstGeom>
          <a:noFill/>
          <a:ln w="28575">
            <a:solidFill>
              <a:srgbClr val="FFD643"/>
            </a:solidFill>
          </a:ln>
        </p:spPr>
      </p:pic>
      <p:pic>
        <p:nvPicPr>
          <p:cNvPr id="10" name="Picture 3">
            <a:extLst>
              <a:ext uri="{FF2B5EF4-FFF2-40B4-BE49-F238E27FC236}">
                <a16:creationId xmlns:a16="http://schemas.microsoft.com/office/drawing/2014/main" id="{497152B6-E39E-4B4D-9226-C16AE7DFC676}"/>
              </a:ext>
              <a:ext uri="{C183D7F6-B498-43B3-948B-1728B52AA6E4}">
                <adec:decorative xmlns:adec="http://schemas.microsoft.com/office/drawing/2017/decorative" val="1"/>
              </a:ext>
            </a:extLst>
          </p:cNvPr>
          <p:cNvPicPr>
            <a:picLocks noChangeAspect="1"/>
          </p:cNvPicPr>
          <p:nvPr/>
        </p:nvPicPr>
        <p:blipFill rotWithShape="1">
          <a:blip r:embed="rId5"/>
          <a:srcRect t="14628" b="126"/>
          <a:stretch/>
        </p:blipFill>
        <p:spPr>
          <a:xfrm>
            <a:off x="120454" y="949396"/>
            <a:ext cx="2014585" cy="2601163"/>
          </a:xfrm>
          <a:prstGeom prst="rect">
            <a:avLst/>
          </a:prstGeom>
          <a:ln w="28575">
            <a:solidFill>
              <a:srgbClr val="0096B1"/>
            </a:solidFill>
          </a:ln>
        </p:spPr>
      </p:pic>
      <p:pic>
        <p:nvPicPr>
          <p:cNvPr id="8" name="Content Placeholder 7">
            <a:extLst>
              <a:ext uri="{FF2B5EF4-FFF2-40B4-BE49-F238E27FC236}">
                <a16:creationId xmlns:a16="http://schemas.microsoft.com/office/drawing/2014/main" id="{B8EBABE7-99C2-4B3C-ACC5-58D27256E0A8}"/>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1628" t="7163" r="6134" b="31345"/>
          <a:stretch/>
        </p:blipFill>
        <p:spPr>
          <a:xfrm>
            <a:off x="864263" y="3390213"/>
            <a:ext cx="1757534" cy="2235337"/>
          </a:xfrm>
          <a:prstGeom prst="rect">
            <a:avLst/>
          </a:prstGeom>
          <a:ln w="28575">
            <a:solidFill>
              <a:srgbClr val="0096B1"/>
            </a:solidFill>
          </a:ln>
        </p:spPr>
      </p:pic>
    </p:spTree>
    <p:extLst>
      <p:ext uri="{BB962C8B-B14F-4D97-AF65-F5344CB8AC3E}">
        <p14:creationId xmlns:p14="http://schemas.microsoft.com/office/powerpoint/2010/main" val="2014592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20730-1CCE-43FA-9365-204FD02072F4}"/>
              </a:ext>
            </a:extLst>
          </p:cNvPr>
          <p:cNvSpPr>
            <a:spLocks noGrp="1"/>
          </p:cNvSpPr>
          <p:nvPr>
            <p:ph type="title"/>
          </p:nvPr>
        </p:nvSpPr>
        <p:spPr/>
        <p:txBody>
          <a:bodyPr vert="horz" lIns="91440" tIns="45720" rIns="91440" bIns="45720" rtlCol="0" anchor="ctr">
            <a:normAutofit/>
          </a:bodyPr>
          <a:lstStyle/>
          <a:p>
            <a:r>
              <a:rPr lang="en-US" b="1" kern="1200" dirty="0">
                <a:latin typeface="Arial" charset="0"/>
                <a:ea typeface="Arial" charset="0"/>
                <a:cs typeface="Arial" charset="0"/>
              </a:rPr>
              <a:t>Oncologist – Dr. Chen</a:t>
            </a:r>
          </a:p>
        </p:txBody>
      </p:sp>
      <p:pic>
        <p:nvPicPr>
          <p:cNvPr id="5" name="Content Placeholder 3">
            <a:extLst>
              <a:ext uri="{FF2B5EF4-FFF2-40B4-BE49-F238E27FC236}">
                <a16:creationId xmlns:a16="http://schemas.microsoft.com/office/drawing/2014/main" id="{A95F22BA-D45B-4810-8751-D3C7E6BE8E2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9324" r="9324"/>
          <a:stretch/>
        </p:blipFill>
        <p:spPr>
          <a:xfrm>
            <a:off x="457200" y="1548742"/>
            <a:ext cx="3719977" cy="3048444"/>
          </a:xfrm>
          <a:prstGeom prst="rect">
            <a:avLst/>
          </a:prstGeom>
          <a:noFill/>
          <a:ln w="28575">
            <a:solidFill>
              <a:srgbClr val="FFD643"/>
            </a:solidFill>
          </a:ln>
        </p:spPr>
      </p:pic>
      <p:sp>
        <p:nvSpPr>
          <p:cNvPr id="4" name="Rectangle 3">
            <a:extLst>
              <a:ext uri="{FF2B5EF4-FFF2-40B4-BE49-F238E27FC236}">
                <a16:creationId xmlns:a16="http://schemas.microsoft.com/office/drawing/2014/main" id="{D0F527D4-9FA8-46CD-AE12-CB92AF75023D}"/>
              </a:ext>
            </a:extLst>
          </p:cNvPr>
          <p:cNvSpPr/>
          <p:nvPr/>
        </p:nvSpPr>
        <p:spPr>
          <a:xfrm>
            <a:off x="4506686" y="1016909"/>
            <a:ext cx="4341014" cy="5619417"/>
          </a:xfrm>
          <a:prstGeom prst="rect">
            <a:avLst/>
          </a:prstGeom>
        </p:spPr>
        <p:txBody>
          <a:bodyPr vert="horz" lIns="91440" tIns="45720" rIns="91440" bIns="45720" rtlCol="0" anchor="t">
            <a:noAutofit/>
          </a:bodyPr>
          <a:lstStyle/>
          <a:p>
            <a:pPr>
              <a:lnSpc>
                <a:spcPct val="90000"/>
              </a:lnSpc>
              <a:spcAft>
                <a:spcPts val="1800"/>
              </a:spcAft>
              <a:buFont typeface="Arial" panose="020B0604020202020204" pitchFamily="34" charset="0"/>
            </a:pPr>
            <a:r>
              <a:rPr lang="en-US" sz="1600" dirty="0">
                <a:latin typeface="Arial"/>
                <a:ea typeface="Arial" charset="0"/>
                <a:cs typeface="Arial"/>
              </a:rPr>
              <a:t>I remember Mr. Kane and his family fondly. He was referred to me for diagnosis of atypical cells on a lung biopsy that was inconclusive. We performed a thoracentesis that provided enough fluid to confirm a diagnosis of non-small-cell lung cancer.</a:t>
            </a:r>
          </a:p>
          <a:p>
            <a:pPr>
              <a:lnSpc>
                <a:spcPct val="90000"/>
              </a:lnSpc>
              <a:spcAft>
                <a:spcPts val="1800"/>
              </a:spcAft>
              <a:buFont typeface="Arial" panose="020B0604020202020204" pitchFamily="34" charset="0"/>
            </a:pPr>
            <a:r>
              <a:rPr lang="en-US" sz="1600" dirty="0">
                <a:latin typeface="Arial"/>
                <a:ea typeface="Arial" charset="0"/>
                <a:cs typeface="Arial"/>
              </a:rPr>
              <a:t>Based on those results, I had a family meeting with Mr. Kane and his son Ben and let him know that he had a diagnosis of Stage IV lung cancer. He and his son were both surprised given that they were hoping for a kidney transplant. </a:t>
            </a:r>
          </a:p>
          <a:p>
            <a:pPr>
              <a:lnSpc>
                <a:spcPct val="90000"/>
              </a:lnSpc>
              <a:spcAft>
                <a:spcPts val="1800"/>
              </a:spcAft>
              <a:buFont typeface="Arial" panose="020B0604020202020204" pitchFamily="34" charset="0"/>
            </a:pPr>
            <a:r>
              <a:rPr lang="en-US" sz="1600" dirty="0">
                <a:latin typeface="Arial"/>
                <a:ea typeface="Arial" charset="0"/>
                <a:cs typeface="Arial"/>
              </a:rPr>
              <a:t>We created a treatment plan for Mr. Kane that included palliative chemotherapy. Knowing that this was not curable, our goal was to keep Mr. Kane as comfortable as possible. We also had him referred to outpatient palliative care for aggressive symptom management. He initially did very well with his treatments. It is too bad we didn’t find this earlier. We should have had more options for him and his family. Given him more time. A sad case.</a:t>
            </a:r>
          </a:p>
        </p:txBody>
      </p:sp>
      <p:sp>
        <p:nvSpPr>
          <p:cNvPr id="6" name="Text Placeholder 4">
            <a:extLst>
              <a:ext uri="{FF2B5EF4-FFF2-40B4-BE49-F238E27FC236}">
                <a16:creationId xmlns:a16="http://schemas.microsoft.com/office/drawing/2014/main" id="{03CA2735-2170-48C5-9986-CEA9AB908E41}"/>
              </a:ext>
            </a:extLst>
          </p:cNvPr>
          <p:cNvSpPr txBox="1">
            <a:spLocks/>
          </p:cNvSpPr>
          <p:nvPr/>
        </p:nvSpPr>
        <p:spPr>
          <a:xfrm>
            <a:off x="296300" y="5424217"/>
            <a:ext cx="4041775" cy="5334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200" b="1" dirty="0">
                <a:latin typeface="Arial" charset="0"/>
                <a:ea typeface="Arial" charset="0"/>
                <a:cs typeface="Arial" charset="0"/>
              </a:rPr>
              <a:t>Dr. Chen, Oncologist</a:t>
            </a:r>
          </a:p>
        </p:txBody>
      </p:sp>
    </p:spTree>
    <p:extLst>
      <p:ext uri="{BB962C8B-B14F-4D97-AF65-F5344CB8AC3E}">
        <p14:creationId xmlns:p14="http://schemas.microsoft.com/office/powerpoint/2010/main" val="3305220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FD476150-9CC7-4FC8-A491-74F8990C2202}"/>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52" t="6192" r="13384" b="183"/>
          <a:stretch/>
        </p:blipFill>
        <p:spPr>
          <a:xfrm>
            <a:off x="495300" y="1167072"/>
            <a:ext cx="3771900" cy="3811328"/>
          </a:xfrm>
          <a:prstGeom prst="rect">
            <a:avLst/>
          </a:prstGeom>
          <a:ln w="28575">
            <a:solidFill>
              <a:srgbClr val="0096B1"/>
            </a:solidFill>
          </a:ln>
        </p:spPr>
      </p:pic>
      <p:sp>
        <p:nvSpPr>
          <p:cNvPr id="5" name="Rectangle 4">
            <a:extLst>
              <a:ext uri="{FF2B5EF4-FFF2-40B4-BE49-F238E27FC236}">
                <a16:creationId xmlns:a16="http://schemas.microsoft.com/office/drawing/2014/main" id="{1D014EE8-2AEC-4A1F-A83C-9CE36D7E228F}"/>
              </a:ext>
            </a:extLst>
          </p:cNvPr>
          <p:cNvSpPr/>
          <p:nvPr/>
        </p:nvSpPr>
        <p:spPr>
          <a:xfrm>
            <a:off x="4419600" y="1652053"/>
            <a:ext cx="4572000" cy="3693319"/>
          </a:xfrm>
          <a:prstGeom prst="rect">
            <a:avLst/>
          </a:prstGeom>
        </p:spPr>
        <p:txBody>
          <a:bodyPr anchor="t">
            <a:spAutoFit/>
          </a:bodyPr>
          <a:lstStyle/>
          <a:p>
            <a:r>
              <a:rPr lang="en-US" dirty="0">
                <a:latin typeface="Arial"/>
                <a:ea typeface="Arial" charset="0"/>
                <a:cs typeface="Arial"/>
              </a:rPr>
              <a:t>My dad was a champ about chemotherapy, and I learned how to do a lot of the things, like draining fluid from his lungs, myself. Despite him fighting for us everyday, he died about 9 months after starting chemotherapy. I now take care of my younger siblings. It’s a struggle everyday without him. I just wish we had known more about what was going on with his health earlier. I ask myself all the time, what I could have done. Why did it take so long to figure this out? Why did this have to happen? I guess we will never know.</a:t>
            </a:r>
            <a:endParaRPr lang="en-US" dirty="0">
              <a:latin typeface="Arial"/>
              <a:ea typeface="Arial" charset="0"/>
              <a:cs typeface="Arial" charset="0"/>
            </a:endParaRPr>
          </a:p>
        </p:txBody>
      </p:sp>
      <p:pic>
        <p:nvPicPr>
          <p:cNvPr id="7" name="Picture 9">
            <a:extLst>
              <a:ext uri="{FF2B5EF4-FFF2-40B4-BE49-F238E27FC236}">
                <a16:creationId xmlns:a16="http://schemas.microsoft.com/office/drawing/2014/main" id="{4EF76183-C56A-4E8B-813F-D636D7DD32E9}"/>
              </a:ext>
              <a:ext uri="{C183D7F6-B498-43B3-948B-1728B52AA6E4}">
                <adec:decorative xmlns:adec="http://schemas.microsoft.com/office/drawing/2017/decorative" val="1"/>
              </a:ext>
            </a:extLst>
          </p:cNvPr>
          <p:cNvPicPr>
            <a:picLocks noChangeAspect="1"/>
          </p:cNvPicPr>
          <p:nvPr/>
        </p:nvPicPr>
        <p:blipFill rotWithShape="1">
          <a:blip r:embed="rId4"/>
          <a:srcRect l="9964" t="13623" r="11000"/>
          <a:stretch/>
        </p:blipFill>
        <p:spPr>
          <a:xfrm>
            <a:off x="342900" y="4478565"/>
            <a:ext cx="2114085" cy="1733614"/>
          </a:xfrm>
          <a:prstGeom prst="rect">
            <a:avLst/>
          </a:prstGeom>
          <a:ln w="28575">
            <a:solidFill>
              <a:srgbClr val="0096B1"/>
            </a:solidFill>
          </a:ln>
        </p:spPr>
      </p:pic>
      <p:sp>
        <p:nvSpPr>
          <p:cNvPr id="3" name="Title 2">
            <a:extLst>
              <a:ext uri="{FF2B5EF4-FFF2-40B4-BE49-F238E27FC236}">
                <a16:creationId xmlns:a16="http://schemas.microsoft.com/office/drawing/2014/main" id="{6ADC52A4-EF16-1449-93E6-3881C236EA6C}"/>
              </a:ext>
            </a:extLst>
          </p:cNvPr>
          <p:cNvSpPr>
            <a:spLocks noGrp="1"/>
          </p:cNvSpPr>
          <p:nvPr>
            <p:ph type="title"/>
          </p:nvPr>
        </p:nvSpPr>
        <p:spPr>
          <a:xfrm>
            <a:off x="495300" y="0"/>
            <a:ext cx="8229600" cy="889231"/>
          </a:xfrm>
        </p:spPr>
        <p:txBody>
          <a:bodyPr>
            <a:normAutofit/>
          </a:bodyPr>
          <a:lstStyle/>
          <a:p>
            <a:r>
              <a:rPr lang="en-US" dirty="0">
                <a:latin typeface="Arial" charset="0"/>
                <a:ea typeface="Arial" charset="0"/>
                <a:cs typeface="Arial" charset="0"/>
              </a:rPr>
              <a:t>What Could I Have Done?</a:t>
            </a:r>
            <a:endParaRPr lang="en-US" dirty="0"/>
          </a:p>
        </p:txBody>
      </p:sp>
    </p:spTree>
    <p:extLst>
      <p:ext uri="{BB962C8B-B14F-4D97-AF65-F5344CB8AC3E}">
        <p14:creationId xmlns:p14="http://schemas.microsoft.com/office/powerpoint/2010/main" val="20917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1DC135-C9D3-4167-9AC1-B72DCF695628}"/>
              </a:ext>
            </a:extLst>
          </p:cNvPr>
          <p:cNvSpPr>
            <a:spLocks noGrp="1"/>
          </p:cNvSpPr>
          <p:nvPr>
            <p:ph type="title"/>
          </p:nvPr>
        </p:nvSpPr>
        <p:spPr/>
        <p:txBody>
          <a:bodyPr/>
          <a:lstStyle/>
          <a:p>
            <a:r>
              <a:rPr lang="en-US" dirty="0"/>
              <a:t>Timeline Overview</a:t>
            </a:r>
          </a:p>
        </p:txBody>
      </p:sp>
      <p:sp>
        <p:nvSpPr>
          <p:cNvPr id="102" name="April">
            <a:extLst>
              <a:ext uri="{FF2B5EF4-FFF2-40B4-BE49-F238E27FC236}">
                <a16:creationId xmlns:a16="http://schemas.microsoft.com/office/drawing/2014/main" id="{1986F03A-2B45-4C60-B4F9-0680F9D8640C}"/>
              </a:ext>
            </a:extLst>
          </p:cNvPr>
          <p:cNvSpPr/>
          <p:nvPr/>
        </p:nvSpPr>
        <p:spPr>
          <a:xfrm>
            <a:off x="379469" y="1193700"/>
            <a:ext cx="699723" cy="6117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Apr</a:t>
            </a:r>
          </a:p>
        </p:txBody>
      </p:sp>
      <p:cxnSp>
        <p:nvCxnSpPr>
          <p:cNvPr id="125" name="Straight Connector 124">
            <a:extLst>
              <a:ext uri="{FF2B5EF4-FFF2-40B4-BE49-F238E27FC236}">
                <a16:creationId xmlns:a16="http://schemas.microsoft.com/office/drawing/2014/main" id="{150D2569-F4D1-4D46-B4A1-3D7F913FA314}"/>
              </a:ext>
              <a:ext uri="{C183D7F6-B498-43B3-948B-1728B52AA6E4}">
                <adec:decorative xmlns:adec="http://schemas.microsoft.com/office/drawing/2017/decorative" val="1"/>
              </a:ext>
            </a:extLst>
          </p:cNvPr>
          <p:cNvCxnSpPr>
            <a:cxnSpLocks/>
          </p:cNvCxnSpPr>
          <p:nvPr/>
        </p:nvCxnSpPr>
        <p:spPr>
          <a:xfrm>
            <a:off x="679731" y="1859970"/>
            <a:ext cx="0" cy="647010"/>
          </a:xfrm>
          <a:prstGeom prst="line">
            <a:avLst/>
          </a:prstGeom>
          <a:noFill/>
          <a:ln w="9525" cap="flat" cmpd="sng" algn="ctr">
            <a:solidFill>
              <a:sysClr val="window" lastClr="FFFFFF">
                <a:lumMod val="75000"/>
              </a:sysClr>
            </a:solidFill>
            <a:prstDash val="solid"/>
            <a:headEnd type="oval" w="med" len="med"/>
            <a:tailEnd type="oval" w="med" len="med"/>
          </a:ln>
          <a:effectLst/>
        </p:spPr>
      </p:cxnSp>
      <p:sp>
        <p:nvSpPr>
          <p:cNvPr id="111" name="Primary Care">
            <a:extLst>
              <a:ext uri="{FF2B5EF4-FFF2-40B4-BE49-F238E27FC236}">
                <a16:creationId xmlns:a16="http://schemas.microsoft.com/office/drawing/2014/main" id="{8474982C-CB0E-498A-9E9E-F01A8763265F}"/>
              </a:ext>
            </a:extLst>
          </p:cNvPr>
          <p:cNvSpPr txBox="1"/>
          <p:nvPr/>
        </p:nvSpPr>
        <p:spPr>
          <a:xfrm>
            <a:off x="232508" y="2591656"/>
            <a:ext cx="974581" cy="923330"/>
          </a:xfrm>
          <a:prstGeom prst="rect">
            <a:avLst/>
          </a:prstGeom>
          <a:solidFill>
            <a:sysClr val="window" lastClr="FFFFFF"/>
          </a:solidFill>
          <a:ln w="25400" cap="flat" cmpd="sng" algn="ctr">
            <a:solidFill>
              <a:srgbClr val="4BACC6"/>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Primary Care visit</a:t>
            </a: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see </a:t>
            </a:r>
            <a:r>
              <a:rPr kumimoji="0" lang="en-US" sz="9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pulmonologist</a:t>
            </a: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for recurrent pleural effusion.</a:t>
            </a:r>
          </a:p>
        </p:txBody>
      </p:sp>
      <p:sp>
        <p:nvSpPr>
          <p:cNvPr id="103" name="May">
            <a:extLst>
              <a:ext uri="{FF2B5EF4-FFF2-40B4-BE49-F238E27FC236}">
                <a16:creationId xmlns:a16="http://schemas.microsoft.com/office/drawing/2014/main" id="{A3C7CEFD-57FE-423B-8F9B-EF6214E5525D}"/>
              </a:ext>
            </a:extLst>
          </p:cNvPr>
          <p:cNvSpPr/>
          <p:nvPr/>
        </p:nvSpPr>
        <p:spPr>
          <a:xfrm>
            <a:off x="1052799" y="1193700"/>
            <a:ext cx="699723" cy="6117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May</a:t>
            </a:r>
          </a:p>
        </p:txBody>
      </p:sp>
      <p:cxnSp>
        <p:nvCxnSpPr>
          <p:cNvPr id="117" name="Straight Connector 116">
            <a:extLst>
              <a:ext uri="{FF2B5EF4-FFF2-40B4-BE49-F238E27FC236}">
                <a16:creationId xmlns:a16="http://schemas.microsoft.com/office/drawing/2014/main" id="{7BE9D2AB-D25B-4B22-9FD2-87AFF6036EF2}"/>
              </a:ext>
              <a:ext uri="{C183D7F6-B498-43B3-948B-1728B52AA6E4}">
                <adec:decorative xmlns:adec="http://schemas.microsoft.com/office/drawing/2017/decorative" val="1"/>
              </a:ext>
            </a:extLst>
          </p:cNvPr>
          <p:cNvCxnSpPr>
            <a:cxnSpLocks/>
          </p:cNvCxnSpPr>
          <p:nvPr/>
        </p:nvCxnSpPr>
        <p:spPr>
          <a:xfrm>
            <a:off x="1394857" y="1859970"/>
            <a:ext cx="0" cy="1905469"/>
          </a:xfrm>
          <a:prstGeom prst="line">
            <a:avLst/>
          </a:prstGeom>
          <a:noFill/>
          <a:ln w="9525" cap="flat" cmpd="sng" algn="ctr">
            <a:solidFill>
              <a:sysClr val="window" lastClr="FFFFFF">
                <a:lumMod val="75000"/>
              </a:sysClr>
            </a:solidFill>
            <a:prstDash val="solid"/>
            <a:headEnd type="oval" w="med" len="med"/>
            <a:tailEnd type="oval" w="med" len="med"/>
          </a:ln>
          <a:effectLst/>
        </p:spPr>
      </p:cxnSp>
      <p:sp>
        <p:nvSpPr>
          <p:cNvPr id="118" name="pulm-may">
            <a:extLst>
              <a:ext uri="{FF2B5EF4-FFF2-40B4-BE49-F238E27FC236}">
                <a16:creationId xmlns:a16="http://schemas.microsoft.com/office/drawing/2014/main" id="{BE18096D-7836-4066-9B09-4E660DB82D4E}"/>
              </a:ext>
            </a:extLst>
          </p:cNvPr>
          <p:cNvSpPr txBox="1"/>
          <p:nvPr/>
        </p:nvSpPr>
        <p:spPr>
          <a:xfrm>
            <a:off x="840871" y="3854968"/>
            <a:ext cx="1053756" cy="507831"/>
          </a:xfrm>
          <a:prstGeom prst="rect">
            <a:avLst/>
          </a:prstGeom>
          <a:solidFill>
            <a:sysClr val="window" lastClr="FFFFFF"/>
          </a:solidFill>
          <a:ln w="25400" cap="flat" cmpd="sng" algn="ctr">
            <a:solidFill>
              <a:srgbClr val="4BACC6"/>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Pulmonary clinic</a:t>
            </a:r>
            <a:r>
              <a:rPr lang="en-US" sz="900" kern="0" dirty="0">
                <a:solidFill>
                  <a:prstClr val="black">
                    <a:lumMod val="75000"/>
                    <a:lumOff val="25000"/>
                  </a:prstClr>
                </a:solidFill>
                <a:latin typeface="Arial" panose="020B0604020202020204" pitchFamily="34" charset="0"/>
                <a:cs typeface="Arial" panose="020B0604020202020204" pitchFamily="34" charset="0"/>
              </a:rPr>
              <a:t>:</a:t>
            </a: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lang="en-US" sz="900" kern="0" dirty="0">
                <a:solidFill>
                  <a:prstClr val="black">
                    <a:lumMod val="75000"/>
                    <a:lumOff val="25000"/>
                  </a:prstClr>
                </a:solidFill>
                <a:latin typeface="Arial" panose="020B0604020202020204" pitchFamily="34" charset="0"/>
                <a:cs typeface="Arial" panose="020B0604020202020204" pitchFamily="34" charset="0"/>
              </a:rPr>
              <a:t>p</a:t>
            </a:r>
            <a:r>
              <a:rPr kumimoji="0" lang="en-US" sz="900" b="0" i="0" u="none" strike="noStrike" kern="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leural</a:t>
            </a: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effusion drained. </a:t>
            </a:r>
          </a:p>
        </p:txBody>
      </p:sp>
      <p:sp>
        <p:nvSpPr>
          <p:cNvPr id="104" name="June">
            <a:extLst>
              <a:ext uri="{FF2B5EF4-FFF2-40B4-BE49-F238E27FC236}">
                <a16:creationId xmlns:a16="http://schemas.microsoft.com/office/drawing/2014/main" id="{33F33DC8-EC0C-42BA-9CC3-6B64D9582AD0}"/>
              </a:ext>
            </a:extLst>
          </p:cNvPr>
          <p:cNvSpPr/>
          <p:nvPr/>
        </p:nvSpPr>
        <p:spPr>
          <a:xfrm>
            <a:off x="1726131" y="1193700"/>
            <a:ext cx="699723" cy="6117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Jun</a:t>
            </a:r>
          </a:p>
        </p:txBody>
      </p:sp>
      <p:cxnSp>
        <p:nvCxnSpPr>
          <p:cNvPr id="135" name="Straight Connector 134">
            <a:extLst>
              <a:ext uri="{FF2B5EF4-FFF2-40B4-BE49-F238E27FC236}">
                <a16:creationId xmlns:a16="http://schemas.microsoft.com/office/drawing/2014/main" id="{13E9D74F-6FAA-45F0-A509-DD88578EB76C}"/>
              </a:ext>
              <a:ext uri="{C183D7F6-B498-43B3-948B-1728B52AA6E4}">
                <adec:decorative xmlns:adec="http://schemas.microsoft.com/office/drawing/2017/decorative" val="1"/>
              </a:ext>
            </a:extLst>
          </p:cNvPr>
          <p:cNvCxnSpPr>
            <a:cxnSpLocks/>
          </p:cNvCxnSpPr>
          <p:nvPr/>
        </p:nvCxnSpPr>
        <p:spPr>
          <a:xfrm>
            <a:off x="2092783" y="1859970"/>
            <a:ext cx="0" cy="647010"/>
          </a:xfrm>
          <a:prstGeom prst="line">
            <a:avLst/>
          </a:prstGeom>
          <a:noFill/>
          <a:ln w="9525" cap="flat" cmpd="sng" algn="ctr">
            <a:solidFill>
              <a:sysClr val="window" lastClr="FFFFFF">
                <a:lumMod val="75000"/>
              </a:sysClr>
            </a:solidFill>
            <a:prstDash val="solid"/>
            <a:headEnd type="oval" w="med" len="med"/>
            <a:tailEnd type="oval" w="med" len="med"/>
          </a:ln>
          <a:effectLst/>
        </p:spPr>
      </p:cxnSp>
      <p:sp>
        <p:nvSpPr>
          <p:cNvPr id="124" name="nephrologoy">
            <a:extLst>
              <a:ext uri="{FF2B5EF4-FFF2-40B4-BE49-F238E27FC236}">
                <a16:creationId xmlns:a16="http://schemas.microsoft.com/office/drawing/2014/main" id="{57951174-E94D-4B58-80E3-E85CDC985AB3}"/>
              </a:ext>
            </a:extLst>
          </p:cNvPr>
          <p:cNvSpPr/>
          <p:nvPr/>
        </p:nvSpPr>
        <p:spPr>
          <a:xfrm>
            <a:off x="1618605" y="2582318"/>
            <a:ext cx="928117" cy="923330"/>
          </a:xfrm>
          <a:prstGeom prst="rect">
            <a:avLst/>
          </a:prstGeom>
          <a:solidFill>
            <a:sysClr val="window" lastClr="FFFFFF"/>
          </a:solidFill>
          <a:ln w="25400" cap="flat" cmpd="sng" algn="ctr">
            <a:solidFill>
              <a:srgbClr val="4BACC6"/>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Nephrology visit </a:t>
            </a:r>
            <a:r>
              <a:rPr lang="en-US" sz="900" kern="0" dirty="0">
                <a:solidFill>
                  <a:prstClr val="black">
                    <a:lumMod val="75000"/>
                    <a:lumOff val="25000"/>
                  </a:prstClr>
                </a:solidFill>
                <a:latin typeface="Arial" panose="020B0604020202020204" pitchFamily="34" charset="0"/>
                <a:cs typeface="Arial" panose="020B0604020202020204" pitchFamily="34" charset="0"/>
              </a:rPr>
              <a:t>after</a:t>
            </a: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drainage of pleural effusion; doing well.</a:t>
            </a:r>
          </a:p>
        </p:txBody>
      </p:sp>
      <p:sp>
        <p:nvSpPr>
          <p:cNvPr id="105" name="Jul">
            <a:extLst>
              <a:ext uri="{FF2B5EF4-FFF2-40B4-BE49-F238E27FC236}">
                <a16:creationId xmlns:a16="http://schemas.microsoft.com/office/drawing/2014/main" id="{10872213-6180-42EA-B4B2-6EAB14987FFC}"/>
              </a:ext>
            </a:extLst>
          </p:cNvPr>
          <p:cNvSpPr/>
          <p:nvPr/>
        </p:nvSpPr>
        <p:spPr>
          <a:xfrm>
            <a:off x="2399463" y="1193700"/>
            <a:ext cx="699723" cy="6117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Jul</a:t>
            </a:r>
          </a:p>
        </p:txBody>
      </p:sp>
      <p:cxnSp>
        <p:nvCxnSpPr>
          <p:cNvPr id="136" name="Straight Connector 135">
            <a:extLst>
              <a:ext uri="{FF2B5EF4-FFF2-40B4-BE49-F238E27FC236}">
                <a16:creationId xmlns:a16="http://schemas.microsoft.com/office/drawing/2014/main" id="{611851BB-2051-49E8-BDDB-589DD7D3427B}"/>
              </a:ext>
              <a:ext uri="{C183D7F6-B498-43B3-948B-1728B52AA6E4}">
                <adec:decorative xmlns:adec="http://schemas.microsoft.com/office/drawing/2017/decorative" val="1"/>
              </a:ext>
            </a:extLst>
          </p:cNvPr>
          <p:cNvCxnSpPr>
            <a:cxnSpLocks/>
          </p:cNvCxnSpPr>
          <p:nvPr/>
        </p:nvCxnSpPr>
        <p:spPr>
          <a:xfrm>
            <a:off x="2749324" y="1859969"/>
            <a:ext cx="6762" cy="2173549"/>
          </a:xfrm>
          <a:prstGeom prst="line">
            <a:avLst/>
          </a:prstGeom>
          <a:noFill/>
          <a:ln w="9525" cap="flat" cmpd="sng" algn="ctr">
            <a:solidFill>
              <a:sysClr val="window" lastClr="FFFFFF">
                <a:lumMod val="75000"/>
              </a:sysClr>
            </a:solidFill>
            <a:prstDash val="solid"/>
            <a:headEnd type="oval" w="med" len="med"/>
            <a:tailEnd type="oval" w="med" len="med"/>
          </a:ln>
          <a:effectLst/>
        </p:spPr>
      </p:cxnSp>
      <p:sp>
        <p:nvSpPr>
          <p:cNvPr id="114" name="PCP routine">
            <a:extLst>
              <a:ext uri="{FF2B5EF4-FFF2-40B4-BE49-F238E27FC236}">
                <a16:creationId xmlns:a16="http://schemas.microsoft.com/office/drawing/2014/main" id="{6DA12DC9-DFD5-4E6D-84E3-D9089C532272}"/>
              </a:ext>
            </a:extLst>
          </p:cNvPr>
          <p:cNvSpPr txBox="1"/>
          <p:nvPr/>
        </p:nvSpPr>
        <p:spPr>
          <a:xfrm>
            <a:off x="2134760" y="4108883"/>
            <a:ext cx="1140575" cy="784830"/>
          </a:xfrm>
          <a:prstGeom prst="rect">
            <a:avLst/>
          </a:prstGeom>
          <a:solidFill>
            <a:sysClr val="window" lastClr="FFFFFF"/>
          </a:solidFill>
          <a:ln w="25400" cap="flat" cmpd="sng" algn="ctr">
            <a:solidFill>
              <a:srgbClr val="4BACC6"/>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PCP routine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3-month </a:t>
            </a:r>
            <a:r>
              <a:rPr kumimoji="0" lang="en-US" sz="900" b="0" i="0" u="none" strike="noStrike" kern="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followup</a:t>
            </a: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labs from pleural effusion not reviewed.</a:t>
            </a:r>
          </a:p>
        </p:txBody>
      </p:sp>
      <p:sp>
        <p:nvSpPr>
          <p:cNvPr id="106" name="Aug">
            <a:extLst>
              <a:ext uri="{FF2B5EF4-FFF2-40B4-BE49-F238E27FC236}">
                <a16:creationId xmlns:a16="http://schemas.microsoft.com/office/drawing/2014/main" id="{F98D68B1-AAE1-429D-9C7A-C0F05EB7CBEE}"/>
              </a:ext>
            </a:extLst>
          </p:cNvPr>
          <p:cNvSpPr/>
          <p:nvPr/>
        </p:nvSpPr>
        <p:spPr>
          <a:xfrm>
            <a:off x="3072794" y="1193700"/>
            <a:ext cx="699723" cy="6117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Aug</a:t>
            </a:r>
          </a:p>
        </p:txBody>
      </p:sp>
      <p:cxnSp>
        <p:nvCxnSpPr>
          <p:cNvPr id="113" name="Straight Connector 112">
            <a:extLst>
              <a:ext uri="{FF2B5EF4-FFF2-40B4-BE49-F238E27FC236}">
                <a16:creationId xmlns:a16="http://schemas.microsoft.com/office/drawing/2014/main" id="{3F97575F-9E46-493C-BE16-E133C64D60F3}"/>
              </a:ext>
              <a:ext uri="{C183D7F6-B498-43B3-948B-1728B52AA6E4}">
                <adec:decorative xmlns:adec="http://schemas.microsoft.com/office/drawing/2017/decorative" val="1"/>
              </a:ext>
            </a:extLst>
          </p:cNvPr>
          <p:cNvCxnSpPr>
            <a:cxnSpLocks/>
          </p:cNvCxnSpPr>
          <p:nvPr/>
        </p:nvCxnSpPr>
        <p:spPr>
          <a:xfrm>
            <a:off x="3415125" y="1858006"/>
            <a:ext cx="6936" cy="243027"/>
          </a:xfrm>
          <a:prstGeom prst="line">
            <a:avLst/>
          </a:prstGeom>
          <a:noFill/>
          <a:ln w="9525" cap="flat" cmpd="sng" algn="ctr">
            <a:solidFill>
              <a:sysClr val="window" lastClr="FFFFFF">
                <a:lumMod val="75000"/>
              </a:sysClr>
            </a:solidFill>
            <a:prstDash val="solid"/>
            <a:headEnd type="oval" w="med" len="med"/>
            <a:tailEnd type="oval" w="med" len="med"/>
          </a:ln>
          <a:effectLst/>
        </p:spPr>
      </p:cxnSp>
      <p:sp>
        <p:nvSpPr>
          <p:cNvPr id="121" name="4 weeks">
            <a:extLst>
              <a:ext uri="{FF2B5EF4-FFF2-40B4-BE49-F238E27FC236}">
                <a16:creationId xmlns:a16="http://schemas.microsoft.com/office/drawing/2014/main" id="{020E2E61-EFB3-4314-ABF4-8050C7902455}"/>
              </a:ext>
            </a:extLst>
          </p:cNvPr>
          <p:cNvSpPr txBox="1"/>
          <p:nvPr/>
        </p:nvSpPr>
        <p:spPr>
          <a:xfrm>
            <a:off x="2990676" y="2186218"/>
            <a:ext cx="871775" cy="1754326"/>
          </a:xfrm>
          <a:prstGeom prst="rect">
            <a:avLst/>
          </a:prstGeom>
          <a:solidFill>
            <a:sysClr val="window" lastClr="FFFFFF"/>
          </a:solidFill>
          <a:ln w="25400" cap="flat" cmpd="sng" algn="ctr">
            <a:solidFill>
              <a:srgbClr val="4BACC6"/>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4 weeks after PCP, Mr. Kane is short of breath again; </a:t>
            </a:r>
            <a:r>
              <a:rPr kumimoji="0" lang="en-US" sz="9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Phone visit with PCP </a:t>
            </a: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and appointment made with </a:t>
            </a:r>
            <a:r>
              <a:rPr kumimoji="0" lang="en-US" sz="9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pulmonary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clinic.</a:t>
            </a:r>
          </a:p>
        </p:txBody>
      </p:sp>
      <p:sp>
        <p:nvSpPr>
          <p:cNvPr id="107" name="Sep">
            <a:extLst>
              <a:ext uri="{FF2B5EF4-FFF2-40B4-BE49-F238E27FC236}">
                <a16:creationId xmlns:a16="http://schemas.microsoft.com/office/drawing/2014/main" id="{903C125F-89D3-474F-BEDA-9D4F488058E9}"/>
              </a:ext>
            </a:extLst>
          </p:cNvPr>
          <p:cNvSpPr/>
          <p:nvPr/>
        </p:nvSpPr>
        <p:spPr>
          <a:xfrm>
            <a:off x="3746124" y="1193700"/>
            <a:ext cx="699723" cy="6117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Sep</a:t>
            </a:r>
          </a:p>
        </p:txBody>
      </p:sp>
      <p:cxnSp>
        <p:nvCxnSpPr>
          <p:cNvPr id="137" name="Straight Connector 136">
            <a:extLst>
              <a:ext uri="{FF2B5EF4-FFF2-40B4-BE49-F238E27FC236}">
                <a16:creationId xmlns:a16="http://schemas.microsoft.com/office/drawing/2014/main" id="{CD6401DC-9636-43D2-9795-9829CD80D90C}"/>
              </a:ext>
              <a:ext uri="{C183D7F6-B498-43B3-948B-1728B52AA6E4}">
                <adec:decorative xmlns:adec="http://schemas.microsoft.com/office/drawing/2017/decorative" val="1"/>
              </a:ext>
            </a:extLst>
          </p:cNvPr>
          <p:cNvCxnSpPr>
            <a:cxnSpLocks/>
          </p:cNvCxnSpPr>
          <p:nvPr/>
        </p:nvCxnSpPr>
        <p:spPr>
          <a:xfrm flipH="1">
            <a:off x="4049652" y="1859969"/>
            <a:ext cx="13992" cy="3192594"/>
          </a:xfrm>
          <a:prstGeom prst="line">
            <a:avLst/>
          </a:prstGeom>
          <a:noFill/>
          <a:ln w="9525" cap="flat" cmpd="sng" algn="ctr">
            <a:solidFill>
              <a:sysClr val="window" lastClr="FFFFFF">
                <a:lumMod val="75000"/>
              </a:sysClr>
            </a:solidFill>
            <a:prstDash val="solid"/>
            <a:headEnd type="oval" w="med" len="med"/>
            <a:tailEnd type="oval" w="med" len="med"/>
          </a:ln>
          <a:effectLst/>
        </p:spPr>
      </p:cxnSp>
      <p:sp>
        <p:nvSpPr>
          <p:cNvPr id="112" name="Pulm-sep">
            <a:extLst>
              <a:ext uri="{FF2B5EF4-FFF2-40B4-BE49-F238E27FC236}">
                <a16:creationId xmlns:a16="http://schemas.microsoft.com/office/drawing/2014/main" id="{4DA62E12-9FD6-4423-8AD0-60FE285D54B9}"/>
              </a:ext>
            </a:extLst>
          </p:cNvPr>
          <p:cNvSpPr txBox="1"/>
          <p:nvPr/>
        </p:nvSpPr>
        <p:spPr>
          <a:xfrm>
            <a:off x="3072794" y="5149156"/>
            <a:ext cx="2610146" cy="1084912"/>
          </a:xfrm>
          <a:prstGeom prst="rect">
            <a:avLst/>
          </a:prstGeom>
          <a:solidFill>
            <a:sysClr val="window" lastClr="FFFFFF"/>
          </a:solidFill>
          <a:ln w="25400" cap="flat" cmpd="sng" algn="ctr">
            <a:solidFill>
              <a:srgbClr val="4BACC6"/>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Pulmonary clinic</a:t>
            </a: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drained pleural effusion, reviewed labs from May visit; fluids were clear; no cells. Chest x ray ordered. </a:t>
            </a:r>
            <a:r>
              <a:rPr kumimoji="0" lang="en-US" sz="9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Pt told to follow up with PCP</a:t>
            </a: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re chest x ray and labs from current pleural drainage. </a:t>
            </a:r>
            <a:r>
              <a:rPr kumimoji="0" lang="en-US" sz="9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Also suggested </a:t>
            </a:r>
            <a:r>
              <a:rPr kumimoji="0" lang="en-US" sz="900" b="1" i="0" u="none" strike="noStrike" kern="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followup</a:t>
            </a:r>
            <a:r>
              <a:rPr kumimoji="0" lang="en-US" sz="9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with nephrologist</a:t>
            </a: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re: potential need to adjust dialysis plan or consider transplant list</a:t>
            </a:r>
            <a:r>
              <a:rPr kumimoji="0" lang="en-US" sz="105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p:txBody>
      </p:sp>
      <p:sp>
        <p:nvSpPr>
          <p:cNvPr id="108" name="Oct">
            <a:extLst>
              <a:ext uri="{FF2B5EF4-FFF2-40B4-BE49-F238E27FC236}">
                <a16:creationId xmlns:a16="http://schemas.microsoft.com/office/drawing/2014/main" id="{AAC0CA10-2C7C-48FA-B121-25C1F906FE3C}"/>
              </a:ext>
            </a:extLst>
          </p:cNvPr>
          <p:cNvSpPr/>
          <p:nvPr/>
        </p:nvSpPr>
        <p:spPr>
          <a:xfrm>
            <a:off x="4419456" y="1193700"/>
            <a:ext cx="699723" cy="6117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Oct</a:t>
            </a:r>
          </a:p>
        </p:txBody>
      </p:sp>
      <p:cxnSp>
        <p:nvCxnSpPr>
          <p:cNvPr id="138" name="Straight Connector 137">
            <a:extLst>
              <a:ext uri="{FF2B5EF4-FFF2-40B4-BE49-F238E27FC236}">
                <a16:creationId xmlns:a16="http://schemas.microsoft.com/office/drawing/2014/main" id="{12D17224-4862-4013-A9D0-F1076C275F98}"/>
              </a:ext>
              <a:ext uri="{C183D7F6-B498-43B3-948B-1728B52AA6E4}">
                <adec:decorative xmlns:adec="http://schemas.microsoft.com/office/drawing/2017/decorative" val="1"/>
              </a:ext>
            </a:extLst>
          </p:cNvPr>
          <p:cNvCxnSpPr>
            <a:cxnSpLocks/>
          </p:cNvCxnSpPr>
          <p:nvPr/>
        </p:nvCxnSpPr>
        <p:spPr>
          <a:xfrm>
            <a:off x="4720589" y="1870059"/>
            <a:ext cx="6936" cy="243027"/>
          </a:xfrm>
          <a:prstGeom prst="line">
            <a:avLst/>
          </a:prstGeom>
          <a:noFill/>
          <a:ln w="9525" cap="flat" cmpd="sng" algn="ctr">
            <a:solidFill>
              <a:sysClr val="window" lastClr="FFFFFF">
                <a:lumMod val="75000"/>
              </a:sysClr>
            </a:solidFill>
            <a:prstDash val="solid"/>
            <a:headEnd type="oval" w="med" len="med"/>
            <a:tailEnd type="oval" w="med" len="med"/>
          </a:ln>
          <a:effectLst/>
        </p:spPr>
      </p:cxnSp>
      <p:sp>
        <p:nvSpPr>
          <p:cNvPr id="128" name="PCP called">
            <a:extLst>
              <a:ext uri="{FF2B5EF4-FFF2-40B4-BE49-F238E27FC236}">
                <a16:creationId xmlns:a16="http://schemas.microsoft.com/office/drawing/2014/main" id="{7086F5C4-7BF5-488D-AA5B-C17CA409D301}"/>
              </a:ext>
            </a:extLst>
          </p:cNvPr>
          <p:cNvSpPr txBox="1"/>
          <p:nvPr/>
        </p:nvSpPr>
        <p:spPr>
          <a:xfrm>
            <a:off x="4157981" y="2209679"/>
            <a:ext cx="887698" cy="1477328"/>
          </a:xfrm>
          <a:prstGeom prst="rect">
            <a:avLst/>
          </a:prstGeom>
          <a:solidFill>
            <a:sysClr val="window" lastClr="FFFFFF"/>
          </a:solidFill>
          <a:ln w="25400" cap="flat" cmpd="sng" algn="ctr">
            <a:solidFill>
              <a:srgbClr val="4BACC6"/>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PCP called </a:t>
            </a:r>
            <a:r>
              <a:rPr kumimoji="0" lang="en-US" sz="900" b="1" i="0" u="none" strike="noStrike" kern="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pt</a:t>
            </a:r>
            <a:r>
              <a:rPr kumimoji="0" lang="en-US" sz="9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x-ray and lab results from </a:t>
            </a:r>
            <a:r>
              <a:rPr lang="en-US" sz="900" kern="0" dirty="0">
                <a:solidFill>
                  <a:prstClr val="black">
                    <a:lumMod val="75000"/>
                    <a:lumOff val="25000"/>
                  </a:prstClr>
                </a:solidFill>
                <a:latin typeface="Arial" panose="020B0604020202020204" pitchFamily="34" charset="0"/>
                <a:cs typeface="Arial" panose="020B0604020202020204" pitchFamily="34" charset="0"/>
              </a:rPr>
              <a:t>p</a:t>
            </a:r>
            <a:r>
              <a:rPr kumimoji="0" lang="en-US" sz="900" b="0" i="0" u="none" strike="noStrike" kern="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ulm</a:t>
            </a: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visit were normal.  </a:t>
            </a:r>
            <a:r>
              <a:rPr kumimoji="0" lang="en-US" sz="9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Scheduled </a:t>
            </a:r>
            <a:r>
              <a:rPr kumimoji="0" lang="en-US" sz="900" b="1" i="0" u="none" strike="noStrike" kern="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nephro</a:t>
            </a:r>
            <a:r>
              <a:rPr kumimoji="0" lang="en-US" sz="9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visit </a:t>
            </a: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to evaluate for transplant.</a:t>
            </a:r>
          </a:p>
        </p:txBody>
      </p:sp>
      <p:sp>
        <p:nvSpPr>
          <p:cNvPr id="109" name="Nov">
            <a:extLst>
              <a:ext uri="{FF2B5EF4-FFF2-40B4-BE49-F238E27FC236}">
                <a16:creationId xmlns:a16="http://schemas.microsoft.com/office/drawing/2014/main" id="{6A94381F-BABA-4B46-8EFF-B261FB81A098}"/>
              </a:ext>
            </a:extLst>
          </p:cNvPr>
          <p:cNvSpPr/>
          <p:nvPr/>
        </p:nvSpPr>
        <p:spPr>
          <a:xfrm>
            <a:off x="5092788" y="1193700"/>
            <a:ext cx="797746" cy="6117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Nov</a:t>
            </a:r>
          </a:p>
        </p:txBody>
      </p:sp>
      <p:cxnSp>
        <p:nvCxnSpPr>
          <p:cNvPr id="115" name="Straight Connector 114">
            <a:extLst>
              <a:ext uri="{FF2B5EF4-FFF2-40B4-BE49-F238E27FC236}">
                <a16:creationId xmlns:a16="http://schemas.microsoft.com/office/drawing/2014/main" id="{EF5EB9D9-3B12-4692-A9FA-C04E480BB610}"/>
              </a:ext>
              <a:ext uri="{C183D7F6-B498-43B3-948B-1728B52AA6E4}">
                <adec:decorative xmlns:adec="http://schemas.microsoft.com/office/drawing/2017/decorative" val="1"/>
              </a:ext>
            </a:extLst>
          </p:cNvPr>
          <p:cNvCxnSpPr>
            <a:cxnSpLocks/>
          </p:cNvCxnSpPr>
          <p:nvPr/>
        </p:nvCxnSpPr>
        <p:spPr>
          <a:xfrm>
            <a:off x="5465539" y="1870059"/>
            <a:ext cx="0" cy="636921"/>
          </a:xfrm>
          <a:prstGeom prst="line">
            <a:avLst/>
          </a:prstGeom>
          <a:noFill/>
          <a:ln w="9525" cap="flat" cmpd="sng" algn="ctr">
            <a:solidFill>
              <a:sysClr val="window" lastClr="FFFFFF">
                <a:lumMod val="75000"/>
              </a:sysClr>
            </a:solidFill>
            <a:prstDash val="solid"/>
            <a:headEnd type="oval" w="med" len="med"/>
            <a:tailEnd type="oval" w="med" len="med"/>
          </a:ln>
          <a:effectLst/>
        </p:spPr>
      </p:cxnSp>
      <p:sp>
        <p:nvSpPr>
          <p:cNvPr id="126" name="nephro">
            <a:extLst>
              <a:ext uri="{FF2B5EF4-FFF2-40B4-BE49-F238E27FC236}">
                <a16:creationId xmlns:a16="http://schemas.microsoft.com/office/drawing/2014/main" id="{41C577C3-6A7A-4956-9347-18B28AFEB46B}"/>
              </a:ext>
            </a:extLst>
          </p:cNvPr>
          <p:cNvSpPr txBox="1"/>
          <p:nvPr/>
        </p:nvSpPr>
        <p:spPr>
          <a:xfrm>
            <a:off x="5154021" y="2630811"/>
            <a:ext cx="736513" cy="1061829"/>
          </a:xfrm>
          <a:prstGeom prst="rect">
            <a:avLst/>
          </a:prstGeom>
          <a:solidFill>
            <a:sysClr val="window" lastClr="FFFFFF"/>
          </a:solidFill>
          <a:ln w="25400" cap="flat" cmpd="sng" algn="ctr">
            <a:solidFill>
              <a:srgbClr val="4BACC6"/>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normalizeH="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Nephro</a:t>
            </a:r>
            <a:r>
              <a:rPr kumimoji="0" lang="en-US" sz="900" b="1" i="0" u="none" strike="noStrike" kern="0" cap="none" normalizeH="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visit; </a:t>
            </a:r>
            <a:r>
              <a:rPr kumimoji="0" lang="en-US" sz="900" b="0" i="0" u="none" strike="noStrike" kern="0" cap="none" normalizeH="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CT scan ordered to begin workup for transplant.</a:t>
            </a:r>
          </a:p>
        </p:txBody>
      </p:sp>
      <p:cxnSp>
        <p:nvCxnSpPr>
          <p:cNvPr id="127" name="Straight Connector 126">
            <a:extLst>
              <a:ext uri="{FF2B5EF4-FFF2-40B4-BE49-F238E27FC236}">
                <a16:creationId xmlns:a16="http://schemas.microsoft.com/office/drawing/2014/main" id="{2D383B4D-7055-4B62-9941-2FC3B9D3F0C5}"/>
              </a:ext>
              <a:ext uri="{C183D7F6-B498-43B3-948B-1728B52AA6E4}">
                <adec:decorative xmlns:adec="http://schemas.microsoft.com/office/drawing/2017/decorative" val="1"/>
              </a:ext>
            </a:extLst>
          </p:cNvPr>
          <p:cNvCxnSpPr>
            <a:cxnSpLocks/>
          </p:cNvCxnSpPr>
          <p:nvPr/>
        </p:nvCxnSpPr>
        <p:spPr>
          <a:xfrm flipH="1">
            <a:off x="5491660" y="3784362"/>
            <a:ext cx="1" cy="194159"/>
          </a:xfrm>
          <a:prstGeom prst="line">
            <a:avLst/>
          </a:prstGeom>
          <a:noFill/>
          <a:ln w="9525" cap="flat" cmpd="sng" algn="ctr">
            <a:solidFill>
              <a:sysClr val="window" lastClr="FFFFFF">
                <a:lumMod val="75000"/>
              </a:sysClr>
            </a:solidFill>
            <a:prstDash val="solid"/>
            <a:headEnd type="oval" w="med" len="med"/>
            <a:tailEnd type="oval" w="med" len="med"/>
          </a:ln>
          <a:effectLst/>
        </p:spPr>
      </p:cxnSp>
      <p:sp>
        <p:nvSpPr>
          <p:cNvPr id="123" name="letter">
            <a:extLst>
              <a:ext uri="{FF2B5EF4-FFF2-40B4-BE49-F238E27FC236}">
                <a16:creationId xmlns:a16="http://schemas.microsoft.com/office/drawing/2014/main" id="{C4E8C145-20C2-4485-89B3-72C6222A14F0}"/>
              </a:ext>
            </a:extLst>
          </p:cNvPr>
          <p:cNvSpPr txBox="1"/>
          <p:nvPr/>
        </p:nvSpPr>
        <p:spPr>
          <a:xfrm>
            <a:off x="4837961" y="4071079"/>
            <a:ext cx="1397722" cy="923330"/>
          </a:xfrm>
          <a:prstGeom prst="rect">
            <a:avLst/>
          </a:prstGeom>
          <a:solidFill>
            <a:sysClr val="window" lastClr="FFFFFF"/>
          </a:solidFill>
          <a:ln w="25400" cap="flat" cmpd="sng" algn="ctr">
            <a:solidFill>
              <a:srgbClr val="4BACC6"/>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Letter to </a:t>
            </a:r>
            <a:r>
              <a:rPr kumimoji="0" lang="en-US" sz="900" b="1" i="0" u="none" strike="noStrike" kern="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pt</a:t>
            </a:r>
            <a:r>
              <a:rPr kumimoji="0" lang="en-US" sz="9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from </a:t>
            </a:r>
            <a:r>
              <a:rPr kumimoji="0" lang="en-US" sz="900" b="1" i="0" u="none" strike="noStrike" kern="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nephro</a:t>
            </a:r>
            <a:r>
              <a:rPr kumimoji="0" lang="en-US" sz="9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re </a:t>
            </a: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CT results: lung nodule. Recommend  pulmonary clinic for biopsy.</a:t>
            </a:r>
          </a:p>
        </p:txBody>
      </p:sp>
      <p:sp>
        <p:nvSpPr>
          <p:cNvPr id="110" name="Dec">
            <a:extLst>
              <a:ext uri="{FF2B5EF4-FFF2-40B4-BE49-F238E27FC236}">
                <a16:creationId xmlns:a16="http://schemas.microsoft.com/office/drawing/2014/main" id="{E256D462-0B5F-4090-BC4E-FD9B86175198}"/>
              </a:ext>
            </a:extLst>
          </p:cNvPr>
          <p:cNvSpPr/>
          <p:nvPr/>
        </p:nvSpPr>
        <p:spPr>
          <a:xfrm>
            <a:off x="5889537" y="1193700"/>
            <a:ext cx="776750" cy="6117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Dec</a:t>
            </a:r>
          </a:p>
        </p:txBody>
      </p:sp>
      <p:cxnSp>
        <p:nvCxnSpPr>
          <p:cNvPr id="130" name="Straight Connector 129">
            <a:extLst>
              <a:ext uri="{FF2B5EF4-FFF2-40B4-BE49-F238E27FC236}">
                <a16:creationId xmlns:a16="http://schemas.microsoft.com/office/drawing/2014/main" id="{89F56859-575B-450D-872B-8AA2D93A0EE7}"/>
              </a:ext>
              <a:ext uri="{C183D7F6-B498-43B3-948B-1728B52AA6E4}">
                <adec:decorative xmlns:adec="http://schemas.microsoft.com/office/drawing/2017/decorative" val="1"/>
              </a:ext>
            </a:extLst>
          </p:cNvPr>
          <p:cNvCxnSpPr>
            <a:cxnSpLocks/>
          </p:cNvCxnSpPr>
          <p:nvPr/>
        </p:nvCxnSpPr>
        <p:spPr>
          <a:xfrm>
            <a:off x="6277912" y="1855215"/>
            <a:ext cx="0" cy="473726"/>
          </a:xfrm>
          <a:prstGeom prst="line">
            <a:avLst/>
          </a:prstGeom>
          <a:noFill/>
          <a:ln w="9525" cap="flat" cmpd="sng" algn="ctr">
            <a:solidFill>
              <a:sysClr val="window" lastClr="FFFFFF">
                <a:lumMod val="75000"/>
              </a:sysClr>
            </a:solidFill>
            <a:prstDash val="solid"/>
            <a:headEnd type="oval" w="med" len="med"/>
            <a:tailEnd type="oval" w="med" len="med"/>
          </a:ln>
          <a:effectLst/>
        </p:spPr>
      </p:cxnSp>
      <p:sp>
        <p:nvSpPr>
          <p:cNvPr id="129" name="PCP refer">
            <a:extLst>
              <a:ext uri="{FF2B5EF4-FFF2-40B4-BE49-F238E27FC236}">
                <a16:creationId xmlns:a16="http://schemas.microsoft.com/office/drawing/2014/main" id="{15DDC139-9ABB-45E2-86FD-C1556C1B0679}"/>
              </a:ext>
            </a:extLst>
          </p:cNvPr>
          <p:cNvSpPr txBox="1"/>
          <p:nvPr/>
        </p:nvSpPr>
        <p:spPr>
          <a:xfrm>
            <a:off x="6074280" y="2353811"/>
            <a:ext cx="855765" cy="1338828"/>
          </a:xfrm>
          <a:prstGeom prst="rect">
            <a:avLst/>
          </a:prstGeom>
          <a:solidFill>
            <a:sysClr val="window" lastClr="FFFFFF"/>
          </a:solidFill>
          <a:ln w="25400" cap="flat" cmpd="sng" algn="ctr">
            <a:solidFill>
              <a:srgbClr val="4BACC6"/>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PCP refers </a:t>
            </a:r>
            <a:r>
              <a:rPr kumimoji="0" lang="en-US" sz="900" b="0" i="0" u="none" strike="noStrike" kern="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pt</a:t>
            </a: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to hospital for lung biopsy. Results come back with atypical cells;  inconclusive.</a:t>
            </a:r>
          </a:p>
        </p:txBody>
      </p:sp>
      <p:sp>
        <p:nvSpPr>
          <p:cNvPr id="119" name="Jan">
            <a:extLst>
              <a:ext uri="{FF2B5EF4-FFF2-40B4-BE49-F238E27FC236}">
                <a16:creationId xmlns:a16="http://schemas.microsoft.com/office/drawing/2014/main" id="{347552F6-99C7-4FCE-93A2-B4F57940FC77}"/>
              </a:ext>
            </a:extLst>
          </p:cNvPr>
          <p:cNvSpPr/>
          <p:nvPr/>
        </p:nvSpPr>
        <p:spPr>
          <a:xfrm>
            <a:off x="6659900" y="1193700"/>
            <a:ext cx="776745" cy="6117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Jan</a:t>
            </a:r>
          </a:p>
        </p:txBody>
      </p:sp>
      <p:cxnSp>
        <p:nvCxnSpPr>
          <p:cNvPr id="133" name="Straight Connector 132">
            <a:extLst>
              <a:ext uri="{FF2B5EF4-FFF2-40B4-BE49-F238E27FC236}">
                <a16:creationId xmlns:a16="http://schemas.microsoft.com/office/drawing/2014/main" id="{05199586-AAAA-4AEF-9418-712832E53522}"/>
              </a:ext>
              <a:ext uri="{C183D7F6-B498-43B3-948B-1728B52AA6E4}">
                <adec:decorative xmlns:adec="http://schemas.microsoft.com/office/drawing/2017/decorative" val="1"/>
              </a:ext>
            </a:extLst>
          </p:cNvPr>
          <p:cNvCxnSpPr>
            <a:cxnSpLocks/>
          </p:cNvCxnSpPr>
          <p:nvPr/>
        </p:nvCxnSpPr>
        <p:spPr>
          <a:xfrm>
            <a:off x="7056316" y="1855215"/>
            <a:ext cx="0" cy="2085329"/>
          </a:xfrm>
          <a:prstGeom prst="line">
            <a:avLst/>
          </a:prstGeom>
          <a:noFill/>
          <a:ln w="9525" cap="flat" cmpd="sng" algn="ctr">
            <a:solidFill>
              <a:sysClr val="window" lastClr="FFFFFF">
                <a:lumMod val="75000"/>
              </a:sysClr>
            </a:solidFill>
            <a:prstDash val="solid"/>
            <a:headEnd type="oval" w="med" len="med"/>
            <a:tailEnd type="oval" w="med" len="med"/>
          </a:ln>
          <a:effectLst/>
        </p:spPr>
      </p:cxnSp>
      <p:sp>
        <p:nvSpPr>
          <p:cNvPr id="134" name="oncology">
            <a:extLst>
              <a:ext uri="{FF2B5EF4-FFF2-40B4-BE49-F238E27FC236}">
                <a16:creationId xmlns:a16="http://schemas.microsoft.com/office/drawing/2014/main" id="{E97331AF-6FE7-412D-8580-0BA9B6A397EE}"/>
              </a:ext>
            </a:extLst>
          </p:cNvPr>
          <p:cNvSpPr txBox="1"/>
          <p:nvPr/>
        </p:nvSpPr>
        <p:spPr>
          <a:xfrm>
            <a:off x="6590504" y="4058707"/>
            <a:ext cx="1397722" cy="1061829"/>
          </a:xfrm>
          <a:prstGeom prst="rect">
            <a:avLst/>
          </a:prstGeom>
          <a:solidFill>
            <a:sysClr val="window" lastClr="FFFFFF"/>
          </a:solidFill>
          <a:ln w="25400" cap="flat" cmpd="sng" algn="ctr">
            <a:solidFill>
              <a:srgbClr val="4BACC6"/>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Oncology visit: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Repeat thoracentesis definitive for Stage IV non-small-cell lung cancer. Treatment plan:</a:t>
            </a:r>
          </a:p>
          <a:p>
            <a:pPr marL="0" marR="0" lvl="0" indent="0" defTabSz="914400" eaLnBrk="1" fontAlgn="auto" latinLnBrk="0" hangingPunct="1">
              <a:lnSpc>
                <a:spcPct val="100000"/>
              </a:lnSpc>
              <a:spcBef>
                <a:spcPts val="0"/>
              </a:spcBef>
              <a:spcAft>
                <a:spcPts val="0"/>
              </a:spcAft>
              <a:buClrTx/>
              <a:buSzTx/>
              <a:buFontTx/>
              <a:buNone/>
              <a:tabLst/>
              <a:defRPr/>
            </a:pPr>
            <a:r>
              <a:rPr lang="en-US" sz="900" kern="0" dirty="0">
                <a:solidFill>
                  <a:prstClr val="black">
                    <a:lumMod val="75000"/>
                    <a:lumOff val="25000"/>
                  </a:prstClr>
                </a:solidFill>
                <a:latin typeface="Arial" panose="020B0604020202020204" pitchFamily="34" charset="0"/>
                <a:cs typeface="Arial" panose="020B0604020202020204" pitchFamily="34" charset="0"/>
              </a:rPr>
              <a:t>c</a:t>
            </a:r>
            <a:r>
              <a:rPr kumimoji="0" lang="en-US" sz="900" b="0" i="0" u="none" strike="noStrike" kern="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hemo</a:t>
            </a: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and palliative home care.</a:t>
            </a:r>
          </a:p>
        </p:txBody>
      </p:sp>
      <p:sp>
        <p:nvSpPr>
          <p:cNvPr id="139" name="feb-oct">
            <a:extLst>
              <a:ext uri="{FF2B5EF4-FFF2-40B4-BE49-F238E27FC236}">
                <a16:creationId xmlns:a16="http://schemas.microsoft.com/office/drawing/2014/main" id="{2683230D-0911-4667-971E-570792900F8A}"/>
              </a:ext>
            </a:extLst>
          </p:cNvPr>
          <p:cNvSpPr/>
          <p:nvPr/>
        </p:nvSpPr>
        <p:spPr>
          <a:xfrm>
            <a:off x="7435122" y="1193700"/>
            <a:ext cx="699723" cy="6117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Feb. – Oct.</a:t>
            </a:r>
          </a:p>
        </p:txBody>
      </p:sp>
      <p:cxnSp>
        <p:nvCxnSpPr>
          <p:cNvPr id="131" name="Straight Connector 130">
            <a:extLst>
              <a:ext uri="{FF2B5EF4-FFF2-40B4-BE49-F238E27FC236}">
                <a16:creationId xmlns:a16="http://schemas.microsoft.com/office/drawing/2014/main" id="{E1411747-403B-475E-939A-D9FD34C184F3}"/>
              </a:ext>
              <a:ext uri="{C183D7F6-B498-43B3-948B-1728B52AA6E4}">
                <adec:decorative xmlns:adec="http://schemas.microsoft.com/office/drawing/2017/decorative" val="1"/>
              </a:ext>
            </a:extLst>
          </p:cNvPr>
          <p:cNvCxnSpPr>
            <a:cxnSpLocks/>
          </p:cNvCxnSpPr>
          <p:nvPr/>
        </p:nvCxnSpPr>
        <p:spPr>
          <a:xfrm>
            <a:off x="7784983" y="1862565"/>
            <a:ext cx="0" cy="476935"/>
          </a:xfrm>
          <a:prstGeom prst="line">
            <a:avLst/>
          </a:prstGeom>
          <a:noFill/>
          <a:ln w="9525" cap="flat" cmpd="sng" algn="ctr">
            <a:solidFill>
              <a:sysClr val="window" lastClr="FFFFFF">
                <a:lumMod val="75000"/>
              </a:sysClr>
            </a:solidFill>
            <a:prstDash val="solid"/>
            <a:headEnd type="oval" w="med" len="med"/>
            <a:tailEnd type="oval" w="med" len="med"/>
          </a:ln>
          <a:effectLst/>
        </p:spPr>
      </p:cxnSp>
      <p:sp>
        <p:nvSpPr>
          <p:cNvPr id="132" name="chemo">
            <a:extLst>
              <a:ext uri="{FF2B5EF4-FFF2-40B4-BE49-F238E27FC236}">
                <a16:creationId xmlns:a16="http://schemas.microsoft.com/office/drawing/2014/main" id="{65063FDB-6665-4E2B-A6C4-3181E403A21F}"/>
              </a:ext>
            </a:extLst>
          </p:cNvPr>
          <p:cNvSpPr txBox="1"/>
          <p:nvPr/>
        </p:nvSpPr>
        <p:spPr>
          <a:xfrm>
            <a:off x="7405456" y="2339500"/>
            <a:ext cx="815437" cy="369332"/>
          </a:xfrm>
          <a:prstGeom prst="rect">
            <a:avLst/>
          </a:prstGeom>
          <a:solidFill>
            <a:sysClr val="window" lastClr="FFFFFF"/>
          </a:solidFill>
          <a:ln w="25400" cap="flat" cmpd="sng" algn="ctr">
            <a:solidFill>
              <a:srgbClr val="4BACC6"/>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Chemo and home care.</a:t>
            </a:r>
          </a:p>
        </p:txBody>
      </p:sp>
      <p:sp>
        <p:nvSpPr>
          <p:cNvPr id="120" name="Nov">
            <a:extLst>
              <a:ext uri="{FF2B5EF4-FFF2-40B4-BE49-F238E27FC236}">
                <a16:creationId xmlns:a16="http://schemas.microsoft.com/office/drawing/2014/main" id="{473C5DC5-F69D-4411-BC22-3E4A106E5245}"/>
              </a:ext>
            </a:extLst>
          </p:cNvPr>
          <p:cNvSpPr/>
          <p:nvPr/>
        </p:nvSpPr>
        <p:spPr>
          <a:xfrm>
            <a:off x="8133322" y="1193700"/>
            <a:ext cx="699723" cy="611738"/>
          </a:xfrm>
          <a:prstGeom prst="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3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Nov</a:t>
            </a:r>
          </a:p>
        </p:txBody>
      </p:sp>
      <p:cxnSp>
        <p:nvCxnSpPr>
          <p:cNvPr id="122" name="Straight Connector 121">
            <a:extLst>
              <a:ext uri="{FF2B5EF4-FFF2-40B4-BE49-F238E27FC236}">
                <a16:creationId xmlns:a16="http://schemas.microsoft.com/office/drawing/2014/main" id="{7B08043B-335B-4BF2-8A24-C56B77F06045}"/>
              </a:ext>
              <a:ext uri="{C183D7F6-B498-43B3-948B-1728B52AA6E4}">
                <adec:decorative xmlns:adec="http://schemas.microsoft.com/office/drawing/2017/decorative" val="1"/>
              </a:ext>
            </a:extLst>
          </p:cNvPr>
          <p:cNvCxnSpPr>
            <a:cxnSpLocks/>
          </p:cNvCxnSpPr>
          <p:nvPr/>
        </p:nvCxnSpPr>
        <p:spPr>
          <a:xfrm>
            <a:off x="8479357" y="1873424"/>
            <a:ext cx="12824" cy="1024455"/>
          </a:xfrm>
          <a:prstGeom prst="line">
            <a:avLst/>
          </a:prstGeom>
          <a:noFill/>
          <a:ln w="9525" cap="flat" cmpd="sng" algn="ctr">
            <a:solidFill>
              <a:sysClr val="window" lastClr="FFFFFF">
                <a:lumMod val="75000"/>
              </a:sysClr>
            </a:solidFill>
            <a:prstDash val="solid"/>
            <a:headEnd type="oval" w="med" len="med"/>
            <a:tailEnd type="oval" w="med" len="med"/>
          </a:ln>
          <a:effectLst/>
        </p:spPr>
      </p:cxnSp>
      <p:sp>
        <p:nvSpPr>
          <p:cNvPr id="116" name="dies">
            <a:extLst>
              <a:ext uri="{FF2B5EF4-FFF2-40B4-BE49-F238E27FC236}">
                <a16:creationId xmlns:a16="http://schemas.microsoft.com/office/drawing/2014/main" id="{4E3B3AA5-F2E9-4C3F-A540-E0E898590A85}"/>
              </a:ext>
            </a:extLst>
          </p:cNvPr>
          <p:cNvSpPr txBox="1"/>
          <p:nvPr/>
        </p:nvSpPr>
        <p:spPr>
          <a:xfrm>
            <a:off x="8142886" y="3029439"/>
            <a:ext cx="672941" cy="369332"/>
          </a:xfrm>
          <a:prstGeom prst="rect">
            <a:avLst/>
          </a:prstGeom>
          <a:solidFill>
            <a:sysClr val="window" lastClr="FFFFFF"/>
          </a:solidFill>
          <a:ln w="25400" cap="flat" cmpd="sng" algn="ctr">
            <a:solidFill>
              <a:srgbClr val="4BACC6"/>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Mr. Kane dies.</a:t>
            </a:r>
          </a:p>
        </p:txBody>
      </p:sp>
    </p:spTree>
    <p:extLst>
      <p:ext uri="{BB962C8B-B14F-4D97-AF65-F5344CB8AC3E}">
        <p14:creationId xmlns:p14="http://schemas.microsoft.com/office/powerpoint/2010/main" val="686416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EFF63-71E2-45BF-A936-993293643B5A}"/>
              </a:ext>
            </a:extLst>
          </p:cNvPr>
          <p:cNvSpPr>
            <a:spLocks noGrp="1"/>
          </p:cNvSpPr>
          <p:nvPr>
            <p:ph type="title"/>
          </p:nvPr>
        </p:nvSpPr>
        <p:spPr/>
        <p:txBody>
          <a:bodyPr/>
          <a:lstStyle/>
          <a:p>
            <a:r>
              <a:rPr lang="en-US">
                <a:latin typeface="Arial" charset="0"/>
                <a:ea typeface="Arial" charset="0"/>
                <a:cs typeface="Arial" charset="0"/>
              </a:rPr>
              <a:t>Objectives</a:t>
            </a:r>
          </a:p>
        </p:txBody>
      </p:sp>
      <p:sp>
        <p:nvSpPr>
          <p:cNvPr id="3" name="Content Placeholder 2">
            <a:extLst>
              <a:ext uri="{FF2B5EF4-FFF2-40B4-BE49-F238E27FC236}">
                <a16:creationId xmlns:a16="http://schemas.microsoft.com/office/drawing/2014/main" id="{6F016774-4876-4E60-97CC-9293B377F4E4}"/>
              </a:ext>
            </a:extLst>
          </p:cNvPr>
          <p:cNvSpPr>
            <a:spLocks noGrp="1"/>
          </p:cNvSpPr>
          <p:nvPr>
            <p:ph idx="1"/>
          </p:nvPr>
        </p:nvSpPr>
        <p:spPr/>
        <p:txBody>
          <a:bodyPr/>
          <a:lstStyle/>
          <a:p>
            <a:pPr lvl="0"/>
            <a:r>
              <a:rPr lang="en-US" dirty="0">
                <a:latin typeface="Arial" charset="0"/>
                <a:ea typeface="Arial" charset="0"/>
                <a:cs typeface="Arial" charset="0"/>
              </a:rPr>
              <a:t>Demonstrate the impact of breakdowns in provider communication on diagnostic errors.</a:t>
            </a:r>
          </a:p>
          <a:p>
            <a:pPr lvl="0"/>
            <a:r>
              <a:rPr lang="en-US" dirty="0">
                <a:latin typeface="Arial" charset="0"/>
                <a:ea typeface="Arial" charset="0"/>
                <a:cs typeface="Arial" charset="0"/>
              </a:rPr>
              <a:t>Describe how TeamSTEPPS communication tools and strategies can mitigate diagnostic communication errors and breakdowns in team structure.</a:t>
            </a:r>
          </a:p>
        </p:txBody>
      </p:sp>
    </p:spTree>
    <p:extLst>
      <p:ext uri="{BB962C8B-B14F-4D97-AF65-F5344CB8AC3E}">
        <p14:creationId xmlns:p14="http://schemas.microsoft.com/office/powerpoint/2010/main" val="1874391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00C95-0F57-4FA8-A568-64B82B2289D8}"/>
              </a:ext>
            </a:extLst>
          </p:cNvPr>
          <p:cNvSpPr>
            <a:spLocks noGrp="1"/>
          </p:cNvSpPr>
          <p:nvPr>
            <p:ph type="title"/>
          </p:nvPr>
        </p:nvSpPr>
        <p:spPr/>
        <p:txBody>
          <a:bodyPr>
            <a:normAutofit/>
          </a:bodyPr>
          <a:lstStyle/>
          <a:p>
            <a:r>
              <a:rPr lang="en-US" dirty="0"/>
              <a:t>Mr. Kane’s Diagnostic Team</a:t>
            </a:r>
          </a:p>
        </p:txBody>
      </p:sp>
      <p:sp>
        <p:nvSpPr>
          <p:cNvPr id="23" name="TextBox 22">
            <a:extLst>
              <a:ext uri="{FF2B5EF4-FFF2-40B4-BE49-F238E27FC236}">
                <a16:creationId xmlns:a16="http://schemas.microsoft.com/office/drawing/2014/main" id="{6D889C26-22E7-4CEF-ABC2-5D2F7B4E273F}"/>
              </a:ext>
            </a:extLst>
          </p:cNvPr>
          <p:cNvSpPr txBox="1"/>
          <p:nvPr/>
        </p:nvSpPr>
        <p:spPr>
          <a:xfrm>
            <a:off x="193029" y="1872538"/>
            <a:ext cx="2536797"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Patient and Family Members:</a:t>
            </a:r>
          </a:p>
        </p:txBody>
      </p:sp>
      <p:sp>
        <p:nvSpPr>
          <p:cNvPr id="10" name="TextBox 9">
            <a:extLst>
              <a:ext uri="{FF2B5EF4-FFF2-40B4-BE49-F238E27FC236}">
                <a16:creationId xmlns:a16="http://schemas.microsoft.com/office/drawing/2014/main" id="{0AC74641-F735-4FB0-BA10-CAA3C7C8E672}"/>
              </a:ext>
            </a:extLst>
          </p:cNvPr>
          <p:cNvSpPr txBox="1"/>
          <p:nvPr/>
        </p:nvSpPr>
        <p:spPr>
          <a:xfrm>
            <a:off x="1217896" y="2584296"/>
            <a:ext cx="1207134"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Joe Kane, Patient</a:t>
            </a:r>
          </a:p>
        </p:txBody>
      </p:sp>
      <p:pic>
        <p:nvPicPr>
          <p:cNvPr id="9" name="Picture 3">
            <a:extLst>
              <a:ext uri="{FF2B5EF4-FFF2-40B4-BE49-F238E27FC236}">
                <a16:creationId xmlns:a16="http://schemas.microsoft.com/office/drawing/2014/main" id="{ED80B80C-8E73-49B5-BA78-939CA414C3B8}"/>
              </a:ext>
              <a:ext uri="{C183D7F6-B498-43B3-948B-1728B52AA6E4}">
                <adec:decorative xmlns:adec="http://schemas.microsoft.com/office/drawing/2017/decorative" val="1"/>
              </a:ext>
            </a:extLst>
          </p:cNvPr>
          <p:cNvPicPr>
            <a:picLocks noChangeAspect="1"/>
          </p:cNvPicPr>
          <p:nvPr/>
        </p:nvPicPr>
        <p:blipFill rotWithShape="1">
          <a:blip r:embed="rId3"/>
          <a:srcRect t="14628" b="126"/>
          <a:stretch/>
        </p:blipFill>
        <p:spPr>
          <a:xfrm>
            <a:off x="335314" y="2661595"/>
            <a:ext cx="852073" cy="953784"/>
          </a:xfrm>
          <a:prstGeom prst="rect">
            <a:avLst/>
          </a:prstGeom>
          <a:ln w="28575">
            <a:solidFill>
              <a:srgbClr val="0096B1"/>
            </a:solidFill>
          </a:ln>
        </p:spPr>
      </p:pic>
      <p:pic>
        <p:nvPicPr>
          <p:cNvPr id="11" name="Picture 9">
            <a:extLst>
              <a:ext uri="{FF2B5EF4-FFF2-40B4-BE49-F238E27FC236}">
                <a16:creationId xmlns:a16="http://schemas.microsoft.com/office/drawing/2014/main" id="{FF6FBBF9-62E8-4637-AA97-FDBE8F45605B}"/>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728" r="10098"/>
          <a:stretch/>
        </p:blipFill>
        <p:spPr>
          <a:xfrm>
            <a:off x="326632" y="4042887"/>
            <a:ext cx="860755" cy="972272"/>
          </a:xfrm>
          <a:prstGeom prst="rect">
            <a:avLst/>
          </a:prstGeom>
          <a:ln w="28575">
            <a:solidFill>
              <a:srgbClr val="0096B1"/>
            </a:solidFill>
          </a:ln>
        </p:spPr>
      </p:pic>
      <p:sp>
        <p:nvSpPr>
          <p:cNvPr id="12" name="TextBox 11">
            <a:extLst>
              <a:ext uri="{FF2B5EF4-FFF2-40B4-BE49-F238E27FC236}">
                <a16:creationId xmlns:a16="http://schemas.microsoft.com/office/drawing/2014/main" id="{C4B63170-3220-4842-9107-9B90013AA480}"/>
              </a:ext>
            </a:extLst>
          </p:cNvPr>
          <p:cNvSpPr txBox="1"/>
          <p:nvPr/>
        </p:nvSpPr>
        <p:spPr>
          <a:xfrm>
            <a:off x="1240313" y="3957267"/>
            <a:ext cx="1587720" cy="1169551"/>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Ben Kane, Patient’s Son</a:t>
            </a:r>
          </a:p>
          <a:p>
            <a:r>
              <a:rPr lang="en-US" sz="1400" b="1" dirty="0">
                <a:latin typeface="Arial" panose="020B0604020202020204" pitchFamily="34" charset="0"/>
                <a:cs typeface="Arial" panose="020B0604020202020204" pitchFamily="34" charset="0"/>
              </a:rPr>
              <a:t>Role:</a:t>
            </a:r>
            <a:r>
              <a:rPr lang="en-US" sz="1400" dirty="0">
                <a:latin typeface="Arial" panose="020B0604020202020204" pitchFamily="34" charset="0"/>
                <a:cs typeface="Arial" panose="020B0604020202020204" pitchFamily="34" charset="0"/>
              </a:rPr>
              <a:t> Journey narrator and patient advocate.</a:t>
            </a:r>
          </a:p>
        </p:txBody>
      </p:sp>
      <p:sp>
        <p:nvSpPr>
          <p:cNvPr id="24" name="TextBox 23">
            <a:extLst>
              <a:ext uri="{FF2B5EF4-FFF2-40B4-BE49-F238E27FC236}">
                <a16:creationId xmlns:a16="http://schemas.microsoft.com/office/drawing/2014/main" id="{F23A257F-9F51-47B9-B6CE-FB9DA4D8DECC}"/>
              </a:ext>
            </a:extLst>
          </p:cNvPr>
          <p:cNvSpPr txBox="1"/>
          <p:nvPr/>
        </p:nvSpPr>
        <p:spPr>
          <a:xfrm>
            <a:off x="2804009" y="1889540"/>
            <a:ext cx="2753842"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Primary Care Team:</a:t>
            </a:r>
          </a:p>
        </p:txBody>
      </p:sp>
      <p:pic>
        <p:nvPicPr>
          <p:cNvPr id="13" name="Picture 4">
            <a:extLst>
              <a:ext uri="{FF2B5EF4-FFF2-40B4-BE49-F238E27FC236}">
                <a16:creationId xmlns:a16="http://schemas.microsoft.com/office/drawing/2014/main" id="{041BAAF1-BD98-4B90-A41C-4B42B46A81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21132" r="21132"/>
          <a:stretch/>
        </p:blipFill>
        <p:spPr>
          <a:xfrm>
            <a:off x="2946871" y="2584296"/>
            <a:ext cx="892959" cy="1031083"/>
          </a:xfrm>
          <a:prstGeom prst="rect">
            <a:avLst/>
          </a:prstGeom>
          <a:ln w="28575">
            <a:solidFill>
              <a:srgbClr val="FFD643"/>
            </a:solidFill>
          </a:ln>
        </p:spPr>
      </p:pic>
      <p:sp>
        <p:nvSpPr>
          <p:cNvPr id="14" name="TextBox 13">
            <a:extLst>
              <a:ext uri="{FF2B5EF4-FFF2-40B4-BE49-F238E27FC236}">
                <a16:creationId xmlns:a16="http://schemas.microsoft.com/office/drawing/2014/main" id="{8E607253-8981-4EF8-86E5-BED6E02A52DA}"/>
              </a:ext>
            </a:extLst>
          </p:cNvPr>
          <p:cNvSpPr txBox="1"/>
          <p:nvPr/>
        </p:nvSpPr>
        <p:spPr>
          <a:xfrm>
            <a:off x="3914013" y="2489361"/>
            <a:ext cx="2149209" cy="1384995"/>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Dr. Hassan, Primary Care Doctor</a:t>
            </a:r>
          </a:p>
          <a:p>
            <a:r>
              <a:rPr lang="en-US" sz="1400" b="1" dirty="0">
                <a:latin typeface="Arial" panose="020B0604020202020204" pitchFamily="34" charset="0"/>
                <a:cs typeface="Arial" panose="020B0604020202020204" pitchFamily="34" charset="0"/>
              </a:rPr>
              <a:t>Role:</a:t>
            </a:r>
            <a:r>
              <a:rPr lang="en-US" sz="1400" dirty="0">
                <a:latin typeface="Arial" panose="020B0604020202020204" pitchFamily="34" charset="0"/>
                <a:cs typeface="Arial" panose="020B0604020202020204" pitchFamily="34" charset="0"/>
              </a:rPr>
              <a:t> Manage routine care, coordinate referrals.</a:t>
            </a:r>
          </a:p>
          <a:p>
            <a:endParaRPr lang="en-US" sz="14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3ABDDCD9-8CBA-49E2-8D95-6CD49E25479F}"/>
              </a:ext>
              <a:ext uri="{C183D7F6-B498-43B3-948B-1728B52AA6E4}">
                <adec:decorative xmlns:adec="http://schemas.microsoft.com/office/drawing/2017/decorative" val="1"/>
              </a:ext>
            </a:extLst>
          </p:cNvPr>
          <p:cNvPicPr>
            <a:picLocks noChangeAspect="1"/>
          </p:cNvPicPr>
          <p:nvPr/>
        </p:nvPicPr>
        <p:blipFill rotWithShape="1">
          <a:blip r:embed="rId6"/>
          <a:srcRect l="10783" r="8843"/>
          <a:stretch/>
        </p:blipFill>
        <p:spPr>
          <a:xfrm>
            <a:off x="2946871" y="4173679"/>
            <a:ext cx="939792" cy="933318"/>
          </a:xfrm>
          <a:prstGeom prst="rect">
            <a:avLst/>
          </a:prstGeom>
          <a:ln w="28575">
            <a:solidFill>
              <a:srgbClr val="FFD643"/>
            </a:solidFill>
          </a:ln>
        </p:spPr>
      </p:pic>
      <p:sp>
        <p:nvSpPr>
          <p:cNvPr id="16" name="TextBox 15">
            <a:extLst>
              <a:ext uri="{FF2B5EF4-FFF2-40B4-BE49-F238E27FC236}">
                <a16:creationId xmlns:a16="http://schemas.microsoft.com/office/drawing/2014/main" id="{AF3B2BF0-C91D-4723-8454-3271C7AA46E7}"/>
              </a:ext>
            </a:extLst>
          </p:cNvPr>
          <p:cNvSpPr txBox="1"/>
          <p:nvPr/>
        </p:nvSpPr>
        <p:spPr>
          <a:xfrm>
            <a:off x="3914013" y="4098623"/>
            <a:ext cx="1860587" cy="1169551"/>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Wendy, Primary Care Receptionist </a:t>
            </a:r>
          </a:p>
          <a:p>
            <a:r>
              <a:rPr lang="en-US" sz="1400" b="1" dirty="0">
                <a:latin typeface="Arial" panose="020B0604020202020204" pitchFamily="34" charset="0"/>
                <a:cs typeface="Arial" panose="020B0604020202020204" pitchFamily="34" charset="0"/>
              </a:rPr>
              <a:t>Role:</a:t>
            </a:r>
            <a:r>
              <a:rPr lang="en-US" sz="1400" dirty="0">
                <a:latin typeface="Arial" panose="020B0604020202020204" pitchFamily="34" charset="0"/>
                <a:cs typeface="Arial" panose="020B0604020202020204" pitchFamily="34" charset="0"/>
              </a:rPr>
              <a:t> Patient relationship.</a:t>
            </a:r>
          </a:p>
          <a:p>
            <a:endParaRPr lang="en-US" sz="14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12DF94C-A0F5-48E4-937E-F75A3B196D98}"/>
              </a:ext>
            </a:extLst>
          </p:cNvPr>
          <p:cNvSpPr txBox="1"/>
          <p:nvPr/>
        </p:nvSpPr>
        <p:spPr>
          <a:xfrm>
            <a:off x="6063222" y="1872538"/>
            <a:ext cx="2753842"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Specialty Care Team:</a:t>
            </a:r>
          </a:p>
        </p:txBody>
      </p:sp>
      <p:pic>
        <p:nvPicPr>
          <p:cNvPr id="17" name="Content Placeholder 3">
            <a:extLst>
              <a:ext uri="{FF2B5EF4-FFF2-40B4-BE49-F238E27FC236}">
                <a16:creationId xmlns:a16="http://schemas.microsoft.com/office/drawing/2014/main" id="{762E1033-BBA8-46CE-A09D-425876CC522F}"/>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9640"/>
          <a:stretch/>
        </p:blipFill>
        <p:spPr>
          <a:xfrm>
            <a:off x="6105068" y="2510029"/>
            <a:ext cx="860755" cy="972272"/>
          </a:xfrm>
          <a:prstGeom prst="rect">
            <a:avLst/>
          </a:prstGeom>
          <a:noFill/>
          <a:ln w="28575">
            <a:solidFill>
              <a:srgbClr val="FFD643"/>
            </a:solidFill>
          </a:ln>
        </p:spPr>
      </p:pic>
      <p:sp>
        <p:nvSpPr>
          <p:cNvPr id="20" name="TextBox 19">
            <a:extLst>
              <a:ext uri="{FF2B5EF4-FFF2-40B4-BE49-F238E27FC236}">
                <a16:creationId xmlns:a16="http://schemas.microsoft.com/office/drawing/2014/main" id="{DA35AFB9-DA26-4D79-883E-363093AE44AA}"/>
              </a:ext>
            </a:extLst>
          </p:cNvPr>
          <p:cNvSpPr txBox="1"/>
          <p:nvPr/>
        </p:nvSpPr>
        <p:spPr>
          <a:xfrm>
            <a:off x="6965033" y="2402260"/>
            <a:ext cx="2149209" cy="1169551"/>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Dr. Elliott, Pulmonologist</a:t>
            </a:r>
          </a:p>
          <a:p>
            <a:r>
              <a:rPr lang="en-US" sz="1400" b="1" dirty="0">
                <a:latin typeface="Arial" panose="020B0604020202020204" pitchFamily="34" charset="0"/>
                <a:cs typeface="Arial" panose="020B0604020202020204" pitchFamily="34" charset="0"/>
              </a:rPr>
              <a:t>Role:</a:t>
            </a:r>
            <a:r>
              <a:rPr lang="en-US" sz="1400" dirty="0">
                <a:latin typeface="Arial" panose="020B0604020202020204" pitchFamily="34" charset="0"/>
                <a:cs typeface="Arial" panose="020B0604020202020204" pitchFamily="34" charset="0"/>
              </a:rPr>
              <a:t> Manage recurrent pleural effusions.</a:t>
            </a:r>
          </a:p>
          <a:p>
            <a:endParaRPr lang="en-US" sz="1400" dirty="0">
              <a:latin typeface="Arial" panose="020B0604020202020204" pitchFamily="34" charset="0"/>
              <a:cs typeface="Arial" panose="020B0604020202020204" pitchFamily="34" charset="0"/>
            </a:endParaRPr>
          </a:p>
        </p:txBody>
      </p:sp>
      <p:pic>
        <p:nvPicPr>
          <p:cNvPr id="18" name="Picture 3">
            <a:extLst>
              <a:ext uri="{FF2B5EF4-FFF2-40B4-BE49-F238E27FC236}">
                <a16:creationId xmlns:a16="http://schemas.microsoft.com/office/drawing/2014/main" id="{29688EC1-BF96-4B5E-BA7D-4E2FFEF96582}"/>
              </a:ext>
              <a:ext uri="{C183D7F6-B498-43B3-948B-1728B52AA6E4}">
                <adec:decorative xmlns:adec="http://schemas.microsoft.com/office/drawing/2017/decorative" val="1"/>
              </a:ext>
            </a:extLst>
          </p:cNvPr>
          <p:cNvPicPr>
            <a:picLocks noChangeAspect="1"/>
          </p:cNvPicPr>
          <p:nvPr/>
        </p:nvPicPr>
        <p:blipFill rotWithShape="1">
          <a:blip r:embed="rId8"/>
          <a:srcRect l="12445" r="40104" b="12189"/>
          <a:stretch/>
        </p:blipFill>
        <p:spPr>
          <a:xfrm>
            <a:off x="6105858" y="3714169"/>
            <a:ext cx="859965" cy="1060987"/>
          </a:xfrm>
          <a:prstGeom prst="rect">
            <a:avLst/>
          </a:prstGeom>
          <a:ln w="28575">
            <a:solidFill>
              <a:srgbClr val="FFD643"/>
            </a:solidFill>
          </a:ln>
        </p:spPr>
      </p:pic>
      <p:sp>
        <p:nvSpPr>
          <p:cNvPr id="21" name="TextBox 20">
            <a:extLst>
              <a:ext uri="{FF2B5EF4-FFF2-40B4-BE49-F238E27FC236}">
                <a16:creationId xmlns:a16="http://schemas.microsoft.com/office/drawing/2014/main" id="{69B93EC4-F728-4820-91C4-FA4D50579FE2}"/>
              </a:ext>
            </a:extLst>
          </p:cNvPr>
          <p:cNvSpPr txBox="1"/>
          <p:nvPr/>
        </p:nvSpPr>
        <p:spPr>
          <a:xfrm>
            <a:off x="6993750" y="3624331"/>
            <a:ext cx="2149209" cy="1169551"/>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Dr. Marshall, Nephrologist</a:t>
            </a:r>
          </a:p>
          <a:p>
            <a:r>
              <a:rPr lang="en-US" sz="1400" b="1" dirty="0">
                <a:latin typeface="Arial" panose="020B0604020202020204" pitchFamily="34" charset="0"/>
                <a:cs typeface="Arial" panose="020B0604020202020204" pitchFamily="34" charset="0"/>
              </a:rPr>
              <a:t>Role:</a:t>
            </a:r>
            <a:r>
              <a:rPr lang="en-US" sz="1400" dirty="0">
                <a:latin typeface="Arial" panose="020B0604020202020204" pitchFamily="34" charset="0"/>
                <a:cs typeface="Arial" panose="020B0604020202020204" pitchFamily="34" charset="0"/>
              </a:rPr>
              <a:t> Manage end stage renal disease/dialysis.</a:t>
            </a:r>
          </a:p>
          <a:p>
            <a:endParaRPr lang="en-US" sz="1400" dirty="0">
              <a:latin typeface="Arial" panose="020B0604020202020204" pitchFamily="34" charset="0"/>
              <a:cs typeface="Arial" panose="020B0604020202020204" pitchFamily="34" charset="0"/>
            </a:endParaRPr>
          </a:p>
        </p:txBody>
      </p:sp>
      <p:pic>
        <p:nvPicPr>
          <p:cNvPr id="19" name="Content Placeholder 3">
            <a:extLst>
              <a:ext uri="{FF2B5EF4-FFF2-40B4-BE49-F238E27FC236}">
                <a16:creationId xmlns:a16="http://schemas.microsoft.com/office/drawing/2014/main" id="{25093F80-4AC7-418D-BC41-588DC8516BCD}"/>
              </a:ext>
              <a:ext uri="{C183D7F6-B498-43B3-948B-1728B52AA6E4}">
                <adec:decorative xmlns:adec="http://schemas.microsoft.com/office/drawing/2017/decorative" val="1"/>
              </a:ext>
            </a:extLst>
          </p:cNvPr>
          <p:cNvPicPr>
            <a:picLocks noChangeAspect="1"/>
          </p:cNvPicPr>
          <p:nvPr/>
        </p:nvPicPr>
        <p:blipFill rotWithShape="1">
          <a:blip r:embed="rId9">
            <a:extLst>
              <a:ext uri="{28A0092B-C50C-407E-A947-70E740481C1C}">
                <a14:useLocalDpi xmlns:a14="http://schemas.microsoft.com/office/drawing/2010/main" val="0"/>
              </a:ext>
            </a:extLst>
          </a:blip>
          <a:srcRect l="25558" t="13473" r="31760" b="14155"/>
          <a:stretch/>
        </p:blipFill>
        <p:spPr>
          <a:xfrm>
            <a:off x="6105067" y="5007024"/>
            <a:ext cx="859966" cy="972272"/>
          </a:xfrm>
          <a:prstGeom prst="rect">
            <a:avLst/>
          </a:prstGeom>
          <a:noFill/>
          <a:ln w="28575">
            <a:solidFill>
              <a:srgbClr val="FFD643"/>
            </a:solidFill>
          </a:ln>
        </p:spPr>
      </p:pic>
      <p:sp>
        <p:nvSpPr>
          <p:cNvPr id="22" name="TextBox 21">
            <a:extLst>
              <a:ext uri="{FF2B5EF4-FFF2-40B4-BE49-F238E27FC236}">
                <a16:creationId xmlns:a16="http://schemas.microsoft.com/office/drawing/2014/main" id="{E4DCE205-EC69-448E-93A0-39D5FF75DA5B}"/>
              </a:ext>
            </a:extLst>
          </p:cNvPr>
          <p:cNvSpPr txBox="1"/>
          <p:nvPr/>
        </p:nvSpPr>
        <p:spPr>
          <a:xfrm>
            <a:off x="6994791" y="4942141"/>
            <a:ext cx="2149209" cy="95410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Dr. Chen, Oncologist</a:t>
            </a:r>
          </a:p>
          <a:p>
            <a:r>
              <a:rPr lang="en-US" sz="1400" b="1" dirty="0">
                <a:latin typeface="Arial" panose="020B0604020202020204" pitchFamily="34" charset="0"/>
                <a:cs typeface="Arial" panose="020B0604020202020204" pitchFamily="34" charset="0"/>
              </a:rPr>
              <a:t>Role:</a:t>
            </a:r>
            <a:r>
              <a:rPr lang="en-US" sz="1400" dirty="0">
                <a:latin typeface="Arial" panose="020B0604020202020204" pitchFamily="34" charset="0"/>
                <a:cs typeface="Arial" panose="020B0604020202020204" pitchFamily="34" charset="0"/>
              </a:rPr>
              <a:t> Manage stage IV lung cancer.</a:t>
            </a:r>
          </a:p>
          <a:p>
            <a:endParaRPr lang="en-US"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B7E465B5-3534-43AF-B752-73C5091BB3CB}"/>
              </a:ext>
              <a:ext uri="{C183D7F6-B498-43B3-948B-1728B52AA6E4}">
                <adec:decorative xmlns:adec="http://schemas.microsoft.com/office/drawing/2017/decorative" val="1"/>
              </a:ext>
            </a:extLst>
          </p:cNvPr>
          <p:cNvCxnSpPr>
            <a:cxnSpLocks/>
          </p:cNvCxnSpPr>
          <p:nvPr/>
        </p:nvCxnSpPr>
        <p:spPr>
          <a:xfrm>
            <a:off x="2729826" y="1985387"/>
            <a:ext cx="0" cy="3679689"/>
          </a:xfrm>
          <a:prstGeom prst="line">
            <a:avLst/>
          </a:prstGeom>
        </p:spPr>
        <p:style>
          <a:lnRef idx="1">
            <a:schemeClr val="accent5"/>
          </a:lnRef>
          <a:fillRef idx="0">
            <a:schemeClr val="accent5"/>
          </a:fillRef>
          <a:effectRef idx="0">
            <a:schemeClr val="accent5"/>
          </a:effectRef>
          <a:fontRef idx="minor">
            <a:schemeClr val="tx1"/>
          </a:fontRef>
        </p:style>
      </p:cxnSp>
      <p:cxnSp>
        <p:nvCxnSpPr>
          <p:cNvPr id="27" name="Straight Connector 26">
            <a:extLst>
              <a:ext uri="{FF2B5EF4-FFF2-40B4-BE49-F238E27FC236}">
                <a16:creationId xmlns:a16="http://schemas.microsoft.com/office/drawing/2014/main" id="{4452C01D-9F00-4F0F-A720-88F1E20C23D5}"/>
              </a:ext>
              <a:ext uri="{C183D7F6-B498-43B3-948B-1728B52AA6E4}">
                <adec:decorative xmlns:adec="http://schemas.microsoft.com/office/drawing/2017/decorative" val="1"/>
              </a:ext>
            </a:extLst>
          </p:cNvPr>
          <p:cNvCxnSpPr>
            <a:cxnSpLocks/>
          </p:cNvCxnSpPr>
          <p:nvPr/>
        </p:nvCxnSpPr>
        <p:spPr>
          <a:xfrm>
            <a:off x="5898695" y="1985387"/>
            <a:ext cx="0" cy="3679689"/>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966695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AE064-52F0-432E-B6BB-4B9FCD4EAAAB}"/>
              </a:ext>
            </a:extLst>
          </p:cNvPr>
          <p:cNvSpPr>
            <a:spLocks noGrp="1"/>
          </p:cNvSpPr>
          <p:nvPr>
            <p:ph type="title"/>
          </p:nvPr>
        </p:nvSpPr>
        <p:spPr/>
        <p:txBody>
          <a:bodyPr/>
          <a:lstStyle/>
          <a:p>
            <a:r>
              <a:rPr lang="en-US" dirty="0">
                <a:latin typeface="Arial"/>
                <a:cs typeface="Arial"/>
              </a:rPr>
              <a:t>Ben Kane – Son</a:t>
            </a:r>
            <a:endParaRPr lang="en-US" dirty="0"/>
          </a:p>
        </p:txBody>
      </p:sp>
      <p:pic>
        <p:nvPicPr>
          <p:cNvPr id="8" name="Content Placeholder 7">
            <a:extLst>
              <a:ext uri="{FF2B5EF4-FFF2-40B4-BE49-F238E27FC236}">
                <a16:creationId xmlns:a16="http://schemas.microsoft.com/office/drawing/2014/main" id="{3A3EED5D-B916-4ACC-9E32-8A0B991F2083}"/>
              </a:ext>
              <a:ext uri="{C183D7F6-B498-43B3-948B-1728B52AA6E4}">
                <adec:decorative xmlns:adec="http://schemas.microsoft.com/office/drawing/2017/decorative" val="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0845"/>
          <a:stretch/>
        </p:blipFill>
        <p:spPr>
          <a:xfrm>
            <a:off x="685800" y="1953375"/>
            <a:ext cx="4079797" cy="3933858"/>
          </a:xfrm>
          <a:ln w="28575">
            <a:solidFill>
              <a:srgbClr val="0096B1"/>
            </a:solidFill>
          </a:ln>
        </p:spPr>
      </p:pic>
      <p:sp>
        <p:nvSpPr>
          <p:cNvPr id="3" name="Rectangle 2">
            <a:extLst>
              <a:ext uri="{FF2B5EF4-FFF2-40B4-BE49-F238E27FC236}">
                <a16:creationId xmlns:a16="http://schemas.microsoft.com/office/drawing/2014/main" id="{5588C61E-C1B0-44A7-819D-BCCCFE8CB635}"/>
              </a:ext>
            </a:extLst>
          </p:cNvPr>
          <p:cNvSpPr/>
          <p:nvPr/>
        </p:nvSpPr>
        <p:spPr>
          <a:xfrm>
            <a:off x="5257800" y="2420143"/>
            <a:ext cx="2514600" cy="2895600"/>
          </a:xfrm>
          <a:prstGeom prst="rect">
            <a:avLst/>
          </a:prstGeom>
          <a:solidFill>
            <a:schemeClr val="bg1"/>
          </a:solidFill>
          <a:ln>
            <a:solidFill>
              <a:srgbClr val="0096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charset="0"/>
                <a:ea typeface="Arial" charset="0"/>
                <a:cs typeface="Arial" charset="0"/>
              </a:rPr>
              <a:t>Ben Kane is the oldest child of Joe Kane. </a:t>
            </a:r>
          </a:p>
          <a:p>
            <a:endParaRPr lang="en-US" dirty="0">
              <a:solidFill>
                <a:schemeClr val="tx1"/>
              </a:solidFill>
              <a:latin typeface="Arial" charset="0"/>
              <a:ea typeface="Arial" charset="0"/>
              <a:cs typeface="Arial" charset="0"/>
            </a:endParaRPr>
          </a:p>
          <a:p>
            <a:r>
              <a:rPr lang="en-US" dirty="0">
                <a:solidFill>
                  <a:schemeClr val="tx1"/>
                </a:solidFill>
                <a:latin typeface="Arial" charset="0"/>
                <a:ea typeface="Arial" charset="0"/>
                <a:cs typeface="Arial" charset="0"/>
              </a:rPr>
              <a:t>Joe was a 49-year-old single father of three who died due to a delayed diagnosis of lung cancer.</a:t>
            </a:r>
          </a:p>
        </p:txBody>
      </p:sp>
    </p:spTree>
    <p:extLst>
      <p:ext uri="{BB962C8B-B14F-4D97-AF65-F5344CB8AC3E}">
        <p14:creationId xmlns:p14="http://schemas.microsoft.com/office/powerpoint/2010/main" val="704911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9D67BE3-B573-4C62-9137-A78AD04D3939}"/>
              </a:ext>
            </a:extLst>
          </p:cNvPr>
          <p:cNvSpPr>
            <a:spLocks noGrp="1"/>
          </p:cNvSpPr>
          <p:nvPr>
            <p:ph type="title"/>
          </p:nvPr>
        </p:nvSpPr>
        <p:spPr/>
        <p:txBody>
          <a:bodyPr anchor="ctr">
            <a:normAutofit/>
          </a:bodyPr>
          <a:lstStyle/>
          <a:p>
            <a:pPr algn="ctr"/>
            <a:r>
              <a:rPr lang="en-US" dirty="0">
                <a:latin typeface="Arial" charset="0"/>
                <a:ea typeface="Arial" charset="0"/>
                <a:cs typeface="Arial" charset="0"/>
              </a:rPr>
              <a:t>Background – Joe Kane</a:t>
            </a:r>
          </a:p>
        </p:txBody>
      </p:sp>
      <p:pic>
        <p:nvPicPr>
          <p:cNvPr id="3" name="Picture 3">
            <a:extLst>
              <a:ext uri="{FF2B5EF4-FFF2-40B4-BE49-F238E27FC236}">
                <a16:creationId xmlns:a16="http://schemas.microsoft.com/office/drawing/2014/main" id="{85DF431B-2912-4813-9CA0-688FE79CCEAB}"/>
              </a:ext>
              <a:ext uri="{C183D7F6-B498-43B3-948B-1728B52AA6E4}">
                <adec:decorative xmlns:adec="http://schemas.microsoft.com/office/drawing/2017/decorative" val="1"/>
              </a:ext>
            </a:extLst>
          </p:cNvPr>
          <p:cNvPicPr>
            <a:picLocks noChangeAspect="1"/>
          </p:cNvPicPr>
          <p:nvPr/>
        </p:nvPicPr>
        <p:blipFill rotWithShape="1">
          <a:blip r:embed="rId3"/>
          <a:srcRect t="14628" b="126"/>
          <a:stretch/>
        </p:blipFill>
        <p:spPr>
          <a:xfrm>
            <a:off x="278034" y="1204119"/>
            <a:ext cx="3925976" cy="5033771"/>
          </a:xfrm>
          <a:prstGeom prst="rect">
            <a:avLst/>
          </a:prstGeom>
          <a:ln w="28575">
            <a:solidFill>
              <a:srgbClr val="0096B1"/>
            </a:solidFill>
          </a:ln>
        </p:spPr>
      </p:pic>
      <p:sp>
        <p:nvSpPr>
          <p:cNvPr id="17" name="Content Placeholder 3">
            <a:extLst>
              <a:ext uri="{FF2B5EF4-FFF2-40B4-BE49-F238E27FC236}">
                <a16:creationId xmlns:a16="http://schemas.microsoft.com/office/drawing/2014/main" id="{67BE412E-3F7F-427B-A08D-4A1E29382F87}"/>
              </a:ext>
            </a:extLst>
          </p:cNvPr>
          <p:cNvSpPr>
            <a:spLocks noGrp="1"/>
          </p:cNvSpPr>
          <p:nvPr>
            <p:ph sz="quarter" idx="4294967295"/>
          </p:nvPr>
        </p:nvSpPr>
        <p:spPr>
          <a:xfrm>
            <a:off x="4794250" y="1204913"/>
            <a:ext cx="4349750" cy="4448175"/>
          </a:xfrm>
        </p:spPr>
        <p:txBody>
          <a:bodyPr>
            <a:normAutofit/>
          </a:bodyPr>
          <a:lstStyle/>
          <a:p>
            <a:pPr lvl="0">
              <a:lnSpc>
                <a:spcPct val="90000"/>
              </a:lnSpc>
            </a:pPr>
            <a:r>
              <a:rPr lang="en-US" sz="2000" dirty="0">
                <a:latin typeface="Arial" charset="0"/>
                <a:ea typeface="Arial" charset="0"/>
                <a:cs typeface="Arial" charset="0"/>
              </a:rPr>
              <a:t>49-year-old man with ESRD and recurrent, unilateral, pleural effusion.   </a:t>
            </a:r>
          </a:p>
          <a:p>
            <a:pPr>
              <a:lnSpc>
                <a:spcPct val="90000"/>
              </a:lnSpc>
            </a:pPr>
            <a:r>
              <a:rPr lang="en-US" sz="2000" dirty="0">
                <a:latin typeface="Arial" charset="0"/>
                <a:ea typeface="Arial" charset="0"/>
                <a:cs typeface="Arial" charset="0"/>
              </a:rPr>
              <a:t>Has had right-sided pleural fluid drained twice in the last year by interventional radiology. </a:t>
            </a:r>
          </a:p>
          <a:p>
            <a:pPr lvl="0">
              <a:lnSpc>
                <a:spcPct val="90000"/>
              </a:lnSpc>
            </a:pPr>
            <a:r>
              <a:rPr lang="en-US" sz="2000" dirty="0">
                <a:latin typeface="Arial" charset="0"/>
                <a:ea typeface="Arial" charset="0"/>
                <a:cs typeface="Arial" charset="0"/>
              </a:rPr>
              <a:t>Having a hard time scheduling an appointment to have fluid drained from around his lungs. </a:t>
            </a:r>
          </a:p>
          <a:p>
            <a:pPr lvl="0">
              <a:lnSpc>
                <a:spcPct val="90000"/>
              </a:lnSpc>
            </a:pPr>
            <a:r>
              <a:rPr lang="en-US" sz="2000" dirty="0">
                <a:latin typeface="Arial" charset="0"/>
                <a:ea typeface="Arial" charset="0"/>
                <a:cs typeface="Arial" charset="0"/>
              </a:rPr>
              <a:t>Is complaining of increased shortness of breath. </a:t>
            </a:r>
          </a:p>
          <a:p>
            <a:pPr lvl="0">
              <a:lnSpc>
                <a:spcPct val="90000"/>
              </a:lnSpc>
            </a:pPr>
            <a:r>
              <a:rPr lang="en-US" sz="2000" dirty="0">
                <a:latin typeface="Arial" charset="0"/>
                <a:ea typeface="Arial" charset="0"/>
                <a:cs typeface="Arial" charset="0"/>
              </a:rPr>
              <a:t>Reports no acute change in his general health. </a:t>
            </a:r>
          </a:p>
        </p:txBody>
      </p:sp>
    </p:spTree>
    <p:extLst>
      <p:ext uri="{BB962C8B-B14F-4D97-AF65-F5344CB8AC3E}">
        <p14:creationId xmlns:p14="http://schemas.microsoft.com/office/powerpoint/2010/main" val="738108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9D67BE3-B573-4C62-9137-A78AD04D3939}"/>
              </a:ext>
            </a:extLst>
          </p:cNvPr>
          <p:cNvSpPr>
            <a:spLocks noGrp="1"/>
          </p:cNvSpPr>
          <p:nvPr>
            <p:ph type="title"/>
          </p:nvPr>
        </p:nvSpPr>
        <p:spPr/>
        <p:txBody>
          <a:bodyPr anchor="ctr">
            <a:noAutofit/>
          </a:bodyPr>
          <a:lstStyle/>
          <a:p>
            <a:r>
              <a:rPr lang="en-US" sz="3600" dirty="0">
                <a:latin typeface="Arial" charset="0"/>
                <a:ea typeface="Arial" charset="0"/>
                <a:cs typeface="Arial" charset="0"/>
              </a:rPr>
              <a:t>Primary Care Provider – Dr. Hassan</a:t>
            </a:r>
          </a:p>
        </p:txBody>
      </p:sp>
      <p:sp>
        <p:nvSpPr>
          <p:cNvPr id="17" name="Text Placeholder 4">
            <a:extLst>
              <a:ext uri="{FF2B5EF4-FFF2-40B4-BE49-F238E27FC236}">
                <a16:creationId xmlns:a16="http://schemas.microsoft.com/office/drawing/2014/main" id="{673F563E-75B7-44BE-94BE-4BE6D23B9105}"/>
              </a:ext>
            </a:extLst>
          </p:cNvPr>
          <p:cNvSpPr txBox="1">
            <a:spLocks/>
          </p:cNvSpPr>
          <p:nvPr/>
        </p:nvSpPr>
        <p:spPr>
          <a:xfrm>
            <a:off x="368610" y="5746013"/>
            <a:ext cx="4041775" cy="533400"/>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latin typeface="Arial" charset="0"/>
                <a:ea typeface="Arial" charset="0"/>
                <a:cs typeface="Arial" charset="0"/>
              </a:rPr>
              <a:t>Visit 1: Dr. Hassan</a:t>
            </a:r>
          </a:p>
        </p:txBody>
      </p:sp>
      <p:sp>
        <p:nvSpPr>
          <p:cNvPr id="18" name="Content Placeholder 2">
            <a:extLst>
              <a:ext uri="{FF2B5EF4-FFF2-40B4-BE49-F238E27FC236}">
                <a16:creationId xmlns:a16="http://schemas.microsoft.com/office/drawing/2014/main" id="{AE3722E0-C6C3-4A8C-9C30-C6942C865E5D}"/>
              </a:ext>
            </a:extLst>
          </p:cNvPr>
          <p:cNvSpPr txBox="1">
            <a:spLocks/>
          </p:cNvSpPr>
          <p:nvPr/>
        </p:nvSpPr>
        <p:spPr>
          <a:xfrm>
            <a:off x="4733617" y="1219200"/>
            <a:ext cx="4105583" cy="5024727"/>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spcBef>
                <a:spcPts val="0"/>
              </a:spcBef>
              <a:spcAft>
                <a:spcPts val="1800"/>
              </a:spcAft>
              <a:buFont typeface="Arial" panose="020B0604020202020204" pitchFamily="34" charset="0"/>
              <a:buNone/>
            </a:pPr>
            <a:r>
              <a:rPr lang="en-US" dirty="0">
                <a:latin typeface="Arial" charset="0"/>
                <a:ea typeface="Arial" charset="0"/>
                <a:cs typeface="Arial" charset="0"/>
              </a:rPr>
              <a:t>When I saw Mr. Kane, his shortness of breath was concerning. I assumed the issue was related to the fact that he missed several of his dialysis sessions. I reminded him of the need for consistency in showing up for his dialysis treatments. </a:t>
            </a:r>
          </a:p>
          <a:p>
            <a:pPr marL="0" indent="0">
              <a:spcBef>
                <a:spcPts val="0"/>
              </a:spcBef>
              <a:spcAft>
                <a:spcPts val="1800"/>
              </a:spcAft>
              <a:buFont typeface="Arial" panose="020B0604020202020204" pitchFamily="34" charset="0"/>
              <a:buNone/>
            </a:pPr>
            <a:r>
              <a:rPr lang="en-US" dirty="0">
                <a:latin typeface="Arial" charset="0"/>
                <a:ea typeface="Arial" charset="0"/>
                <a:cs typeface="Arial" charset="0"/>
              </a:rPr>
              <a:t>I sent Mr. Kane to our pulmonary clinic for a thoracentesis to drain the chest fluid and told him to follow up with his nephrologist to update his dialysis plan. Otherwise, his health was good. We just needed to get that fluid under control.</a:t>
            </a:r>
          </a:p>
        </p:txBody>
      </p:sp>
      <p:pic>
        <p:nvPicPr>
          <p:cNvPr id="19" name="Picture 4">
            <a:extLst>
              <a:ext uri="{FF2B5EF4-FFF2-40B4-BE49-F238E27FC236}">
                <a16:creationId xmlns:a16="http://schemas.microsoft.com/office/drawing/2014/main" id="{3381FEAA-7B37-43A8-A92A-EBF951E11DD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1132" r="21132"/>
          <a:stretch/>
        </p:blipFill>
        <p:spPr>
          <a:xfrm>
            <a:off x="510989" y="1412035"/>
            <a:ext cx="3755729" cy="4336669"/>
          </a:xfrm>
          <a:prstGeom prst="rect">
            <a:avLst/>
          </a:prstGeom>
          <a:ln w="28575">
            <a:solidFill>
              <a:srgbClr val="FFD643"/>
            </a:solidFill>
          </a:ln>
        </p:spPr>
      </p:pic>
    </p:spTree>
    <p:extLst>
      <p:ext uri="{BB962C8B-B14F-4D97-AF65-F5344CB8AC3E}">
        <p14:creationId xmlns:p14="http://schemas.microsoft.com/office/powerpoint/2010/main" val="907995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9D67BE3-B573-4C62-9137-A78AD04D3939}"/>
              </a:ext>
            </a:extLst>
          </p:cNvPr>
          <p:cNvSpPr>
            <a:spLocks noGrp="1"/>
          </p:cNvSpPr>
          <p:nvPr>
            <p:ph type="title"/>
          </p:nvPr>
        </p:nvSpPr>
        <p:spPr/>
        <p:txBody>
          <a:bodyPr anchor="ctr">
            <a:normAutofit/>
          </a:bodyPr>
          <a:lstStyle/>
          <a:p>
            <a:r>
              <a:rPr lang="en-US" dirty="0">
                <a:latin typeface="Arial" charset="0"/>
                <a:ea typeface="Arial" charset="0"/>
                <a:cs typeface="Arial" charset="0"/>
              </a:rPr>
              <a:t>Pulmonary Clinic – Dr. Elliott</a:t>
            </a:r>
          </a:p>
        </p:txBody>
      </p:sp>
      <p:sp>
        <p:nvSpPr>
          <p:cNvPr id="14" name="Text Placeholder 4">
            <a:extLst>
              <a:ext uri="{FF2B5EF4-FFF2-40B4-BE49-F238E27FC236}">
                <a16:creationId xmlns:a16="http://schemas.microsoft.com/office/drawing/2014/main" id="{A31EE326-BDE7-4E1F-8A08-15B88ED32EAD}"/>
              </a:ext>
            </a:extLst>
          </p:cNvPr>
          <p:cNvSpPr txBox="1">
            <a:spLocks/>
          </p:cNvSpPr>
          <p:nvPr/>
        </p:nvSpPr>
        <p:spPr>
          <a:xfrm>
            <a:off x="169426" y="6028041"/>
            <a:ext cx="4041775" cy="533400"/>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a:latin typeface="Arial" charset="0"/>
                <a:ea typeface="Arial" charset="0"/>
                <a:cs typeface="Arial" charset="0"/>
              </a:rPr>
              <a:t>Visit 1: Dr. Elliott </a:t>
            </a:r>
            <a:endParaRPr lang="en-US" dirty="0">
              <a:latin typeface="Arial" charset="0"/>
              <a:ea typeface="Arial" charset="0"/>
              <a:cs typeface="Arial" charset="0"/>
            </a:endParaRPr>
          </a:p>
        </p:txBody>
      </p:sp>
      <p:sp>
        <p:nvSpPr>
          <p:cNvPr id="15" name="Content Placeholder 2">
            <a:extLst>
              <a:ext uri="{FF2B5EF4-FFF2-40B4-BE49-F238E27FC236}">
                <a16:creationId xmlns:a16="http://schemas.microsoft.com/office/drawing/2014/main" id="{1981F99A-CB10-45F6-A583-3822826D09D2}"/>
              </a:ext>
            </a:extLst>
          </p:cNvPr>
          <p:cNvSpPr txBox="1">
            <a:spLocks/>
          </p:cNvSpPr>
          <p:nvPr/>
        </p:nvSpPr>
        <p:spPr>
          <a:xfrm>
            <a:off x="4211201" y="1219200"/>
            <a:ext cx="4763373" cy="5024727"/>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dirty="0">
                <a:latin typeface="Arial" charset="0"/>
                <a:ea typeface="Arial" charset="0"/>
                <a:cs typeface="Arial" charset="0"/>
              </a:rPr>
              <a:t>Mr. Kane came to our clinic for urgent fluid removal from around his lungs. When I saw him, he told me that he had missed a few dialysis appointments, which resulted in the excess fluid, and that this had happened before. So, I did the procedure and as per usual sent the fluid to the lab. I didn’t really think any more of it at the time. </a:t>
            </a:r>
          </a:p>
          <a:p>
            <a:pPr marL="0" indent="0">
              <a:buFont typeface="Arial" panose="020B0604020202020204" pitchFamily="34" charset="0"/>
              <a:buNone/>
            </a:pPr>
            <a:r>
              <a:rPr lang="en-US" dirty="0">
                <a:latin typeface="Arial" charset="0"/>
                <a:ea typeface="Arial" charset="0"/>
                <a:cs typeface="Arial" charset="0"/>
              </a:rPr>
              <a:t>I told him to make sure he didn’t miss his dialysis sessions and understood that he was being managed by his primary care doctor and nephrologist rather closely and had routine </a:t>
            </a:r>
            <a:r>
              <a:rPr lang="en-US" dirty="0" err="1">
                <a:latin typeface="Arial" charset="0"/>
                <a:ea typeface="Arial" charset="0"/>
                <a:cs typeface="Arial" charset="0"/>
              </a:rPr>
              <a:t>followup</a:t>
            </a:r>
            <a:r>
              <a:rPr lang="en-US" dirty="0">
                <a:latin typeface="Arial" charset="0"/>
                <a:ea typeface="Arial" charset="0"/>
                <a:cs typeface="Arial" charset="0"/>
              </a:rPr>
              <a:t> appointments scheduled with both of them. I didn’t see any need for further exploration on my part.</a:t>
            </a:r>
          </a:p>
        </p:txBody>
      </p:sp>
      <p:pic>
        <p:nvPicPr>
          <p:cNvPr id="16" name="Content Placeholder 3">
            <a:extLst>
              <a:ext uri="{FF2B5EF4-FFF2-40B4-BE49-F238E27FC236}">
                <a16:creationId xmlns:a16="http://schemas.microsoft.com/office/drawing/2014/main" id="{611FC42B-5BC2-46B1-BD14-28573CE803F8}"/>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640"/>
          <a:stretch/>
        </p:blipFill>
        <p:spPr>
          <a:xfrm>
            <a:off x="418379" y="1219200"/>
            <a:ext cx="3584423" cy="4745572"/>
          </a:xfrm>
          <a:prstGeom prst="rect">
            <a:avLst/>
          </a:prstGeom>
          <a:noFill/>
          <a:ln w="28575">
            <a:solidFill>
              <a:srgbClr val="FFD643"/>
            </a:solidFill>
          </a:ln>
        </p:spPr>
      </p:pic>
    </p:spTree>
    <p:extLst>
      <p:ext uri="{BB962C8B-B14F-4D97-AF65-F5344CB8AC3E}">
        <p14:creationId xmlns:p14="http://schemas.microsoft.com/office/powerpoint/2010/main" val="188546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9D67BE3-B573-4C62-9137-A78AD04D3939}"/>
              </a:ext>
            </a:extLst>
          </p:cNvPr>
          <p:cNvSpPr>
            <a:spLocks noGrp="1"/>
          </p:cNvSpPr>
          <p:nvPr>
            <p:ph type="title"/>
          </p:nvPr>
        </p:nvSpPr>
        <p:spPr/>
        <p:txBody>
          <a:bodyPr anchor="ctr">
            <a:normAutofit/>
          </a:bodyPr>
          <a:lstStyle/>
          <a:p>
            <a:r>
              <a:rPr lang="en-US" dirty="0">
                <a:latin typeface="Arial" charset="0"/>
                <a:ea typeface="Arial" charset="0"/>
                <a:cs typeface="Arial" charset="0"/>
              </a:rPr>
              <a:t>Nephrologist – Dr. Marshall</a:t>
            </a:r>
          </a:p>
        </p:txBody>
      </p:sp>
      <p:sp>
        <p:nvSpPr>
          <p:cNvPr id="6" name="Text Placeholder 4">
            <a:extLst>
              <a:ext uri="{FF2B5EF4-FFF2-40B4-BE49-F238E27FC236}">
                <a16:creationId xmlns:a16="http://schemas.microsoft.com/office/drawing/2014/main" id="{77AC2915-911D-43FC-B2CE-662F3DCD5414}"/>
              </a:ext>
            </a:extLst>
          </p:cNvPr>
          <p:cNvSpPr txBox="1">
            <a:spLocks/>
          </p:cNvSpPr>
          <p:nvPr/>
        </p:nvSpPr>
        <p:spPr>
          <a:xfrm>
            <a:off x="121545" y="5981700"/>
            <a:ext cx="4041775" cy="533400"/>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dirty="0" err="1">
                <a:latin typeface="Arial" charset="0"/>
                <a:ea typeface="Arial" charset="0"/>
                <a:cs typeface="Arial" charset="0"/>
              </a:rPr>
              <a:t>Followup</a:t>
            </a:r>
            <a:r>
              <a:rPr lang="en-US" dirty="0">
                <a:latin typeface="Arial" charset="0"/>
                <a:ea typeface="Arial" charset="0"/>
                <a:cs typeface="Arial" charset="0"/>
              </a:rPr>
              <a:t> with Dr. Marshall  </a:t>
            </a:r>
          </a:p>
        </p:txBody>
      </p:sp>
      <p:sp>
        <p:nvSpPr>
          <p:cNvPr id="7" name="Content Placeholder 2">
            <a:extLst>
              <a:ext uri="{FF2B5EF4-FFF2-40B4-BE49-F238E27FC236}">
                <a16:creationId xmlns:a16="http://schemas.microsoft.com/office/drawing/2014/main" id="{DB844186-A004-4A8C-9976-E4FE1598DD8B}"/>
              </a:ext>
            </a:extLst>
          </p:cNvPr>
          <p:cNvSpPr txBox="1">
            <a:spLocks/>
          </p:cNvSpPr>
          <p:nvPr/>
        </p:nvSpPr>
        <p:spPr>
          <a:xfrm>
            <a:off x="4419600" y="1219200"/>
            <a:ext cx="4419600" cy="50292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spcBef>
                <a:spcPts val="0"/>
              </a:spcBef>
              <a:spcAft>
                <a:spcPts val="1800"/>
              </a:spcAft>
              <a:buFont typeface="Arial" panose="020B0604020202020204" pitchFamily="34" charset="0"/>
              <a:buNone/>
            </a:pPr>
            <a:r>
              <a:rPr lang="en-US" dirty="0">
                <a:latin typeface="Arial" charset="0"/>
                <a:ea typeface="Arial" charset="0"/>
                <a:cs typeface="Arial" charset="0"/>
              </a:rPr>
              <a:t>I saw Mr. Kane for a routine </a:t>
            </a:r>
            <a:r>
              <a:rPr lang="en-US" dirty="0" err="1">
                <a:latin typeface="Arial" charset="0"/>
                <a:ea typeface="Arial" charset="0"/>
                <a:cs typeface="Arial" charset="0"/>
              </a:rPr>
              <a:t>followup</a:t>
            </a:r>
            <a:r>
              <a:rPr lang="en-US" dirty="0">
                <a:latin typeface="Arial" charset="0"/>
                <a:ea typeface="Arial" charset="0"/>
                <a:cs typeface="Arial" charset="0"/>
              </a:rPr>
              <a:t> visit after he had another procedure to drain fluid from around his lungs. Mr. Kane told me his primary care doctor felt that the fluid buildup was related to missing his dialysis sessions. </a:t>
            </a:r>
          </a:p>
          <a:p>
            <a:pPr marL="0" indent="0">
              <a:spcBef>
                <a:spcPts val="0"/>
              </a:spcBef>
              <a:spcAft>
                <a:spcPts val="1800"/>
              </a:spcAft>
              <a:buFont typeface="Arial" panose="020B0604020202020204" pitchFamily="34" charset="0"/>
              <a:buNone/>
            </a:pPr>
            <a:r>
              <a:rPr lang="en-US" dirty="0">
                <a:latin typeface="Arial" charset="0"/>
                <a:ea typeface="Arial" charset="0"/>
                <a:cs typeface="Arial" charset="0"/>
              </a:rPr>
              <a:t>Since the procedure did resolve the fluid issues and he was currently stable with having 2L removed during dialysis three times per week, I encouraged him to keep up with his routine dialysis appointments and saw no reason to change the dialysis plan at that time. We agreed that he would come and see me again in 3 months.</a:t>
            </a:r>
          </a:p>
        </p:txBody>
      </p:sp>
      <p:pic>
        <p:nvPicPr>
          <p:cNvPr id="8" name="Picture 3">
            <a:extLst>
              <a:ext uri="{FF2B5EF4-FFF2-40B4-BE49-F238E27FC236}">
                <a16:creationId xmlns:a16="http://schemas.microsoft.com/office/drawing/2014/main" id="{7D35FDDB-A7BF-44B6-8485-EB05B236CFA8}"/>
              </a:ext>
              <a:ext uri="{C183D7F6-B498-43B3-948B-1728B52AA6E4}">
                <adec:decorative xmlns:adec="http://schemas.microsoft.com/office/drawing/2017/decorative" val="1"/>
              </a:ext>
            </a:extLst>
          </p:cNvPr>
          <p:cNvPicPr>
            <a:picLocks noChangeAspect="1"/>
          </p:cNvPicPr>
          <p:nvPr/>
        </p:nvPicPr>
        <p:blipFill rotWithShape="1">
          <a:blip r:embed="rId3"/>
          <a:srcRect l="12445" r="40104" b="12189"/>
          <a:stretch/>
        </p:blipFill>
        <p:spPr>
          <a:xfrm>
            <a:off x="337336" y="1250982"/>
            <a:ext cx="3610194" cy="4454101"/>
          </a:xfrm>
          <a:prstGeom prst="rect">
            <a:avLst/>
          </a:prstGeom>
          <a:ln w="28575">
            <a:solidFill>
              <a:srgbClr val="FFD643"/>
            </a:solidFill>
          </a:ln>
        </p:spPr>
      </p:pic>
    </p:spTree>
    <p:extLst>
      <p:ext uri="{BB962C8B-B14F-4D97-AF65-F5344CB8AC3E}">
        <p14:creationId xmlns:p14="http://schemas.microsoft.com/office/powerpoint/2010/main" val="1537874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C1EA642-8E15-49CF-B7D0-EA7A518CAC28}"/>
              </a:ext>
            </a:extLst>
          </p:cNvPr>
          <p:cNvSpPr>
            <a:spLocks noGrp="1"/>
          </p:cNvSpPr>
          <p:nvPr>
            <p:ph type="title"/>
          </p:nvPr>
        </p:nvSpPr>
        <p:spPr/>
        <p:txBody>
          <a:bodyPr/>
          <a:lstStyle/>
          <a:p>
            <a:r>
              <a:rPr lang="en-US" dirty="0">
                <a:latin typeface="Arial" charset="0"/>
                <a:ea typeface="Arial" charset="0"/>
                <a:cs typeface="Arial" charset="0"/>
              </a:rPr>
              <a:t>Update on Dad</a:t>
            </a:r>
          </a:p>
        </p:txBody>
      </p:sp>
      <p:sp>
        <p:nvSpPr>
          <p:cNvPr id="5" name="Rectangle 4">
            <a:extLst>
              <a:ext uri="{FF2B5EF4-FFF2-40B4-BE49-F238E27FC236}">
                <a16:creationId xmlns:a16="http://schemas.microsoft.com/office/drawing/2014/main" id="{532AC26E-95AD-4635-8DAE-BDB83C0F5274}"/>
              </a:ext>
            </a:extLst>
          </p:cNvPr>
          <p:cNvSpPr/>
          <p:nvPr/>
        </p:nvSpPr>
        <p:spPr>
          <a:xfrm>
            <a:off x="4648200" y="1600200"/>
            <a:ext cx="4038600" cy="4495799"/>
          </a:xfrm>
          <a:prstGeom prst="rect">
            <a:avLst/>
          </a:prstGeom>
        </p:spPr>
        <p:txBody>
          <a:bodyPr vert="horz" lIns="91440" tIns="45720" rIns="91440" bIns="45720" rtlCol="0">
            <a:normAutofit/>
          </a:bodyPr>
          <a:lstStyle/>
          <a:p>
            <a:pPr defTabSz="914400">
              <a:lnSpc>
                <a:spcPct val="90000"/>
              </a:lnSpc>
              <a:spcBef>
                <a:spcPct val="20000"/>
              </a:spcBef>
              <a:buFont typeface="Arial" panose="020B0604020202020204" pitchFamily="34" charset="0"/>
              <a:buNone/>
            </a:pPr>
            <a:r>
              <a:rPr lang="en-US" sz="2000" dirty="0">
                <a:solidFill>
                  <a:prstClr val="black"/>
                </a:solidFill>
                <a:latin typeface="Arial" charset="0"/>
                <a:ea typeface="Arial" charset="0"/>
                <a:cs typeface="Arial" charset="0"/>
              </a:rPr>
              <a:t>After getting the fluid drained from around his lungs by Dr. Elliott at the pulmonary clinic and seeing Dr. Marshall about his kidneys and his dialysis schedule, Dad seemed to be doing great. We worked out a way to make sure he didn’t miss his dialysis sessions. He even got a clean bill of health from Dr. Hassan, his primary care doctor. “Keep up the good work!” It was all going so well… </a:t>
            </a:r>
          </a:p>
        </p:txBody>
      </p:sp>
      <p:pic>
        <p:nvPicPr>
          <p:cNvPr id="6" name="Picture 9">
            <a:extLst>
              <a:ext uri="{FF2B5EF4-FFF2-40B4-BE49-F238E27FC236}">
                <a16:creationId xmlns:a16="http://schemas.microsoft.com/office/drawing/2014/main" id="{0CE6D107-2ED9-46ED-928A-048BEA8DE4C9}"/>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728" r="10098"/>
          <a:stretch/>
        </p:blipFill>
        <p:spPr>
          <a:xfrm>
            <a:off x="617264" y="1600200"/>
            <a:ext cx="3647434" cy="3619500"/>
          </a:xfrm>
          <a:prstGeom prst="rect">
            <a:avLst/>
          </a:prstGeom>
          <a:ln w="28575">
            <a:solidFill>
              <a:srgbClr val="0096B1"/>
            </a:solidFill>
          </a:ln>
        </p:spPr>
      </p:pic>
    </p:spTree>
    <p:extLst>
      <p:ext uri="{BB962C8B-B14F-4D97-AF65-F5344CB8AC3E}">
        <p14:creationId xmlns:p14="http://schemas.microsoft.com/office/powerpoint/2010/main" val="18446258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1319</TotalTime>
  <Words>4366</Words>
  <Application>Microsoft Office PowerPoint</Application>
  <PresentationFormat>On-screen Show (4:3)</PresentationFormat>
  <Paragraphs>183</Paragraphs>
  <Slides>18</Slides>
  <Notes>18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18</vt:i4>
      </vt:variant>
    </vt:vector>
  </HeadingPairs>
  <TitlesOfParts>
    <vt:vector size="23" baseType="lpstr">
      <vt:lpstr>Arial</vt:lpstr>
      <vt:lpstr>Calibri</vt:lpstr>
      <vt:lpstr>Times New Roman</vt:lpstr>
      <vt:lpstr>Office Theme</vt:lpstr>
      <vt:lpstr>Custom Design</vt:lpstr>
      <vt:lpstr>The Diagnostic Journey of  Mr. Kane</vt:lpstr>
      <vt:lpstr>Objectives</vt:lpstr>
      <vt:lpstr>Mr. Kane’s Diagnostic Team</vt:lpstr>
      <vt:lpstr>Ben Kane – Son</vt:lpstr>
      <vt:lpstr>Background – Joe Kane</vt:lpstr>
      <vt:lpstr>Primary Care Provider – Dr. Hassan</vt:lpstr>
      <vt:lpstr>Pulmonary Clinic – Dr. Elliott</vt:lpstr>
      <vt:lpstr>Nephrologist – Dr. Marshall</vt:lpstr>
      <vt:lpstr>Update on Dad</vt:lpstr>
      <vt:lpstr>PCP – 3 Months Later</vt:lpstr>
      <vt:lpstr>Update on Dad</vt:lpstr>
      <vt:lpstr>Pulmonary Clinic – Dr. Elliott</vt:lpstr>
      <vt:lpstr>Over the Next 6 Weeks</vt:lpstr>
      <vt:lpstr>CT Scan Results</vt:lpstr>
      <vt:lpstr>Biopsy Results</vt:lpstr>
      <vt:lpstr>Oncologist – Dr. Chen</vt:lpstr>
      <vt:lpstr>What Could I Have Done?</vt:lpstr>
      <vt:lpstr>Timeline Overview</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Journey of Mr. Kane</dc:title>
  <dc:subject>TeamSTEPPS® Diagnosis Improvement:</dc:subject>
  <dc:creator>"Agency for Healthcare Research and Quality (AHRQ)"</dc:creator>
  <cp:keywords/>
  <dc:description/>
  <cp:lastModifiedBy>Bonnett, Doreen (AHRQ/OC)</cp:lastModifiedBy>
  <cp:revision>111</cp:revision>
  <cp:lastPrinted>2021-10-22T00:26:21Z</cp:lastPrinted>
  <dcterms:created xsi:type="dcterms:W3CDTF">2021-09-21T14:13:27Z</dcterms:created>
  <dcterms:modified xsi:type="dcterms:W3CDTF">2022-03-01T00:03:59Z</dcterms:modified>
  <cp:category>TeamSTEPPS; Diagnostic Safety</cp:category>
</cp:coreProperties>
</file>