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32.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37"/>
  </p:notesMasterIdLst>
  <p:handoutMasterIdLst>
    <p:handoutMasterId r:id="rId38"/>
  </p:handoutMasterIdLst>
  <p:sldIdLst>
    <p:sldId id="257" r:id="rId4"/>
    <p:sldId id="375" r:id="rId5"/>
    <p:sldId id="318" r:id="rId6"/>
    <p:sldId id="378" r:id="rId7"/>
    <p:sldId id="366" r:id="rId8"/>
    <p:sldId id="357" r:id="rId9"/>
    <p:sldId id="264" r:id="rId10"/>
    <p:sldId id="267" r:id="rId11"/>
    <p:sldId id="329" r:id="rId12"/>
    <p:sldId id="259" r:id="rId13"/>
    <p:sldId id="359" r:id="rId14"/>
    <p:sldId id="379" r:id="rId15"/>
    <p:sldId id="362" r:id="rId16"/>
    <p:sldId id="363" r:id="rId17"/>
    <p:sldId id="364" r:id="rId18"/>
    <p:sldId id="265" r:id="rId19"/>
    <p:sldId id="266" r:id="rId20"/>
    <p:sldId id="376" r:id="rId21"/>
    <p:sldId id="374" r:id="rId22"/>
    <p:sldId id="327" r:id="rId23"/>
    <p:sldId id="368" r:id="rId24"/>
    <p:sldId id="319" r:id="rId25"/>
    <p:sldId id="372" r:id="rId26"/>
    <p:sldId id="273" r:id="rId27"/>
    <p:sldId id="256" r:id="rId28"/>
    <p:sldId id="380" r:id="rId29"/>
    <p:sldId id="381" r:id="rId30"/>
    <p:sldId id="382" r:id="rId31"/>
    <p:sldId id="332" r:id="rId32"/>
    <p:sldId id="377" r:id="rId33"/>
    <p:sldId id="371" r:id="rId34"/>
    <p:sldId id="383" r:id="rId35"/>
    <p:sldId id="384" r:id="rId3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eschel, Chris A" initials="GCA" lastIdx="7" clrIdx="0">
    <p:extLst>
      <p:ext uri="{19B8F6BF-5375-455C-9EA6-DF929625EA0E}">
        <p15:presenceInfo xmlns:p15="http://schemas.microsoft.com/office/powerpoint/2012/main" userId="S::Chris.A.Goeschel@medstar.net::a7092218-9f8f-42f9-96d7-8d544d0a6227" providerId="AD"/>
      </p:ext>
    </p:extLst>
  </p:cmAuthor>
  <p:cmAuthor id="2" name="Eckroade, Melissa M" initials="EMM" lastIdx="5" clrIdx="1">
    <p:extLst>
      <p:ext uri="{19B8F6BF-5375-455C-9EA6-DF929625EA0E}">
        <p15:presenceInfo xmlns:p15="http://schemas.microsoft.com/office/powerpoint/2012/main" userId="S::Melissa.M.Eckroade@Medstar.net::278f3e75-3599-4e85-9bf5-e2090eeef5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1E8"/>
    <a:srgbClr val="0693AC"/>
    <a:srgbClr val="E6F6FA"/>
    <a:srgbClr val="008AAB"/>
    <a:srgbClr val="774791"/>
    <a:srgbClr val="8064A2"/>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8" autoAdjust="0"/>
    <p:restoredTop sz="86429" autoAdjust="0"/>
  </p:normalViewPr>
  <p:slideViewPr>
    <p:cSldViewPr snapToGrid="0" showGuides="1">
      <p:cViewPr varScale="1">
        <p:scale>
          <a:sx n="91" d="100"/>
          <a:sy n="91" d="100"/>
        </p:scale>
        <p:origin x="1704" y="78"/>
      </p:cViewPr>
      <p:guideLst>
        <p:guide orient="horz" pos="2160"/>
        <p:guide pos="2880"/>
      </p:guideLst>
    </p:cSldViewPr>
  </p:slideViewPr>
  <p:outlineViewPr>
    <p:cViewPr>
      <p:scale>
        <a:sx n="33" d="100"/>
        <a:sy n="33" d="100"/>
      </p:scale>
      <p:origin x="0" y="-26112"/>
    </p:cViewPr>
  </p:outlineViewPr>
  <p:notesTextViewPr>
    <p:cViewPr>
      <p:scale>
        <a:sx n="1" d="1"/>
        <a:sy n="1" d="1"/>
      </p:scale>
      <p:origin x="0" y="0"/>
    </p:cViewPr>
  </p:notesTextViewPr>
  <p:sorterViewPr>
    <p:cViewPr>
      <p:scale>
        <a:sx n="100" d="100"/>
        <a:sy n="100" d="100"/>
      </p:scale>
      <p:origin x="0" y="-6908"/>
    </p:cViewPr>
  </p:sorterViewPr>
  <p:notesViewPr>
    <p:cSldViewPr snapToGrid="0">
      <p:cViewPr varScale="1">
        <p:scale>
          <a:sx n="60" d="100"/>
          <a:sy n="60" d="100"/>
        </p:scale>
        <p:origin x="310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82CE75-0127-4472-8B20-D307AA572C5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09709B2-7559-4D7D-936F-114F56DAAF3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F6AC69C-9C1A-4725-93D3-2300095AD251}" type="datetimeFigureOut">
              <a:rPr lang="en-US" smtClean="0"/>
              <a:t>2/23/2022</a:t>
            </a:fld>
            <a:endParaRPr lang="en-US"/>
          </a:p>
        </p:txBody>
      </p:sp>
      <p:sp>
        <p:nvSpPr>
          <p:cNvPr id="4" name="Footer Placeholder 3">
            <a:extLst>
              <a:ext uri="{FF2B5EF4-FFF2-40B4-BE49-F238E27FC236}">
                <a16:creationId xmlns:a16="http://schemas.microsoft.com/office/drawing/2014/main" id="{13AB28F1-6BE2-448D-A77A-BBC3D54213DB}"/>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3A9F1CCD-6815-4A61-9651-54151968436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233DCA6-FFA8-488B-91DA-6145F6459481}" type="slidenum">
              <a:rPr lang="en-US" smtClean="0"/>
              <a:t>‹#›</a:t>
            </a:fld>
            <a:endParaRPr lang="en-US"/>
          </a:p>
        </p:txBody>
      </p:sp>
    </p:spTree>
    <p:extLst>
      <p:ext uri="{BB962C8B-B14F-4D97-AF65-F5344CB8AC3E}">
        <p14:creationId xmlns:p14="http://schemas.microsoft.com/office/powerpoint/2010/main" val="183318606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Slide</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2BED618-D232-42EC-A73F-7B939C5E1EA5}" type="datetimeFigureOut">
              <a:rPr lang="en-US" smtClean="0"/>
              <a:t>2/23/2022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4788599"/>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9107" y="0"/>
            <a:ext cx="487680" cy="292536"/>
          </a:xfrm>
          <a:prstGeom prst="rect">
            <a:avLst/>
          </a:prstGeom>
        </p:spPr>
        <p:txBody>
          <a:bodyPr vert="horz" lIns="96661" tIns="48331" rIns="96661" bIns="48331" rtlCol="0" anchor="b"/>
          <a:lstStyle>
            <a:lvl1pPr algn="l">
              <a:defRPr sz="1300"/>
            </a:lvl1pPr>
          </a:lstStyle>
          <a:p>
            <a:fld id="{5FF6188A-B79F-44DB-9FF4-F22F39030D5D}" type="slidenum">
              <a:rPr lang="en-US" smtClean="0"/>
              <a:pPr/>
              <a:t>‹#›</a:t>
            </a:fld>
            <a:endParaRPr lang="en-US" dirty="0"/>
          </a:p>
        </p:txBody>
      </p:sp>
    </p:spTree>
    <p:extLst>
      <p:ext uri="{BB962C8B-B14F-4D97-AF65-F5344CB8AC3E}">
        <p14:creationId xmlns:p14="http://schemas.microsoft.com/office/powerpoint/2010/main" val="64873457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8.sv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8.sv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8.svg"/></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8.svg"/></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8.svg"/></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8.svg"/></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mprovediagnosis.org/what-is-diagnostic-erro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kern="1200" dirty="0">
                <a:solidFill>
                  <a:schemeClr val="tx1"/>
                </a:solidFill>
                <a:effectLst/>
                <a:ea typeface="+mn-ea"/>
                <a:cs typeface="+mn-cs"/>
              </a:rPr>
              <a:t>Welcome to the TeamSTEPPS for Diagnosis Improvement Course. This presentation will cover the introduction to the TeamSTEPPS for Diagnosis Improvement material that you will review with the course participants (e.g., a diagnostic team) as a course facilitator</a:t>
            </a:r>
            <a:r>
              <a:rPr lang="en-US" dirty="0"/>
              <a:t>. I</a:t>
            </a:r>
            <a:r>
              <a:rPr lang="en-US" kern="1200" dirty="0">
                <a:solidFill>
                  <a:schemeClr val="tx1"/>
                </a:solidFill>
                <a:effectLst/>
                <a:ea typeface="+mn-ea"/>
                <a:cs typeface="+mn-cs"/>
              </a:rPr>
              <a:t>t sets the stage for the rest of the modules. </a:t>
            </a:r>
          </a:p>
          <a:p>
            <a:endParaRPr lang="en-US" kern="1200" dirty="0">
              <a:solidFill>
                <a:schemeClr val="tx1"/>
              </a:solidFill>
              <a:effectLst/>
              <a:ea typeface="+mn-ea"/>
              <a:cs typeface="+mn-cs"/>
            </a:endParaRPr>
          </a:p>
          <a:p>
            <a:r>
              <a:rPr lang="en-US" kern="1200" dirty="0">
                <a:solidFill>
                  <a:schemeClr val="tx1"/>
                </a:solidFill>
                <a:effectLst/>
                <a:ea typeface="+mn-ea"/>
                <a:cs typeface="+mn-cs"/>
              </a:rPr>
              <a:t>Individuals who plan to take the course but will not complete it as part of a team should follow the </a:t>
            </a:r>
            <a:r>
              <a:rPr lang="en-US" b="1" kern="1200" dirty="0">
                <a:solidFill>
                  <a:schemeClr val="tx1"/>
                </a:solidFill>
                <a:effectLst/>
                <a:ea typeface="+mn-ea"/>
                <a:cs typeface="+mn-cs"/>
              </a:rPr>
              <a:t>Self-Paced Learner’s Roadmap </a:t>
            </a:r>
            <a:r>
              <a:rPr lang="en-US" kern="1200" dirty="0">
                <a:solidFill>
                  <a:schemeClr val="tx1"/>
                </a:solidFill>
                <a:effectLst/>
                <a:ea typeface="+mn-ea"/>
                <a:cs typeface="+mn-cs"/>
              </a:rPr>
              <a:t>found on the TeamSTEPPS® for Diagnosis Improvement Course web page. The roadmap provides step-by-step instructions to maximize the value of time spent on the course and ways to leverage core principles and tools. Throughout the presenter’s notes, you will also find </a:t>
            </a:r>
            <a:r>
              <a:rPr lang="en-US" b="1" kern="1200" dirty="0">
                <a:solidFill>
                  <a:schemeClr val="tx1"/>
                </a:solidFill>
                <a:effectLst/>
                <a:ea typeface="+mn-ea"/>
                <a:cs typeface="+mn-cs"/>
              </a:rPr>
              <a:t>Self-Paced Learner Tips</a:t>
            </a:r>
            <a:r>
              <a:rPr lang="en-US" kern="1200" dirty="0">
                <a:solidFill>
                  <a:schemeClr val="tx1"/>
                </a:solidFill>
                <a:effectLst/>
                <a:ea typeface="+mn-ea"/>
                <a:cs typeface="+mn-cs"/>
              </a:rPr>
              <a:t>.      </a:t>
            </a:r>
          </a:p>
          <a:p>
            <a:endParaRPr lang="en-US" kern="1200" dirty="0">
              <a:solidFill>
                <a:schemeClr val="tx1"/>
              </a:solidFill>
              <a:effectLst/>
              <a:ea typeface="+mn-ea"/>
              <a:cs typeface="+mn-cs"/>
            </a:endParaRPr>
          </a:p>
          <a:p>
            <a:r>
              <a:rPr lang="en-US" kern="1200" dirty="0">
                <a:solidFill>
                  <a:schemeClr val="tx1"/>
                </a:solidFill>
                <a:effectLst/>
                <a:ea typeface="+mn-ea"/>
                <a:cs typeface="+mn-cs"/>
              </a:rPr>
              <a:t>Estimated Time to complete this module: 60 minutes (33 slides)</a:t>
            </a:r>
          </a:p>
          <a:p>
            <a:endParaRPr lang="en-US" dirty="0">
              <a:cs typeface="Calibri"/>
            </a:endParaRPr>
          </a:p>
        </p:txBody>
      </p:sp>
      <p:sp>
        <p:nvSpPr>
          <p:cNvPr id="4" name="Slide Number Placeholder 3"/>
          <p:cNvSpPr>
            <a:spLocks noGrp="1"/>
          </p:cNvSpPr>
          <p:nvPr>
            <p:ph type="sldNum" sz="quarter" idx="10"/>
          </p:nvPr>
        </p:nvSpPr>
        <p:spPr/>
        <p:txBody>
          <a:bodyPr/>
          <a:lstStyle/>
          <a:p>
            <a:pPr algn="r" defTabSz="966612">
              <a:defRPr/>
            </a:pPr>
            <a:fld id="{7D612C43-7281-4B81-9204-AE17A482DDDD}" type="slidenum">
              <a:rPr lang="en-US">
                <a:solidFill>
                  <a:prstClr val="black"/>
                </a:solidFill>
                <a:latin typeface="Calibri"/>
              </a:rPr>
              <a:pPr algn="r" defTabSz="966612">
                <a:defRPr/>
              </a:pPr>
              <a:t>1</a:t>
            </a:fld>
            <a:endParaRPr lang="en-US">
              <a:solidFill>
                <a:prstClr val="black"/>
              </a:solidFill>
              <a:latin typeface="Calibri"/>
            </a:endParaRPr>
          </a:p>
        </p:txBody>
      </p:sp>
      <p:sp>
        <p:nvSpPr>
          <p:cNvPr id="11" name="Header Placeholder 10">
            <a:extLst>
              <a:ext uri="{FF2B5EF4-FFF2-40B4-BE49-F238E27FC236}">
                <a16:creationId xmlns:a16="http://schemas.microsoft.com/office/drawing/2014/main" id="{0C16334E-E55A-483F-B27E-831634A09EFC}"/>
              </a:ext>
            </a:extLst>
          </p:cNvPr>
          <p:cNvSpPr>
            <a:spLocks noGrp="1"/>
          </p:cNvSpPr>
          <p:nvPr>
            <p:ph type="hdr" sz="quarter"/>
          </p:nvPr>
        </p:nvSpPr>
        <p:spPr/>
        <p:txBody>
          <a:bodyPr/>
          <a:lstStyle/>
          <a:p>
            <a:r>
              <a:rPr lang="en-US"/>
              <a:t>Slide</a:t>
            </a:r>
            <a:endParaRPr lang="en-US" dirty="0"/>
          </a:p>
        </p:txBody>
      </p:sp>
      <p:grpSp>
        <p:nvGrpSpPr>
          <p:cNvPr id="13" name="Group 12">
            <a:extLst>
              <a:ext uri="{FF2B5EF4-FFF2-40B4-BE49-F238E27FC236}">
                <a16:creationId xmlns:a16="http://schemas.microsoft.com/office/drawing/2014/main" id="{94D48B33-5BD0-4F79-97AC-38F0FE347594}"/>
              </a:ext>
            </a:extLst>
          </p:cNvPr>
          <p:cNvGrpSpPr/>
          <p:nvPr/>
        </p:nvGrpSpPr>
        <p:grpSpPr>
          <a:xfrm>
            <a:off x="5973052" y="6328966"/>
            <a:ext cx="163915" cy="170021"/>
            <a:chOff x="0" y="0"/>
            <a:chExt cx="153670" cy="162160"/>
          </a:xfrm>
        </p:grpSpPr>
        <p:sp>
          <p:nvSpPr>
            <p:cNvPr id="14" name="Oval 13">
              <a:extLst>
                <a:ext uri="{FF2B5EF4-FFF2-40B4-BE49-F238E27FC236}">
                  <a16:creationId xmlns:a16="http://schemas.microsoft.com/office/drawing/2014/main" id="{2A6B14BC-A745-4960-8D29-08AE5B1FD02F}"/>
                </a:ext>
              </a:extLst>
            </p:cNvPr>
            <p:cNvSpPr/>
            <p:nvPr/>
          </p:nvSpPr>
          <p:spPr>
            <a:xfrm>
              <a:off x="0" y="6171"/>
              <a:ext cx="153670" cy="155989"/>
            </a:xfrm>
            <a:prstGeom prst="ellipse">
              <a:avLst/>
            </a:prstGeom>
            <a:solidFill>
              <a:schemeClr val="bg1"/>
            </a:solid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5" name="Graphic 8" descr="User with solid fill">
              <a:extLst>
                <a:ext uri="{FF2B5EF4-FFF2-40B4-BE49-F238E27FC236}">
                  <a16:creationId xmlns:a16="http://schemas.microsoft.com/office/drawing/2014/main" id="{F69F3607-4490-476D-918E-B494D2B7E8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6" y="0"/>
              <a:ext cx="147320" cy="147320"/>
            </a:xfrm>
            <a:prstGeom prst="rect">
              <a:avLst/>
            </a:prstGeom>
          </p:spPr>
        </p:pic>
      </p:gr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Diagnosis is one of the most complex processes in medical care. It is not surprising, therefore, that errors in the process occur. Peer review evidence, liability claims data, morbidity and mortality rounds, sentinel event data, and patient safety event data, as well as routine quality improvement projects, all provide insight on some of the causes of diagnostic error. These include but are not limited to:</a:t>
            </a:r>
          </a:p>
          <a:p>
            <a:pPr marL="181240" indent="-181240">
              <a:buFont typeface="Arial" panose="020B0604020202020204" pitchFamily="34" charset="0"/>
              <a:buChar char="•"/>
            </a:pPr>
            <a:r>
              <a:rPr lang="en-US" dirty="0"/>
              <a:t>Incomplete data.</a:t>
            </a:r>
          </a:p>
          <a:p>
            <a:pPr marL="181240" indent="-181240">
              <a:buFont typeface="Arial" panose="020B0604020202020204" pitchFamily="34" charset="0"/>
              <a:buChar char="•"/>
            </a:pPr>
            <a:r>
              <a:rPr lang="en-US" dirty="0"/>
              <a:t>Knowledge deficits.</a:t>
            </a:r>
          </a:p>
          <a:p>
            <a:pPr marL="181240" indent="-181240">
              <a:buFont typeface="Arial" panose="020B0604020202020204" pitchFamily="34" charset="0"/>
              <a:buChar char="•"/>
            </a:pPr>
            <a:r>
              <a:rPr lang="en-US" dirty="0"/>
              <a:t>Clinical reasoning deficits.</a:t>
            </a:r>
          </a:p>
          <a:p>
            <a:pPr marL="181240" indent="-181240">
              <a:buFont typeface="Arial" panose="020B0604020202020204" pitchFamily="34" charset="0"/>
              <a:buChar char="•"/>
            </a:pPr>
            <a:r>
              <a:rPr lang="en-US" dirty="0"/>
              <a:t>Lack of available expertise.</a:t>
            </a:r>
          </a:p>
          <a:p>
            <a:pPr marL="181240" indent="-181240">
              <a:buFont typeface="Arial" panose="020B0604020202020204" pitchFamily="34" charset="0"/>
              <a:buChar char="•"/>
            </a:pPr>
            <a:r>
              <a:rPr lang="en-US" dirty="0"/>
              <a:t>Lack of reliable and timely communication of test results.</a:t>
            </a:r>
          </a:p>
          <a:p>
            <a:pPr marL="181240" indent="-181240">
              <a:buFont typeface="Arial" panose="020B0604020202020204" pitchFamily="34" charset="0"/>
              <a:buChar char="•"/>
            </a:pPr>
            <a:r>
              <a:rPr lang="en-US" dirty="0"/>
              <a:t>Delayed or incorrect treatment plan.</a:t>
            </a:r>
          </a:p>
          <a:p>
            <a:pPr marL="181240" indent="-181240">
              <a:buFont typeface="Arial" panose="020B0604020202020204" pitchFamily="34" charset="0"/>
              <a:buChar char="•"/>
            </a:pPr>
            <a:r>
              <a:rPr lang="en-US" dirty="0"/>
              <a:t>Lack of communication and collaboration between clinicians, patients, and family members.</a:t>
            </a:r>
          </a:p>
        </p:txBody>
      </p:sp>
      <p:sp>
        <p:nvSpPr>
          <p:cNvPr id="4" name="Slide Number Placeholder 3"/>
          <p:cNvSpPr>
            <a:spLocks noGrp="1"/>
          </p:cNvSpPr>
          <p:nvPr>
            <p:ph type="sldNum" sz="quarter" idx="5"/>
          </p:nvPr>
        </p:nvSpPr>
        <p:spPr/>
        <p:txBody>
          <a:bodyPr/>
          <a:lstStyle/>
          <a:p>
            <a:fld id="{7D612C43-7281-4B81-9204-AE17A482DDDD}" type="slidenum">
              <a:rPr lang="en-US" smtClean="0"/>
              <a:pPr/>
              <a:t>10</a:t>
            </a:fld>
            <a:endParaRPr lang="en-US"/>
          </a:p>
        </p:txBody>
      </p:sp>
      <p:sp>
        <p:nvSpPr>
          <p:cNvPr id="5" name="Header Placeholder 4">
            <a:extLst>
              <a:ext uri="{FF2B5EF4-FFF2-40B4-BE49-F238E27FC236}">
                <a16:creationId xmlns:a16="http://schemas.microsoft.com/office/drawing/2014/main" id="{54A2011B-0316-4D2C-BB0B-2A144B55C6F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79495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452612"/>
          </a:xfrm>
        </p:spPr>
        <p:txBody>
          <a:bodyPr/>
          <a:lstStyle/>
          <a:p>
            <a:r>
              <a:rPr lang="en-US" dirty="0"/>
              <a:t>Diagnostic error is common and harmful and affects many. </a:t>
            </a:r>
            <a:r>
              <a:rPr lang="en-US" b="1" dirty="0"/>
              <a:t>Appropriate communication can mitigate diagnostic errors. </a:t>
            </a:r>
            <a:r>
              <a:rPr lang="en-US" dirty="0"/>
              <a:t>A lot of information about the diagnostic process is known by what we learn from patient stories, frontline accounts, liability claims, and research. We know that diagnostic error is real, it causes harm for our patients and their families, and if unaddressed, it can have serious consequences for many others. We all can improve this process.</a:t>
            </a:r>
          </a:p>
          <a:p>
            <a:endParaRPr lang="en-US" dirty="0"/>
          </a:p>
          <a:p>
            <a:r>
              <a:rPr lang="en-US" dirty="0"/>
              <a:t>It is important to tailor communication about the diagnostic process and diagnostic errors to various stakeholders across the delivery system. This table, located in the </a:t>
            </a:r>
            <a:r>
              <a:rPr lang="en-US" b="1" dirty="0"/>
              <a:t>Participant</a:t>
            </a:r>
            <a:r>
              <a:rPr lang="en-US" dirty="0"/>
              <a:t> </a:t>
            </a:r>
            <a:r>
              <a:rPr lang="en-US" b="1" dirty="0"/>
              <a:t>Workbook,</a:t>
            </a:r>
            <a:r>
              <a:rPr lang="en-US" dirty="0"/>
              <a:t> is a list of stakeholders who may benefit from learning about diagnostic error and their role in improving the diagnostic process. This list is not exhaustive, but rather an example of how to tailor messages for the greatest potential impact. It is important to know your audience when soliciting champions to support improvement efforts.</a:t>
            </a:r>
          </a:p>
          <a:p>
            <a:r>
              <a:rPr lang="en-US" dirty="0"/>
              <a:t> </a:t>
            </a:r>
          </a:p>
          <a:p>
            <a:r>
              <a:rPr lang="en-US" b="1" dirty="0"/>
              <a:t>C Suite/Leadership:</a:t>
            </a:r>
            <a:r>
              <a:rPr lang="en-US" dirty="0"/>
              <a:t> Given that many diagnostic errors take place in ambulatory care, it is important to recognize that C Suite leadership is likely related to hospital-based clinics and ambulatory centers under hospital leadership. However, we also need to think of office management if we are to get support for the entire diagnostic team.</a:t>
            </a:r>
          </a:p>
          <a:p>
            <a:r>
              <a:rPr lang="en-US" dirty="0"/>
              <a:t> </a:t>
            </a:r>
          </a:p>
          <a:p>
            <a:r>
              <a:rPr lang="en-US" b="1" dirty="0"/>
              <a:t>Diagnostic Teams:</a:t>
            </a:r>
            <a:r>
              <a:rPr lang="en-US" dirty="0"/>
              <a:t> Diagnostic teams vary in composition. Most people think of the doctors, but we know that it is also important to recognize others who are very much a part of the diagnostic process. “Clinicians+” as identified on the table is meant to depict all clinicians (primary care and specialists) PLUS the additional/extended/support staff who are part of the patient’s diagnostic journey (e.g., office staff who take calls, nurses and medical assistants who see patients during their visit, radiology and laboratory technicians who process tests and send results, physical and occupational therapists, home care staff who see patients at home). “Patients+” is meant to depict the patients and their families/support person(s). Clinicians+ and patients+ embody the comprehensive diagnostic team, although they have different needs, experiences, roles, and perspectives on the diagnostic process and how to improve it. </a:t>
            </a:r>
          </a:p>
          <a:p>
            <a:pPr lvl="0"/>
            <a:endParaRPr lang="en-US" dirty="0">
              <a:cs typeface="Calibri"/>
            </a:endParaRPr>
          </a:p>
        </p:txBody>
      </p:sp>
      <p:sp>
        <p:nvSpPr>
          <p:cNvPr id="4" name="Slide Number Placeholder 3"/>
          <p:cNvSpPr>
            <a:spLocks noGrp="1"/>
          </p:cNvSpPr>
          <p:nvPr>
            <p:ph type="sldNum" sz="quarter" idx="5"/>
          </p:nvPr>
        </p:nvSpPr>
        <p:spPr/>
        <p:txBody>
          <a:bodyPr/>
          <a:lstStyle/>
          <a:p>
            <a:pPr algn="r" defTabSz="966612">
              <a:defRPr/>
            </a:pPr>
            <a:fld id="{B90B1B3E-4528-4520-8308-A14AB411DF05}" type="slidenum">
              <a:rPr lang="en-US">
                <a:solidFill>
                  <a:prstClr val="black"/>
                </a:solidFill>
                <a:latin typeface="Calibri" panose="020F0502020204030204"/>
              </a:rPr>
              <a:pPr algn="r" defTabSz="966612">
                <a:defRPr/>
              </a:pPr>
              <a:t>11</a:t>
            </a:fld>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AFEF5CC6-8DAC-44DA-B646-9FEEBAC15EFF}"/>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83673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next set of slides introduces the TeamSTEPPS model and describes how it can be used to enhance communication and teamwork to improve the diagnostic process.</a:t>
            </a:r>
          </a:p>
          <a:p>
            <a:endParaRPr lang="en-US" b="0" dirty="0"/>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pPr/>
              <a:t>12</a:t>
            </a:fld>
            <a:endParaRPr lang="en-US" dirty="0"/>
          </a:p>
        </p:txBody>
      </p:sp>
    </p:spTree>
    <p:extLst>
      <p:ext uri="{BB962C8B-B14F-4D97-AF65-F5344CB8AC3E}">
        <p14:creationId xmlns:p14="http://schemas.microsoft.com/office/powerpoint/2010/main" val="362284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136" y="4636580"/>
            <a:ext cx="5888736" cy="4555546"/>
          </a:xfrm>
        </p:spPr>
        <p:txBody>
          <a:bodyPr/>
          <a:lstStyle/>
          <a:p>
            <a:r>
              <a:rPr lang="en-US" dirty="0"/>
              <a:t>TeamSTEPPS is an </a:t>
            </a:r>
            <a:r>
              <a:rPr lang="en-US" b="1" dirty="0"/>
              <a:t>evidence‐based teamwork system </a:t>
            </a:r>
            <a:r>
              <a:rPr lang="en-US" dirty="0"/>
              <a:t>based on 20 years of experience and lessons learned from high-reliability organizations such as military operations, aviation, community emergency response services, and nuclear power. These types of organizations have conducted extensive research on how teams work, what makes them effective, and how to enhance their performance. This research is relevant to healthcare because delivering effective care requires teamwork.</a:t>
            </a:r>
          </a:p>
          <a:p>
            <a:endParaRPr lang="en-US" dirty="0"/>
          </a:p>
          <a:p>
            <a:r>
              <a:rPr lang="en-US" dirty="0"/>
              <a:t>TeamSTEPPS for healthcare has been continuously updated and refined to meet context-sensitive demands of various care delivery sites and patient safety issues. It is now used in thousands of healthcare organizations.</a:t>
            </a:r>
          </a:p>
          <a:p>
            <a:endParaRPr lang="en-US" dirty="0"/>
          </a:p>
          <a:p>
            <a:r>
              <a:rPr lang="en-US" dirty="0"/>
              <a:t>TeamSTEPPS for Diagnosis Improvement was developed to apply TeamSTEPPS principles to the problem of diagnostic error.</a:t>
            </a:r>
          </a:p>
          <a:p>
            <a:r>
              <a:rPr lang="en-US" dirty="0"/>
              <a:t> </a:t>
            </a:r>
          </a:p>
          <a:p>
            <a:r>
              <a:rPr lang="en-US" dirty="0"/>
              <a:t>TeamSTEPPS is</a:t>
            </a:r>
            <a:r>
              <a:rPr lang="en-US" b="1" dirty="0"/>
              <a:t> designed to improve team effectiveness </a:t>
            </a:r>
            <a:r>
              <a:rPr lang="en-US" dirty="0"/>
              <a:t>by incorporating best practices learned from previous research and practice into a program designed specifically to improve the quality, safety, timeliness, and efficiency of healthcare. Learning from best practices in teamwork and communication can lead to important team outcomes and enable care teams to:</a:t>
            </a:r>
          </a:p>
          <a:p>
            <a:pPr marL="181240" indent="-181240">
              <a:buFont typeface="Arial" panose="020B0604020202020204" pitchFamily="34" charset="0"/>
              <a:buChar char="•"/>
            </a:pPr>
            <a:r>
              <a:rPr lang="en-US" dirty="0"/>
              <a:t>Adapt to changing situations.</a:t>
            </a:r>
          </a:p>
          <a:p>
            <a:pPr marL="181240" indent="-181240">
              <a:buFont typeface="Arial" panose="020B0604020202020204" pitchFamily="34" charset="0"/>
              <a:buChar char="•"/>
            </a:pPr>
            <a:r>
              <a:rPr lang="en-US" dirty="0"/>
              <a:t>Have a shared understanding of the care plan.</a:t>
            </a:r>
          </a:p>
          <a:p>
            <a:pPr marL="181240" indent="-181240">
              <a:buFont typeface="Arial" panose="020B0604020202020204" pitchFamily="34" charset="0"/>
              <a:buChar char="•"/>
            </a:pPr>
            <a:r>
              <a:rPr lang="en-US" dirty="0"/>
              <a:t>Develop positive attitudes toward and appreciate the benefits of teamwork.</a:t>
            </a:r>
          </a:p>
          <a:p>
            <a:pPr marL="181240" indent="-181240">
              <a:buFont typeface="Arial" panose="020B0604020202020204" pitchFamily="34" charset="0"/>
              <a:buChar char="•"/>
            </a:pPr>
            <a:r>
              <a:rPr lang="en-US" dirty="0"/>
              <a:t>Provide more safe, reliable, and efficient care.</a:t>
            </a:r>
          </a:p>
          <a:p>
            <a:pPr marL="181240" indent="-181240">
              <a:buFont typeface="Arial" panose="020B0604020202020204" pitchFamily="34" charset="0"/>
              <a:buChar char="•"/>
            </a:pPr>
            <a:r>
              <a:rPr lang="en-US" dirty="0"/>
              <a:t>Catch errors that might have been made upstream.</a:t>
            </a:r>
          </a:p>
          <a:p>
            <a:r>
              <a:rPr lang="en-US" dirty="0"/>
              <a:t> </a:t>
            </a:r>
          </a:p>
          <a:p>
            <a:r>
              <a:rPr lang="en-US" dirty="0"/>
              <a:t>TeamSTEPPS is</a:t>
            </a:r>
            <a:r>
              <a:rPr lang="en-US" b="1" dirty="0"/>
              <a:t> practical and adaptable </a:t>
            </a:r>
            <a:r>
              <a:rPr lang="en-US" dirty="0"/>
              <a:t>in that it was designed with input from the medical community, works within the daily functioning of an organization, and can be customized to meet the organization’s needs. For example, you could identify an appropriate teamwork tool or process to help address a known problem, adapt the tool to work best within a specific department, and then train the team to use that tool. The processes and tools presented in this course can be used in ambulatory care, inpatient care, and everywhere diagnoses are made, as well as in the areas that support diagnosis (laboratory, imaging, etc.).</a:t>
            </a:r>
          </a:p>
          <a:p>
            <a:r>
              <a:rPr lang="en-US" b="1" dirty="0"/>
              <a:t> </a:t>
            </a:r>
            <a:endParaRPr lang="en-US" dirty="0"/>
          </a:p>
          <a:p>
            <a:r>
              <a:rPr lang="en-US" dirty="0"/>
              <a:t>TeamSTEPPS has</a:t>
            </a:r>
            <a:r>
              <a:rPr lang="en-US" b="1" dirty="0"/>
              <a:t> ready-to-use materials </a:t>
            </a:r>
            <a:r>
              <a:rPr lang="en-US" dirty="0"/>
              <a:t>to help integrate teamwork principles into all areas of care delivery (for example, administrative, clinical, and support areas) so that everyone focuses on collaboration and ongoing mutual support needed during daily work. This program reinforces high-reliability concepts and leverages the unique importance of teamwork to enhance safety culture.</a:t>
            </a:r>
          </a:p>
          <a:p>
            <a:r>
              <a:rPr lang="en-US" dirty="0"/>
              <a:t> </a:t>
            </a:r>
            <a:r>
              <a:rPr lang="en-US" kern="1200" dirty="0">
                <a:effectLst/>
                <a:ea typeface="Calibri" panose="020F0502020204030204" pitchFamily="34" charset="0"/>
                <a:cs typeface="Calibri" panose="020F0502020204030204" pitchFamily="34" charset="0"/>
              </a:rPr>
              <a:t> </a:t>
            </a:r>
            <a:endParaRPr lang="en-US" dirty="0">
              <a:effectLst/>
              <a:ea typeface="Calibri" panose="020F0502020204030204" pitchFamily="34" charset="0"/>
              <a:cs typeface="Times New Roman" panose="02020603050405020304" pitchFamily="18" charset="0"/>
            </a:endParaRPr>
          </a:p>
          <a:p>
            <a:pPr>
              <a:lnSpc>
                <a:spcPct val="107000"/>
              </a:lnSpc>
              <a:spcAft>
                <a:spcPts val="846"/>
              </a:spcAft>
            </a:pPr>
            <a:r>
              <a:rPr lang="en-US" i="1" u="none" dirty="0">
                <a:effectLst/>
                <a:ea typeface="Calibri" panose="020F0502020204030204" pitchFamily="34" charset="0"/>
                <a:cs typeface="Times New Roman" panose="02020603050405020304" pitchFamily="18" charset="0"/>
              </a:rPr>
              <a:t>[</a:t>
            </a:r>
            <a:r>
              <a:rPr lang="en-US" b="1" i="1" u="none" dirty="0">
                <a:effectLst/>
                <a:ea typeface="Calibri" panose="020F0502020204030204" pitchFamily="34" charset="0"/>
                <a:cs typeface="Times New Roman" panose="02020603050405020304" pitchFamily="18" charset="0"/>
              </a:rPr>
              <a:t>Facilitator Tip: </a:t>
            </a:r>
            <a:r>
              <a:rPr lang="en-US" i="1" u="none" dirty="0">
                <a:effectLst/>
                <a:ea typeface="Calibri" panose="020F0502020204030204" pitchFamily="34" charset="0"/>
                <a:cs typeface="Times New Roman" panose="02020603050405020304" pitchFamily="18" charset="0"/>
              </a:rPr>
              <a:t>As a facilitator, it is recommended that you review all the TeamSTEPPS materials before planning your training. In this way, you can determine your site’s communication needs and develop a targeted approach using the diagnosis-specific and general TeamSTEPPS tools as appropriate.]</a:t>
            </a:r>
            <a:endParaRPr lang="en-US" dirty="0"/>
          </a:p>
          <a:p>
            <a:r>
              <a:rPr lang="en-US" dirty="0"/>
              <a:t>(TeamSTEPPS: Research/Evidence Base, 2015) </a:t>
            </a:r>
          </a:p>
          <a:p>
            <a:r>
              <a:rPr lang="en-US" dirty="0"/>
              <a:t>(About TeamSTEPPS, 2019)</a:t>
            </a:r>
            <a:endParaRPr lang="en-US" u="none" kern="1200" dirty="0">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64830D-D37C-4870-B6B4-F6A92A52D55C}" type="slidenum">
              <a:rPr lang="en-US" smtClean="0"/>
              <a:t>13</a:t>
            </a:fld>
            <a:endParaRPr lang="en-US"/>
          </a:p>
        </p:txBody>
      </p:sp>
      <p:sp>
        <p:nvSpPr>
          <p:cNvPr id="5" name="Header Placeholder 4">
            <a:extLst>
              <a:ext uri="{FF2B5EF4-FFF2-40B4-BE49-F238E27FC236}">
                <a16:creationId xmlns:a16="http://schemas.microsoft.com/office/drawing/2014/main" id="{A397FB23-D744-4137-9FBB-47F4A79572FD}"/>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232396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2550243"/>
          </a:xfrm>
        </p:spPr>
        <p:txBody>
          <a:bodyPr/>
          <a:lstStyle/>
          <a:p>
            <a:r>
              <a:rPr lang="en-US" dirty="0"/>
              <a:t>Healthcare systems, like many high-reliability organizations, depend on the coordinated interactions of care providers working in an environment that is:</a:t>
            </a:r>
          </a:p>
          <a:p>
            <a:pPr marL="181240" indent="-181240">
              <a:buFont typeface="Arial" panose="020B0604020202020204" pitchFamily="34" charset="0"/>
              <a:buChar char="•"/>
            </a:pPr>
            <a:r>
              <a:rPr lang="en-US" dirty="0"/>
              <a:t>Dynamic.</a:t>
            </a:r>
          </a:p>
          <a:p>
            <a:pPr marL="181240" indent="-181240">
              <a:buFont typeface="Arial" panose="020B0604020202020204" pitchFamily="34" charset="0"/>
              <a:buChar char="•"/>
            </a:pPr>
            <a:r>
              <a:rPr lang="en-US" dirty="0"/>
              <a:t>Complex.</a:t>
            </a:r>
          </a:p>
          <a:p>
            <a:pPr marL="181240" indent="-181240">
              <a:buFont typeface="Arial" panose="020B0604020202020204" pitchFamily="34" charset="0"/>
              <a:buChar char="•"/>
            </a:pPr>
            <a:r>
              <a:rPr lang="en-US" dirty="0"/>
              <a:t>High risk.</a:t>
            </a:r>
          </a:p>
          <a:p>
            <a:r>
              <a:rPr lang="en-US" dirty="0"/>
              <a:t> </a:t>
            </a:r>
          </a:p>
          <a:p>
            <a:r>
              <a:rPr lang="en-US" b="1" dirty="0"/>
              <a:t>TeamSTEPPS provides resources to optimize team performance across organizations.</a:t>
            </a:r>
            <a:endParaRPr lang="en-US" dirty="0"/>
          </a:p>
          <a:p>
            <a:r>
              <a:rPr lang="en-US" dirty="0"/>
              <a:t>Even highly skilled, motivated professionals are vulnerable to error due to human limitations and other constraints. Research has shown that teams that communicate effectively and back each other up reduce the potential for error, which results in enhanced safety and improved performance. For example, the Joint Commission analyzed the sentinel events reported to them over a 10-year period and identified communication failure as the leading root cause of sentinel events (The Joint Commission, 2015). </a:t>
            </a:r>
          </a:p>
          <a:p>
            <a:r>
              <a:rPr lang="en-US" dirty="0"/>
              <a:t> </a:t>
            </a:r>
          </a:p>
          <a:p>
            <a:r>
              <a:rPr lang="en-US" dirty="0"/>
              <a:t>Communication is also the leading system-related breakdown in cases of diagnostic error (Murphy, Singh, &amp; Berlin, 2016). Examples from reported cases of diagnostic error include:</a:t>
            </a:r>
          </a:p>
          <a:p>
            <a:pPr marL="181240" indent="-181240">
              <a:buFont typeface="Arial" panose="020B0604020202020204" pitchFamily="34" charset="0"/>
              <a:buChar char="•"/>
            </a:pPr>
            <a:r>
              <a:rPr lang="en-US" dirty="0"/>
              <a:t>Incidental findings noted by a radiologist are not noticed by the clinician who ordered the report. Some of these are especially important to follow up on, such as small aortic aneurysms and pulmonary nodules.</a:t>
            </a:r>
          </a:p>
          <a:p>
            <a:pPr marL="181240" indent="-181240">
              <a:buFont typeface="Arial" panose="020B0604020202020204" pitchFamily="34" charset="0"/>
              <a:buChar char="•"/>
            </a:pPr>
            <a:r>
              <a:rPr lang="en-US" dirty="0"/>
              <a:t>If pathologists modify their original report, these changes are sometimes not communicated adequately to the patient or the involved clinicians. Many patients are discharged from the hospital with test results still pending. A significant fraction of these are never reviewed.</a:t>
            </a:r>
          </a:p>
          <a:p>
            <a:pPr marL="181240" indent="-181240">
              <a:buFont typeface="Arial" panose="020B0604020202020204" pitchFamily="34" charset="0"/>
              <a:buChar char="•"/>
            </a:pPr>
            <a:r>
              <a:rPr lang="en-US" dirty="0"/>
              <a:t>Alerts sent by the clinical lab about an abnormal test result are not reliably reviewed by the involved clinicians.</a:t>
            </a:r>
          </a:p>
          <a:p>
            <a:pPr marL="181240" indent="-181240">
              <a:buFont typeface="Arial" panose="020B0604020202020204" pitchFamily="34" charset="0"/>
              <a:buChar char="•"/>
            </a:pPr>
            <a:r>
              <a:rPr lang="en-US" dirty="0"/>
              <a:t>Key elements of the patient’s history become distorted as they are passed along from the primary care physician to an inpatient clinician and then to various specialists.</a:t>
            </a:r>
          </a:p>
          <a:p>
            <a:pPr marL="181240" indent="-181240">
              <a:buFont typeface="Arial" panose="020B0604020202020204" pitchFamily="34" charset="0"/>
              <a:buChar char="•"/>
            </a:pPr>
            <a:r>
              <a:rPr lang="en-US" dirty="0"/>
              <a:t>The ultimate diagnosis may not be effectively communicated back to the patient, with clear communication of what it means and what happens next. </a:t>
            </a:r>
          </a:p>
          <a:p>
            <a:pPr marL="181240" indent="-181240">
              <a:buFont typeface="Arial" panose="020B0604020202020204" pitchFamily="34" charset="0"/>
              <a:buChar char="•"/>
            </a:pPr>
            <a:endParaRPr lang="en-US" dirty="0"/>
          </a:p>
          <a:p>
            <a:r>
              <a:rPr lang="en-US" dirty="0"/>
              <a:t>TeamSTEPPS </a:t>
            </a:r>
            <a:r>
              <a:rPr lang="en-US" b="1" dirty="0"/>
              <a:t>improves communication </a:t>
            </a:r>
            <a:r>
              <a:rPr lang="en-US" dirty="0"/>
              <a:t>and other </a:t>
            </a:r>
            <a:r>
              <a:rPr lang="en-US" b="1" dirty="0"/>
              <a:t>teamwork skills </a:t>
            </a:r>
            <a:r>
              <a:rPr lang="en-US" dirty="0"/>
              <a:t>(e.g., backup behaviors) that help an organization move toward high reliability. This skill improvement is important because teamwork is not innate; it must be learned.</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464830D-D37C-4870-B6B4-F6A92A52D55C}" type="slidenum">
              <a:rPr lang="en-US" smtClean="0"/>
              <a:t>14</a:t>
            </a:fld>
            <a:endParaRPr lang="en-US"/>
          </a:p>
        </p:txBody>
      </p:sp>
      <p:sp>
        <p:nvSpPr>
          <p:cNvPr id="5" name="Header Placeholder 4">
            <a:extLst>
              <a:ext uri="{FF2B5EF4-FFF2-40B4-BE49-F238E27FC236}">
                <a16:creationId xmlns:a16="http://schemas.microsoft.com/office/drawing/2014/main" id="{1BCB5576-FE2C-435E-B56C-8B972EC14E02}"/>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641899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328" y="4560570"/>
            <a:ext cx="5852160" cy="3840480"/>
          </a:xfrm>
        </p:spPr>
        <p:txBody>
          <a:bodyPr/>
          <a:lstStyle/>
          <a:p>
            <a:r>
              <a:rPr lang="en-US" kern="1200" dirty="0">
                <a:solidFill>
                  <a:schemeClr val="tx1"/>
                </a:solidFill>
                <a:effectLst/>
                <a:ea typeface="+mn-ea"/>
                <a:cs typeface="+mn-cs"/>
              </a:rPr>
              <a:t>TeamSTEPPS is nationally acclaimed, has been widely adopted, and continues to evolve. The attributes of TeamSTEPPS make it unique among teamwork and performance improvement programs. These defining properties include:</a:t>
            </a:r>
          </a:p>
          <a:p>
            <a:r>
              <a:rPr lang="en-US" kern="1200" dirty="0">
                <a:solidFill>
                  <a:schemeClr val="tx1"/>
                </a:solidFill>
                <a:effectLst/>
                <a:ea typeface="+mn-ea"/>
                <a:cs typeface="+mn-cs"/>
              </a:rPr>
              <a:t> </a:t>
            </a:r>
          </a:p>
          <a:p>
            <a:r>
              <a:rPr lang="en-US" b="1" kern="1200" dirty="0">
                <a:solidFill>
                  <a:schemeClr val="tx1"/>
                </a:solidFill>
                <a:effectLst/>
                <a:ea typeface="+mn-ea"/>
                <a:cs typeface="+mn-cs"/>
              </a:rPr>
              <a:t>Evidence-based and field tested </a:t>
            </a:r>
            <a:r>
              <a:rPr lang="en-US" kern="1200" dirty="0">
                <a:solidFill>
                  <a:schemeClr val="tx1"/>
                </a:solidFill>
                <a:effectLst/>
                <a:ea typeface="+mn-ea"/>
                <a:cs typeface="+mn-cs"/>
              </a:rPr>
              <a:t>by the Agency for Healthcare Research and Quality (AHRQ) and the Department of Defense </a:t>
            </a:r>
            <a:r>
              <a:rPr lang="en-US" kern="1200" dirty="0" err="1">
                <a:solidFill>
                  <a:schemeClr val="tx1"/>
                </a:solidFill>
                <a:effectLst/>
                <a:ea typeface="+mn-ea"/>
                <a:cs typeface="+mn-cs"/>
              </a:rPr>
              <a:t>TriCARE</a:t>
            </a:r>
            <a:r>
              <a:rPr lang="en-US" kern="1200" dirty="0">
                <a:solidFill>
                  <a:schemeClr val="tx1"/>
                </a:solidFill>
                <a:effectLst/>
                <a:ea typeface="+mn-ea"/>
                <a:cs typeface="+mn-cs"/>
              </a:rPr>
              <a:t> Management Activity.</a:t>
            </a:r>
          </a:p>
          <a:p>
            <a:pPr marL="181240" indent="-181240">
              <a:buFont typeface="Arial" panose="020B0604020202020204" pitchFamily="34" charset="0"/>
              <a:buChar char="•"/>
            </a:pPr>
            <a:r>
              <a:rPr lang="en-US" kern="1200" dirty="0">
                <a:solidFill>
                  <a:schemeClr val="tx1"/>
                </a:solidFill>
                <a:effectLst/>
                <a:ea typeface="+mn-ea"/>
                <a:cs typeface="+mn-cs"/>
              </a:rPr>
              <a:t>TeamSTEPPS is scientifically rooted in team performance, teamwork research, and well‐tested theoretical models for system‐based error prevention (for high‐risk industries).</a:t>
            </a:r>
          </a:p>
          <a:p>
            <a:pPr marL="181240" indent="-181240">
              <a:buFont typeface="Arial" panose="020B0604020202020204" pitchFamily="34" charset="0"/>
              <a:buChar char="•"/>
            </a:pPr>
            <a:r>
              <a:rPr lang="en-US" kern="1200" dirty="0">
                <a:solidFill>
                  <a:schemeClr val="tx1"/>
                </a:solidFill>
                <a:effectLst/>
                <a:ea typeface="+mn-ea"/>
                <a:cs typeface="+mn-cs"/>
              </a:rPr>
              <a:t>This research yielded a solid evidence base for a set of teamwork core competencies with identified knowledge, skills, and attitudes.</a:t>
            </a:r>
          </a:p>
          <a:p>
            <a:pPr marL="181240" indent="-181240">
              <a:buFont typeface="Arial" panose="020B0604020202020204" pitchFamily="34" charset="0"/>
              <a:buChar char="•"/>
            </a:pPr>
            <a:r>
              <a:rPr lang="en-US" kern="1200" dirty="0">
                <a:solidFill>
                  <a:schemeClr val="tx1"/>
                </a:solidFill>
                <a:effectLst/>
                <a:ea typeface="+mn-ea"/>
                <a:cs typeface="+mn-cs"/>
              </a:rPr>
              <a:t>TeamSTEPPS has been implemented within AHRQ high-reliability organization hospitals and ACTION partners and disseminated to AHRQ’s Patient Safety Improvement Corps and throughout the healthcare industry.</a:t>
            </a:r>
          </a:p>
          <a:p>
            <a:r>
              <a:rPr lang="en-US" kern="1200" dirty="0">
                <a:solidFill>
                  <a:schemeClr val="tx1"/>
                </a:solidFill>
                <a:effectLst/>
                <a:ea typeface="+mn-ea"/>
                <a:cs typeface="+mn-cs"/>
              </a:rPr>
              <a:t> </a:t>
            </a:r>
          </a:p>
          <a:p>
            <a:r>
              <a:rPr lang="en-US" b="1" kern="1200" dirty="0">
                <a:solidFill>
                  <a:schemeClr val="tx1"/>
                </a:solidFill>
                <a:effectLst/>
                <a:ea typeface="+mn-ea"/>
                <a:cs typeface="+mn-cs"/>
              </a:rPr>
              <a:t>Comprehensive. </a:t>
            </a:r>
            <a:endParaRPr lang="en-US" kern="1200" dirty="0">
              <a:solidFill>
                <a:schemeClr val="tx1"/>
              </a:solidFill>
              <a:effectLst/>
              <a:ea typeface="+mn-ea"/>
              <a:cs typeface="+mn-cs"/>
            </a:endParaRPr>
          </a:p>
          <a:p>
            <a:pPr marL="181240" indent="-181240">
              <a:buFont typeface="Arial" panose="020B0604020202020204" pitchFamily="34" charset="0"/>
              <a:buChar char="•"/>
            </a:pPr>
            <a:r>
              <a:rPr lang="en-US" kern="1200" dirty="0">
                <a:solidFill>
                  <a:schemeClr val="tx1"/>
                </a:solidFill>
                <a:effectLst/>
                <a:ea typeface="+mn-ea"/>
                <a:cs typeface="+mn-cs"/>
              </a:rPr>
              <a:t>TeamSTEPPS is unique from other products in that it describes what to do and guides users through how to do it (e.g., guidelines on establishing and implementing the program). </a:t>
            </a:r>
          </a:p>
          <a:p>
            <a:pPr marL="181240" indent="-181240">
              <a:buFont typeface="Arial" panose="020B0604020202020204" pitchFamily="34" charset="0"/>
              <a:buChar char="•"/>
            </a:pPr>
            <a:r>
              <a:rPr lang="en-US" kern="1200" dirty="0">
                <a:solidFill>
                  <a:schemeClr val="tx1"/>
                </a:solidFill>
                <a:effectLst/>
                <a:ea typeface="+mn-ea"/>
                <a:cs typeface="+mn-cs"/>
              </a:rPr>
              <a:t>It provides the needed resources (e.g., training content, exercise materials, tools).</a:t>
            </a:r>
          </a:p>
          <a:p>
            <a:r>
              <a:rPr lang="en-US" kern="1200" dirty="0">
                <a:solidFill>
                  <a:schemeClr val="tx1"/>
                </a:solidFill>
                <a:effectLst/>
                <a:ea typeface="+mn-ea"/>
                <a:cs typeface="+mn-cs"/>
              </a:rPr>
              <a:t> </a:t>
            </a:r>
          </a:p>
          <a:p>
            <a:r>
              <a:rPr lang="en-US" b="1" kern="1200" dirty="0">
                <a:solidFill>
                  <a:schemeClr val="tx1"/>
                </a:solidFill>
                <a:effectLst/>
                <a:ea typeface="+mn-ea"/>
                <a:cs typeface="+mn-cs"/>
              </a:rPr>
              <a:t>Customizable. </a:t>
            </a:r>
            <a:endParaRPr lang="en-US" kern="1200" dirty="0">
              <a:solidFill>
                <a:schemeClr val="tx1"/>
              </a:solidFill>
              <a:effectLst/>
              <a:ea typeface="+mn-ea"/>
              <a:cs typeface="+mn-cs"/>
            </a:endParaRPr>
          </a:p>
          <a:p>
            <a:pPr marL="181240" indent="-181240">
              <a:buFont typeface="Arial" panose="020B0604020202020204" pitchFamily="34" charset="0"/>
              <a:buChar char="•"/>
            </a:pPr>
            <a:r>
              <a:rPr lang="en-US" kern="1200" dirty="0">
                <a:solidFill>
                  <a:schemeClr val="tx1"/>
                </a:solidFill>
                <a:effectLst/>
                <a:ea typeface="+mn-ea"/>
                <a:cs typeface="+mn-cs"/>
              </a:rPr>
              <a:t>TeamSTEPPS is fully customizable to meet any organization’s needs.</a:t>
            </a:r>
          </a:p>
          <a:p>
            <a:pPr marL="181240" indent="-181240">
              <a:buFont typeface="Arial" panose="020B0604020202020204" pitchFamily="34" charset="0"/>
              <a:buChar char="•"/>
            </a:pPr>
            <a:r>
              <a:rPr lang="en-US" kern="1200" dirty="0">
                <a:solidFill>
                  <a:schemeClr val="tx1"/>
                </a:solidFill>
                <a:effectLst/>
                <a:ea typeface="+mn-ea"/>
                <a:cs typeface="+mn-cs"/>
              </a:rPr>
              <a:t>It applies to all healthcare settings of any size or clinical specialty, either throughout the facility or within one work unit.</a:t>
            </a:r>
          </a:p>
          <a:p>
            <a:pPr marL="181240" indent="-181240">
              <a:buFont typeface="Arial" panose="020B0604020202020204" pitchFamily="34" charset="0"/>
              <a:buChar char="•"/>
            </a:pPr>
            <a:r>
              <a:rPr lang="en-US" kern="1200" dirty="0">
                <a:solidFill>
                  <a:schemeClr val="tx1"/>
                </a:solidFill>
                <a:effectLst/>
                <a:ea typeface="+mn-ea"/>
                <a:cs typeface="+mn-cs"/>
              </a:rPr>
              <a:t>TeamSTEPPS may be implemented in full or in part.</a:t>
            </a:r>
          </a:p>
          <a:p>
            <a:pPr marL="181240" indent="-181240">
              <a:buFont typeface="Arial" panose="020B0604020202020204" pitchFamily="34" charset="0"/>
              <a:buChar char="•"/>
            </a:pPr>
            <a:r>
              <a:rPr lang="en-US" kern="1200" dirty="0">
                <a:solidFill>
                  <a:schemeClr val="tx1"/>
                </a:solidFill>
                <a:effectLst/>
                <a:ea typeface="+mn-ea"/>
                <a:cs typeface="+mn-cs"/>
              </a:rPr>
              <a:t>Mini case studies are available to be customized to specialty areas.</a:t>
            </a:r>
          </a:p>
          <a:p>
            <a:pPr marL="181240" indent="-181240">
              <a:buFont typeface="Arial" panose="020B0604020202020204" pitchFamily="34" charset="0"/>
              <a:buChar char="•"/>
            </a:pPr>
            <a:r>
              <a:rPr lang="en-US" kern="1200" dirty="0">
                <a:solidFill>
                  <a:schemeClr val="tx1"/>
                </a:solidFill>
                <a:effectLst/>
                <a:ea typeface="+mn-ea"/>
                <a:cs typeface="+mn-cs"/>
              </a:rPr>
              <a:t>Training includes standalone modules; unique teamwork needs and resource availability can be considered when selecting what elements of the program to use.</a:t>
            </a:r>
          </a:p>
          <a:p>
            <a:r>
              <a:rPr lang="en-US" kern="1200" dirty="0">
                <a:solidFill>
                  <a:schemeClr val="tx1"/>
                </a:solidFill>
                <a:effectLst/>
                <a:ea typeface="+mn-ea"/>
                <a:cs typeface="+mn-cs"/>
              </a:rPr>
              <a:t> </a:t>
            </a:r>
          </a:p>
          <a:p>
            <a:r>
              <a:rPr lang="en-US" b="1" kern="1200" dirty="0">
                <a:solidFill>
                  <a:schemeClr val="tx1"/>
                </a:solidFill>
                <a:effectLst/>
                <a:ea typeface="+mn-ea"/>
                <a:cs typeface="+mn-cs"/>
              </a:rPr>
              <a:t>Easy to use. </a:t>
            </a:r>
          </a:p>
          <a:p>
            <a:pPr marL="181240" indent="-181240">
              <a:buFont typeface="Arial" panose="020B0604020202020204" pitchFamily="34" charset="0"/>
              <a:buChar char="•"/>
            </a:pPr>
            <a:r>
              <a:rPr lang="en-US" kern="1200" dirty="0">
                <a:solidFill>
                  <a:schemeClr val="tx1"/>
                </a:solidFill>
                <a:effectLst/>
                <a:ea typeface="+mn-ea"/>
                <a:cs typeface="+mn-cs"/>
              </a:rPr>
              <a:t>TeamSTEPPS provides simple, ready-to-use, structured communication tools and teamwork strategies that apply to any healthcare setting.</a:t>
            </a:r>
          </a:p>
          <a:p>
            <a:r>
              <a:rPr lang="en-US" kern="1200" dirty="0">
                <a:solidFill>
                  <a:schemeClr val="tx1"/>
                </a:solidFill>
                <a:effectLst/>
                <a:ea typeface="+mn-ea"/>
                <a:cs typeface="+mn-cs"/>
              </a:rPr>
              <a:t> </a:t>
            </a:r>
          </a:p>
          <a:p>
            <a:r>
              <a:rPr lang="en-US" b="1" kern="1200" dirty="0">
                <a:solidFill>
                  <a:schemeClr val="tx1"/>
                </a:solidFill>
                <a:effectLst/>
                <a:ea typeface="+mn-ea"/>
                <a:cs typeface="+mn-cs"/>
              </a:rPr>
              <a:t>Publicly available. </a:t>
            </a:r>
          </a:p>
          <a:p>
            <a:pPr marL="181240" indent="-181240">
              <a:buFont typeface="Arial" panose="020B0604020202020204" pitchFamily="34" charset="0"/>
              <a:buChar char="•"/>
            </a:pPr>
            <a:r>
              <a:rPr lang="en-US" kern="1200" dirty="0">
                <a:solidFill>
                  <a:schemeClr val="tx1"/>
                </a:solidFill>
                <a:effectLst/>
                <a:ea typeface="+mn-ea"/>
                <a:cs typeface="+mn-cs"/>
              </a:rPr>
              <a:t>TeamSTEPPS is in the public domain. Materials can be downloaded from the AHRQ website.</a:t>
            </a:r>
          </a:p>
          <a:p>
            <a:r>
              <a:rPr lang="en-US" kern="1200" dirty="0">
                <a:solidFill>
                  <a:schemeClr val="tx1"/>
                </a:solidFill>
                <a:effectLst/>
                <a:ea typeface="+mn-ea"/>
                <a:cs typeface="+mn-cs"/>
              </a:rPr>
              <a:t> </a:t>
            </a:r>
          </a:p>
          <a:p>
            <a:pPr>
              <a:lnSpc>
                <a:spcPct val="107000"/>
              </a:lnSpc>
            </a:pPr>
            <a:r>
              <a:rPr lang="en-US" kern="1200" dirty="0">
                <a:effectLst/>
                <a:ea typeface="Calibri" panose="020F0502020204030204" pitchFamily="34" charset="0"/>
                <a:cs typeface="Calibri" panose="020F0502020204030204" pitchFamily="34" charset="0"/>
              </a:rPr>
              <a:t>This course adapts the evidence-based TeamSTEPPS approach specifically for diagnosis. </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 </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(TeamSTEPPS: Research/Evidence Base, 2015)</a:t>
            </a:r>
          </a:p>
          <a:p>
            <a:pPr defTabSz="966612">
              <a:lnSpc>
                <a:spcPct val="107000"/>
              </a:lnSpc>
              <a:defRPr/>
            </a:pPr>
            <a:r>
              <a:rPr lang="en-US" dirty="0">
                <a:effectLst/>
                <a:ea typeface="Calibri" panose="020F0502020204030204" pitchFamily="34" charset="0"/>
              </a:rPr>
              <a:t>(Improving Care Delivery Through Lean: Implementation Case Studies, 2014)</a:t>
            </a:r>
          </a:p>
        </p:txBody>
      </p:sp>
      <p:sp>
        <p:nvSpPr>
          <p:cNvPr id="4" name="Slide Number Placeholder 3"/>
          <p:cNvSpPr>
            <a:spLocks noGrp="1"/>
          </p:cNvSpPr>
          <p:nvPr>
            <p:ph type="sldNum" sz="quarter" idx="10"/>
          </p:nvPr>
        </p:nvSpPr>
        <p:spPr/>
        <p:txBody>
          <a:bodyPr/>
          <a:lstStyle/>
          <a:p>
            <a:fld id="{2464830D-D37C-4870-B6B4-F6A92A52D55C}" type="slidenum">
              <a:rPr lang="en-US" smtClean="0"/>
              <a:t>15</a:t>
            </a:fld>
            <a:endParaRPr lang="en-US"/>
          </a:p>
        </p:txBody>
      </p:sp>
      <p:sp>
        <p:nvSpPr>
          <p:cNvPr id="5" name="Header Placeholder 4">
            <a:extLst>
              <a:ext uri="{FF2B5EF4-FFF2-40B4-BE49-F238E27FC236}">
                <a16:creationId xmlns:a16="http://schemas.microsoft.com/office/drawing/2014/main" id="{4B095AC9-1722-4562-A842-6D4B06CA3BC8}"/>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94533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3840480"/>
          </a:xfrm>
        </p:spPr>
        <p:txBody>
          <a:bodyPr/>
          <a:lstStyle/>
          <a:p>
            <a:r>
              <a:rPr lang="en-US" dirty="0"/>
              <a:t>The TeamSTEPPS framework is composed of </a:t>
            </a:r>
            <a:r>
              <a:rPr lang="en-US" b="1" dirty="0"/>
              <a:t>four teachable, learnable skills – leadership, situation monitoring, mutual support, and communication</a:t>
            </a:r>
            <a:r>
              <a:rPr lang="en-US" dirty="0"/>
              <a:t>. The red arrows on the graphic of the TeamSTEPPS framework depict a two-way dynamic interplay between the four skill areas and team-related outcomes. </a:t>
            </a:r>
          </a:p>
          <a:p>
            <a:r>
              <a:rPr lang="en-US" dirty="0"/>
              <a:t> </a:t>
            </a:r>
          </a:p>
          <a:p>
            <a:r>
              <a:rPr lang="en-US" dirty="0"/>
              <a:t>When implementing TeamSTEPPS for Diagnosis Improvement, teams will learn about the four competency areas that lead to improved team performance, safer practices, and high-reliability culture:</a:t>
            </a:r>
          </a:p>
          <a:p>
            <a:pPr marL="181240" indent="-181240">
              <a:buFont typeface="Arial" panose="020B0604020202020204" pitchFamily="34" charset="0"/>
              <a:buChar char="•"/>
            </a:pPr>
            <a:r>
              <a:rPr lang="en-US" b="1" dirty="0"/>
              <a:t>Leadership:</a:t>
            </a:r>
            <a:r>
              <a:rPr lang="en-US" dirty="0"/>
              <a:t> how to direct and coordinate, assign tasks, motivate team members, and facilitate optimal performance.</a:t>
            </a:r>
          </a:p>
          <a:p>
            <a:pPr marL="181240" indent="-181240">
              <a:buFont typeface="Arial" panose="020B0604020202020204" pitchFamily="34" charset="0"/>
              <a:buChar char="•"/>
            </a:pPr>
            <a:r>
              <a:rPr lang="en-US" b="1" dirty="0"/>
              <a:t>Situation monitoring:</a:t>
            </a:r>
            <a:r>
              <a:rPr lang="en-US" dirty="0"/>
              <a:t> how to develop common understanding of a team environment, apply strategies to monitor teammate performance, and maintain a shared mental model. This skill includes having a sense of what is known and not known; what has been done or not done; and where things are in the diagnostic process.</a:t>
            </a:r>
          </a:p>
          <a:p>
            <a:pPr marL="181240" indent="-181240">
              <a:buFont typeface="Arial" panose="020B0604020202020204" pitchFamily="34" charset="0"/>
              <a:buChar char="•"/>
            </a:pPr>
            <a:r>
              <a:rPr lang="en-US" b="1" dirty="0"/>
              <a:t>Mutual support:</a:t>
            </a:r>
            <a:r>
              <a:rPr lang="en-US" dirty="0"/>
              <a:t> how to anticipate other team members’ needs through accurate knowledge and shift workload to achieve balance during periods of high workload or stress.</a:t>
            </a:r>
          </a:p>
          <a:p>
            <a:pPr marL="181240" indent="-181240">
              <a:buFont typeface="Arial" panose="020B0604020202020204" pitchFamily="34" charset="0"/>
              <a:buChar char="•"/>
            </a:pPr>
            <a:r>
              <a:rPr lang="en-US" b="1" dirty="0"/>
              <a:t>Communication:</a:t>
            </a:r>
            <a:r>
              <a:rPr lang="en-US" dirty="0"/>
              <a:t> how to effectively exchange information among diverse team members (including hands-on providers, clinical support staff, healthcare technicians, consultants, and others), regardless of how it is communicated. </a:t>
            </a:r>
          </a:p>
          <a:p>
            <a:r>
              <a:rPr lang="en-US" dirty="0"/>
              <a:t> </a:t>
            </a:r>
          </a:p>
          <a:p>
            <a:r>
              <a:rPr lang="en-US" dirty="0"/>
              <a:t>Teams will also learn about specific tools and strategies that can be implemented locally to support these competencies. Some of these tools and strategies include:</a:t>
            </a:r>
          </a:p>
          <a:p>
            <a:pPr marL="181240" indent="-181240">
              <a:buFont typeface="Arial" panose="020B0604020202020204" pitchFamily="34" charset="0"/>
              <a:buChar char="•"/>
            </a:pPr>
            <a:r>
              <a:rPr lang="en-US" dirty="0"/>
              <a:t>SBAR.</a:t>
            </a:r>
          </a:p>
          <a:p>
            <a:pPr marL="181240" indent="-181240">
              <a:buFont typeface="Arial" panose="020B0604020202020204" pitchFamily="34" charset="0"/>
              <a:buChar char="•"/>
            </a:pPr>
            <a:r>
              <a:rPr lang="en-US" dirty="0"/>
              <a:t>Two-Challenge Rule.</a:t>
            </a:r>
          </a:p>
          <a:p>
            <a:pPr marL="181240" indent="-181240">
              <a:buFont typeface="Arial" panose="020B0604020202020204" pitchFamily="34" charset="0"/>
              <a:buChar char="•"/>
            </a:pPr>
            <a:r>
              <a:rPr lang="en-US" dirty="0"/>
              <a:t>Teach-Back.</a:t>
            </a:r>
          </a:p>
          <a:p>
            <a:pPr marL="181240" indent="-181240">
              <a:buFont typeface="Arial" panose="020B0604020202020204" pitchFamily="34" charset="0"/>
              <a:buChar char="•"/>
            </a:pPr>
            <a:r>
              <a:rPr lang="en-US" dirty="0"/>
              <a:t>Briefs.</a:t>
            </a:r>
          </a:p>
          <a:p>
            <a:pPr marL="181240" indent="-181240">
              <a:buFont typeface="Arial" panose="020B0604020202020204" pitchFamily="34" charset="0"/>
              <a:buChar char="•"/>
            </a:pPr>
            <a:r>
              <a:rPr lang="en-US" dirty="0"/>
              <a:t>Huddles.</a:t>
            </a:r>
          </a:p>
          <a:p>
            <a:r>
              <a:rPr lang="en-US" dirty="0"/>
              <a:t> </a:t>
            </a:r>
          </a:p>
          <a:p>
            <a:r>
              <a:rPr lang="en-US" dirty="0"/>
              <a:t>The end result will be a higher performing team, where members:</a:t>
            </a:r>
          </a:p>
          <a:p>
            <a:pPr marL="181240" indent="-181240">
              <a:buFont typeface="Arial" panose="020B0604020202020204" pitchFamily="34" charset="0"/>
              <a:buChar char="•"/>
            </a:pPr>
            <a:r>
              <a:rPr lang="en-US" dirty="0"/>
              <a:t>Share a clear vision of the plan.</a:t>
            </a:r>
          </a:p>
          <a:p>
            <a:pPr marL="181240" indent="-181240">
              <a:buFont typeface="Arial" panose="020B0604020202020204" pitchFamily="34" charset="0"/>
              <a:buChar char="•"/>
            </a:pPr>
            <a:r>
              <a:rPr lang="en-US" dirty="0"/>
              <a:t>Use concise, structured communication techniques.</a:t>
            </a:r>
          </a:p>
          <a:p>
            <a:pPr marL="181240" indent="-181240">
              <a:buFont typeface="Arial" panose="020B0604020202020204" pitchFamily="34" charset="0"/>
              <a:buChar char="•"/>
            </a:pPr>
            <a:r>
              <a:rPr lang="en-US" dirty="0"/>
              <a:t>Have an accurate sense of where things stand.</a:t>
            </a:r>
          </a:p>
          <a:p>
            <a:pPr marL="181240" indent="-181240">
              <a:buFont typeface="Arial" panose="020B0604020202020204" pitchFamily="34" charset="0"/>
              <a:buChar char="•"/>
            </a:pPr>
            <a:r>
              <a:rPr lang="en-US" dirty="0"/>
              <a:t>Adapt readily to changing situations.</a:t>
            </a:r>
          </a:p>
          <a:p>
            <a:pPr marL="181240" indent="-181240">
              <a:buFont typeface="Arial" panose="020B0604020202020204" pitchFamily="34" charset="0"/>
              <a:buChar char="•"/>
            </a:pPr>
            <a:r>
              <a:rPr lang="en-US" dirty="0"/>
              <a:t>Maximize the use of information, skills, and resources for optimal outcomes.</a:t>
            </a:r>
          </a:p>
          <a:p>
            <a:r>
              <a:rPr lang="en-US" dirty="0"/>
              <a:t> </a:t>
            </a:r>
          </a:p>
          <a:p>
            <a:r>
              <a:rPr lang="en-US" dirty="0"/>
              <a:t>TeamSTEPPS for Diagnosis Improvement addresses the dynamics that can occur among, physicians, nurses, other healthcare professionals, technicians, and administrative staff and with patients and families, all of whom are part of the diagnostic process.</a:t>
            </a:r>
          </a:p>
          <a:p>
            <a:endParaRPr lang="en-US" dirty="0"/>
          </a:p>
        </p:txBody>
      </p:sp>
      <p:sp>
        <p:nvSpPr>
          <p:cNvPr id="4" name="Slide Number Placeholder 3"/>
          <p:cNvSpPr>
            <a:spLocks noGrp="1"/>
          </p:cNvSpPr>
          <p:nvPr>
            <p:ph type="sldNum" sz="quarter" idx="10"/>
          </p:nvPr>
        </p:nvSpPr>
        <p:spPr/>
        <p:txBody>
          <a:bodyPr/>
          <a:lstStyle/>
          <a:p>
            <a:fld id="{2464830D-D37C-4870-B6B4-F6A92A52D55C}" type="slidenum">
              <a:rPr lang="en-US" smtClean="0"/>
              <a:t>16</a:t>
            </a:fld>
            <a:endParaRPr lang="en-US"/>
          </a:p>
        </p:txBody>
      </p:sp>
      <p:sp>
        <p:nvSpPr>
          <p:cNvPr id="5" name="Header Placeholder 4">
            <a:extLst>
              <a:ext uri="{FF2B5EF4-FFF2-40B4-BE49-F238E27FC236}">
                <a16:creationId xmlns:a16="http://schemas.microsoft.com/office/drawing/2014/main" id="{FC6261B7-3A1E-49C6-B9FF-754F56254637}"/>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08069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3712" y="4636580"/>
            <a:ext cx="5852160" cy="3629116"/>
          </a:xfrm>
        </p:spPr>
        <p:txBody>
          <a:bodyPr/>
          <a:lstStyle/>
          <a:p>
            <a:r>
              <a:rPr lang="en-US" dirty="0"/>
              <a:t>A TeamSTEPPS initiative occurs in three continuous phases.</a:t>
            </a:r>
          </a:p>
          <a:p>
            <a:r>
              <a:rPr lang="en-US" dirty="0"/>
              <a:t> </a:t>
            </a:r>
          </a:p>
          <a:p>
            <a:r>
              <a:rPr lang="en-US" b="1" dirty="0"/>
              <a:t>Phase I — Assessment (Set the stage): </a:t>
            </a:r>
            <a:r>
              <a:rPr lang="en-US" dirty="0"/>
              <a:t>This phase determines organizational/site readiness for the initiative. </a:t>
            </a:r>
          </a:p>
          <a:p>
            <a:pPr marL="181240" indent="-181240">
              <a:buFont typeface="Arial" panose="020B0604020202020204" pitchFamily="34" charset="0"/>
              <a:buChar char="•"/>
            </a:pPr>
            <a:r>
              <a:rPr lang="en-US" dirty="0"/>
              <a:t>Create a change team (the leaders and key staff who will drive the initiative).</a:t>
            </a:r>
          </a:p>
          <a:p>
            <a:pPr marL="181240" indent="-181240">
              <a:buFont typeface="Arial" panose="020B0604020202020204" pitchFamily="34" charset="0"/>
              <a:buChar char="•"/>
            </a:pPr>
            <a:r>
              <a:rPr lang="en-US" dirty="0"/>
              <a:t>Identify a specific opportunity for improvement that could be accomplished through better teamwork and clearly define the need. For example:</a:t>
            </a:r>
          </a:p>
          <a:p>
            <a:pPr marL="664546" lvl="1" indent="-181240">
              <a:buFont typeface="Wingdings" panose="05000000000000000000" pitchFamily="2" charset="2"/>
              <a:buChar char="§"/>
            </a:pPr>
            <a:r>
              <a:rPr lang="en-US" kern="1200" dirty="0">
                <a:solidFill>
                  <a:schemeClr val="tx1"/>
                </a:solidFill>
                <a:effectLst/>
                <a:latin typeface="+mn-lt"/>
                <a:ea typeface="+mn-ea"/>
                <a:cs typeface="+mn-cs"/>
              </a:rPr>
              <a:t>Ensure effective processes are in place to close the loop on lab orders and referrals because missed lab results and referrals are a major contributor to diagnostic delay:</a:t>
            </a:r>
          </a:p>
          <a:p>
            <a:pPr marL="1147852" lvl="2" indent="-181240">
              <a:buFont typeface="Courier New" panose="02070309020205020404" pitchFamily="49" charset="0"/>
              <a:buChar char="o"/>
            </a:pPr>
            <a:r>
              <a:rPr lang="en-US" kern="1200" dirty="0">
                <a:solidFill>
                  <a:schemeClr val="tx1"/>
                </a:solidFill>
                <a:effectLst/>
                <a:latin typeface="+mn-lt"/>
                <a:ea typeface="+mn-ea"/>
                <a:cs typeface="+mn-cs"/>
              </a:rPr>
              <a:t>Are all labs ordered completed and results noted in the record?</a:t>
            </a:r>
          </a:p>
          <a:p>
            <a:pPr marL="1147852" lvl="2" indent="-181240">
              <a:buFont typeface="Courier New" panose="02070309020205020404" pitchFamily="49" charset="0"/>
              <a:buChar char="o"/>
            </a:pPr>
            <a:r>
              <a:rPr lang="en-US" kern="1200" dirty="0">
                <a:solidFill>
                  <a:schemeClr val="tx1"/>
                </a:solidFill>
                <a:effectLst/>
                <a:latin typeface="+mn-lt"/>
                <a:ea typeface="+mn-ea"/>
                <a:cs typeface="+mn-cs"/>
              </a:rPr>
              <a:t>Are all referrals that are ordered completed and are referral notes in the patient record?</a:t>
            </a:r>
          </a:p>
          <a:p>
            <a:pPr marL="1147852" lvl="2" indent="-181240">
              <a:buFont typeface="Courier New" panose="02070309020205020404" pitchFamily="49" charset="0"/>
              <a:buChar char="o"/>
            </a:pPr>
            <a:r>
              <a:rPr lang="en-US" kern="1200" dirty="0">
                <a:solidFill>
                  <a:schemeClr val="tx1"/>
                </a:solidFill>
                <a:effectLst/>
                <a:latin typeface="+mn-lt"/>
                <a:ea typeface="+mn-ea"/>
                <a:cs typeface="+mn-cs"/>
              </a:rPr>
              <a:t>Who is responsible for those tasks and how do we support the workflow if they are out of the office?</a:t>
            </a:r>
          </a:p>
          <a:p>
            <a:pPr marL="1147852" lvl="2" indent="-181240">
              <a:buFont typeface="Courier New" panose="02070309020205020404" pitchFamily="49" charset="0"/>
              <a:buChar char="o"/>
            </a:pPr>
            <a:r>
              <a:rPr lang="en-US" kern="1200" dirty="0">
                <a:solidFill>
                  <a:schemeClr val="tx1"/>
                </a:solidFill>
                <a:effectLst/>
                <a:latin typeface="+mn-lt"/>
                <a:ea typeface="+mn-ea"/>
                <a:cs typeface="+mn-cs"/>
              </a:rPr>
              <a:t>Are patients aware of their lab and referral results?  How do we know?</a:t>
            </a:r>
          </a:p>
          <a:p>
            <a:pPr marL="181240" indent="-181240">
              <a:buFont typeface="Arial" panose="020B0604020202020204" pitchFamily="34" charset="0"/>
              <a:buChar char="•"/>
            </a:pPr>
            <a:r>
              <a:rPr lang="en-US" kern="1200" dirty="0">
                <a:solidFill>
                  <a:schemeClr val="tx1"/>
                </a:solidFill>
                <a:effectLst/>
                <a:latin typeface="+mn-lt"/>
                <a:ea typeface="+mn-ea"/>
                <a:cs typeface="+mn-cs"/>
              </a:rPr>
              <a:t>Formulate a vision for the initiative.</a:t>
            </a:r>
          </a:p>
          <a:p>
            <a:pPr marL="181240" indent="-181240">
              <a:buFont typeface="Arial" panose="020B0604020202020204" pitchFamily="34" charset="0"/>
              <a:buChar char="•"/>
            </a:pPr>
            <a:r>
              <a:rPr lang="en-US" dirty="0"/>
              <a:t>Use site assessment tools to determine if the necessary leadership support, information base, and resources are in place.</a:t>
            </a:r>
          </a:p>
          <a:p>
            <a:r>
              <a:rPr lang="en-US" b="1" dirty="0"/>
              <a:t> </a:t>
            </a:r>
            <a:endParaRPr lang="en-US" dirty="0"/>
          </a:p>
          <a:p>
            <a:r>
              <a:rPr lang="en-US" b="1" dirty="0"/>
              <a:t>Phase II — Planning, Training, and Implementation (Decide what to do, and make it happen): </a:t>
            </a:r>
            <a:r>
              <a:rPr lang="en-US" dirty="0"/>
              <a:t>This phase is where planning and execution take place.</a:t>
            </a:r>
          </a:p>
          <a:p>
            <a:pPr marL="181240" indent="-181240">
              <a:buFont typeface="Arial" panose="020B0604020202020204" pitchFamily="34" charset="0"/>
              <a:buChar char="•"/>
            </a:pPr>
            <a:r>
              <a:rPr lang="en-US" dirty="0"/>
              <a:t>Develop an action plan specifying what will be done during the initiative (based on guidance from the TeamSTEPPS Implementation Guide).</a:t>
            </a:r>
          </a:p>
          <a:p>
            <a:pPr marL="181240" indent="-181240">
              <a:buFont typeface="Arial" panose="020B0604020202020204" pitchFamily="34" charset="0"/>
              <a:buChar char="•"/>
            </a:pPr>
            <a:r>
              <a:rPr lang="en-US" dirty="0"/>
              <a:t>Conduct training, implement the tools and strategies selected, assess impact of the intervention, and refine as needed. This task may be completed via informal and formal participant feedback (discussion during staff meetings or anonymous participant surveys).  </a:t>
            </a:r>
          </a:p>
          <a:p>
            <a:r>
              <a:rPr lang="en-US" dirty="0"/>
              <a:t> </a:t>
            </a:r>
          </a:p>
          <a:p>
            <a:r>
              <a:rPr lang="en-US" b="1" dirty="0"/>
              <a:t>Phase III — Sustainment (Make it stick): </a:t>
            </a:r>
            <a:r>
              <a:rPr lang="en-US" dirty="0"/>
              <a:t>This phase is designed to sustain and spread the improvements in diagnosis-related teamwork performance, clinical processes, and outcomes.</a:t>
            </a:r>
          </a:p>
          <a:p>
            <a:pPr marL="181240" indent="-181240">
              <a:buFont typeface="Arial" panose="020B0604020202020204" pitchFamily="34" charset="0"/>
              <a:buChar char="•"/>
            </a:pPr>
            <a:r>
              <a:rPr lang="en-US" dirty="0"/>
              <a:t>Help users integrate teamwork skills and tools into their daily practice.</a:t>
            </a:r>
          </a:p>
          <a:p>
            <a:pPr marL="181240" indent="-181240">
              <a:buFont typeface="Arial" panose="020B0604020202020204" pitchFamily="34" charset="0"/>
              <a:buChar char="•"/>
            </a:pPr>
            <a:r>
              <a:rPr lang="en-US" dirty="0"/>
              <a:t>Monitor and measure the program’s ongoing effectiveness.</a:t>
            </a:r>
          </a:p>
          <a:p>
            <a:pPr marL="181240" indent="-181240">
              <a:buFont typeface="Arial" panose="020B0604020202020204" pitchFamily="34" charset="0"/>
              <a:buChar char="•"/>
            </a:pPr>
            <a:r>
              <a:rPr lang="en-US" dirty="0"/>
              <a:t>Using quality improvement principles, monitor processes that were the focus of intervention activities. </a:t>
            </a:r>
          </a:p>
          <a:p>
            <a:pPr marL="181240" indent="-181240">
              <a:buFont typeface="Arial" panose="020B0604020202020204" pitchFamily="34" charset="0"/>
              <a:buChar char="•"/>
            </a:pPr>
            <a:r>
              <a:rPr lang="en-US" dirty="0"/>
              <a:t>Annually reassess using the Team Assessment Tool.</a:t>
            </a:r>
          </a:p>
          <a:p>
            <a:pPr marL="181240" indent="-181240">
              <a:buFont typeface="Arial" panose="020B0604020202020204" pitchFamily="34" charset="0"/>
              <a:buChar char="•"/>
            </a:pPr>
            <a:r>
              <a:rPr lang="en-US" dirty="0"/>
              <a:t>Develop an approach for continuous improvement and spread TeamSTEPPS for Diagnosis Improvement throughout the clinic or larger organization.</a:t>
            </a:r>
          </a:p>
          <a:p>
            <a:r>
              <a:rPr lang="en-US" dirty="0"/>
              <a:t> </a:t>
            </a:r>
          </a:p>
          <a:p>
            <a:r>
              <a:rPr lang="en-US" dirty="0"/>
              <a:t>TeamSTEPPS is designed to fundamentally improve how teams work together, which requires more than training. Evidence shows that success is more likely when time is provided to continue to practice and discuss the effectiveness of teamwork tools and strategies in daily work. For example, it is important to have a change agent who leads regular meetings after the training to discuss progress and implement rapid tests of change informed by staff feedback.</a:t>
            </a:r>
          </a:p>
          <a:p>
            <a:r>
              <a:rPr lang="en-US" dirty="0"/>
              <a:t> </a:t>
            </a:r>
          </a:p>
          <a:p>
            <a:r>
              <a:rPr lang="en-US" i="1" dirty="0"/>
              <a:t>[</a:t>
            </a:r>
            <a:r>
              <a:rPr lang="en-US" b="1" i="1" dirty="0"/>
              <a:t>Facilitator’s Tip: </a:t>
            </a:r>
            <a:r>
              <a:rPr lang="en-US" i="1" dirty="0"/>
              <a:t>In this course, our focus is on the diagnostic process, but it is important to note that TeamSTEPPS techniques can be applied to any problem that needs to be fixed or improved.]</a:t>
            </a:r>
            <a:endParaRPr lang="en-US" dirty="0"/>
          </a:p>
          <a:p>
            <a:r>
              <a:rPr lang="en-US" i="1" dirty="0"/>
              <a:t> </a:t>
            </a:r>
            <a:endParaRPr lang="en-US" dirty="0"/>
          </a:p>
          <a:p>
            <a:r>
              <a:rPr lang="en-US" dirty="0"/>
              <a:t>(TeamSTEPPS: Research/Evidence Base, 2015)</a:t>
            </a:r>
          </a:p>
          <a:p>
            <a:r>
              <a:rPr lang="en-US" dirty="0"/>
              <a:t>(About TeamSTEPPS, 2019)</a:t>
            </a:r>
          </a:p>
        </p:txBody>
      </p:sp>
      <p:sp>
        <p:nvSpPr>
          <p:cNvPr id="4" name="Slide Number Placeholder 3"/>
          <p:cNvSpPr>
            <a:spLocks noGrp="1"/>
          </p:cNvSpPr>
          <p:nvPr>
            <p:ph type="sldNum" sz="quarter" idx="10"/>
          </p:nvPr>
        </p:nvSpPr>
        <p:spPr/>
        <p:txBody>
          <a:bodyPr/>
          <a:lstStyle/>
          <a:p>
            <a:fld id="{2464830D-D37C-4870-B6B4-F6A92A52D55C}" type="slidenum">
              <a:rPr lang="en-US" smtClean="0"/>
              <a:t>17</a:t>
            </a:fld>
            <a:endParaRPr lang="en-US"/>
          </a:p>
        </p:txBody>
      </p:sp>
      <p:sp>
        <p:nvSpPr>
          <p:cNvPr id="5" name="Header Placeholder 4">
            <a:extLst>
              <a:ext uri="{FF2B5EF4-FFF2-40B4-BE49-F238E27FC236}">
                <a16:creationId xmlns:a16="http://schemas.microsoft.com/office/drawing/2014/main" id="{807153A2-25FE-4AF3-AEFA-2EE203ECE426}"/>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397286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Course materials include seven learning modules that each contain focused content: </a:t>
            </a:r>
          </a:p>
          <a:p>
            <a:pPr marL="181240" indent="-181240">
              <a:buFont typeface="Arial"/>
              <a:buChar char="•"/>
            </a:pPr>
            <a:r>
              <a:rPr lang="en-US" dirty="0"/>
              <a:t>Module 1: Introduction</a:t>
            </a:r>
            <a:endParaRPr lang="en-US" dirty="0">
              <a:cs typeface="Calibri"/>
            </a:endParaRPr>
          </a:p>
          <a:p>
            <a:pPr marL="181240" indent="-181240">
              <a:buFont typeface="Arial"/>
              <a:buChar char="•"/>
            </a:pPr>
            <a:r>
              <a:rPr lang="en-US" dirty="0"/>
              <a:t>Module 2: Diagnostic Team Structure</a:t>
            </a:r>
            <a:endParaRPr lang="en-US" dirty="0">
              <a:cs typeface="Calibri"/>
            </a:endParaRPr>
          </a:p>
          <a:p>
            <a:pPr marL="181240" indent="-181240">
              <a:buFont typeface="Arial"/>
              <a:buChar char="•"/>
            </a:pPr>
            <a:r>
              <a:rPr lang="en-US" dirty="0"/>
              <a:t>Module 3: Communication</a:t>
            </a:r>
            <a:endParaRPr lang="en-US" dirty="0">
              <a:cs typeface="Calibri"/>
            </a:endParaRPr>
          </a:p>
          <a:p>
            <a:pPr marL="181240" indent="-181240">
              <a:buFont typeface="Arial"/>
              <a:buChar char="•"/>
            </a:pPr>
            <a:r>
              <a:rPr lang="en-US" dirty="0"/>
              <a:t>Module 4: Leadership</a:t>
            </a:r>
            <a:endParaRPr lang="en-US" dirty="0">
              <a:cs typeface="Calibri"/>
            </a:endParaRPr>
          </a:p>
          <a:p>
            <a:pPr marL="181240" indent="-181240">
              <a:buFont typeface="Arial"/>
              <a:buChar char="•"/>
            </a:pPr>
            <a:r>
              <a:rPr lang="en-US" dirty="0"/>
              <a:t>Module 5: Situation Monitoring</a:t>
            </a:r>
            <a:endParaRPr lang="en-US" dirty="0">
              <a:cs typeface="Calibri"/>
            </a:endParaRPr>
          </a:p>
          <a:p>
            <a:pPr marL="181240" indent="-181240">
              <a:buFont typeface="Arial"/>
              <a:buChar char="•"/>
            </a:pPr>
            <a:r>
              <a:rPr lang="en-US" dirty="0"/>
              <a:t>Module 6: Mutual Support</a:t>
            </a:r>
            <a:endParaRPr lang="en-US" dirty="0">
              <a:cs typeface="Calibri"/>
            </a:endParaRPr>
          </a:p>
          <a:p>
            <a:pPr marL="181240" indent="-181240">
              <a:buFont typeface="Arial"/>
              <a:buChar char="•"/>
            </a:pPr>
            <a:r>
              <a:rPr lang="en-US" dirty="0"/>
              <a:t>Module 7: Putting It All Together</a:t>
            </a:r>
            <a:endParaRPr lang="en-US" dirty="0">
              <a:cs typeface="Calibri"/>
            </a:endParaRPr>
          </a:p>
          <a:p>
            <a:endParaRPr lang="en-US" dirty="0">
              <a:cs typeface="Calibri"/>
            </a:endParaRPr>
          </a:p>
          <a:p>
            <a:r>
              <a:rPr lang="en-US" dirty="0">
                <a:cs typeface="Calibri"/>
              </a:rPr>
              <a:t>Supplemental resources include relevant content referenced throughout the seven focused modules. These resources are:</a:t>
            </a:r>
          </a:p>
          <a:p>
            <a:pPr marL="181240" indent="-181240">
              <a:buFont typeface="Arial"/>
              <a:buChar char="•"/>
            </a:pPr>
            <a:r>
              <a:rPr lang="en-US" dirty="0"/>
              <a:t>Team Assessment Tool (TAT) To Improve Diagnosis.</a:t>
            </a:r>
            <a:endParaRPr lang="en-US" dirty="0">
              <a:cs typeface="Calibri" panose="020F0502020204030204"/>
            </a:endParaRPr>
          </a:p>
          <a:p>
            <a:pPr marL="181240" indent="-181240">
              <a:buFont typeface="Arial"/>
              <a:buChar char="•"/>
            </a:pPr>
            <a:r>
              <a:rPr lang="en-US" dirty="0"/>
              <a:t>Reflective Practice Tool.</a:t>
            </a:r>
          </a:p>
          <a:p>
            <a:pPr marL="181240" indent="-181240">
              <a:buFont typeface="Arial"/>
              <a:buChar char="•"/>
            </a:pPr>
            <a:r>
              <a:rPr lang="en-US" dirty="0"/>
              <a:t>Diagnostic Journey of Mr. Kane.</a:t>
            </a:r>
            <a:endParaRPr lang="en-US" dirty="0">
              <a:cs typeface="Calibri"/>
            </a:endParaRPr>
          </a:p>
          <a:p>
            <a:pPr marL="181240" indent="-181240">
              <a:buFont typeface="Arial"/>
              <a:buChar char="•"/>
            </a:pPr>
            <a:r>
              <a:rPr lang="en-US" dirty="0">
                <a:cs typeface="Calibri"/>
              </a:rPr>
              <a:t>Post-Course Completion Knowledge Assessment.</a:t>
            </a:r>
          </a:p>
          <a:p>
            <a:endParaRPr lang="en-US" dirty="0">
              <a:cs typeface="Calibri"/>
            </a:endParaRPr>
          </a:p>
        </p:txBody>
      </p:sp>
      <p:sp>
        <p:nvSpPr>
          <p:cNvPr id="4" name="Slide Number Placeholder 3"/>
          <p:cNvSpPr>
            <a:spLocks noGrp="1"/>
          </p:cNvSpPr>
          <p:nvPr>
            <p:ph type="sldNum" sz="quarter" idx="5"/>
          </p:nvPr>
        </p:nvSpPr>
        <p:spPr/>
        <p:txBody>
          <a:bodyPr/>
          <a:lstStyle/>
          <a:p>
            <a:fld id="{5FF6188A-B79F-44DB-9FF4-F22F39030D5D}" type="slidenum">
              <a:rPr lang="en-US" smtClean="0"/>
              <a:t>18</a:t>
            </a:fld>
            <a:endParaRPr lang="en-US"/>
          </a:p>
        </p:txBody>
      </p:sp>
      <p:sp>
        <p:nvSpPr>
          <p:cNvPr id="5" name="Header Placeholder 4">
            <a:extLst>
              <a:ext uri="{FF2B5EF4-FFF2-40B4-BE49-F238E27FC236}">
                <a16:creationId xmlns:a16="http://schemas.microsoft.com/office/drawing/2014/main" id="{F17F7E1E-E91F-4602-892A-8BFFB13DCDE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4203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Facilitator’s Guide is the primary reference tool for the course facilitator. </a:t>
            </a:r>
          </a:p>
          <a:p>
            <a:pPr marL="181240" indent="-181240">
              <a:spcBef>
                <a:spcPts val="812"/>
              </a:spcBef>
              <a:buFont typeface="Arial"/>
              <a:buChar char="•"/>
            </a:pPr>
            <a:r>
              <a:rPr lang="en-US" dirty="0"/>
              <a:t>The guide is designed to help the course facilitator develop and deploy a customized plan to train staff in teamwork and communication skills to improve their diagnostic processes.</a:t>
            </a:r>
            <a:endParaRPr lang="en-US" dirty="0">
              <a:cs typeface="Calibri"/>
            </a:endParaRPr>
          </a:p>
          <a:p>
            <a:pPr marL="181240" indent="-181240">
              <a:spcBef>
                <a:spcPts val="812"/>
              </a:spcBef>
              <a:buFont typeface="Arial"/>
              <a:buChar char="•"/>
            </a:pPr>
            <a:r>
              <a:rPr lang="en-US" dirty="0"/>
              <a:t>The guide contains a roadmap of the steps for implementing the TeamSTEPPS for Diagnosis Improvement Course and the training materials to use at each step. </a:t>
            </a:r>
          </a:p>
          <a:p>
            <a:pPr marL="305423"/>
            <a:endParaRPr lang="en-US" dirty="0">
              <a:cs typeface="Calibri"/>
            </a:endParaRPr>
          </a:p>
          <a:p>
            <a:pPr marL="305423"/>
            <a:endParaRPr lang="en-US" dirty="0">
              <a:cs typeface="Calibri"/>
            </a:endParaRPr>
          </a:p>
          <a:p>
            <a:pPr marL="305423"/>
            <a:r>
              <a:rPr lang="en-US" b="1" i="1" dirty="0">
                <a:cs typeface="Calibri"/>
              </a:rPr>
              <a:t>[Self-Paced Learner Tip: </a:t>
            </a:r>
            <a:r>
              <a:rPr lang="en-US" i="1" dirty="0">
                <a:cs typeface="Calibri"/>
              </a:rPr>
              <a:t>Although you are reviewing materials as an individual, it will be useful for you to review the Facilitator’s Guide and to think about content within the context of teams with whom you work.</a:t>
            </a:r>
            <a:r>
              <a:rPr lang="en-US" b="1" i="1" dirty="0">
                <a:cs typeface="Calibri"/>
              </a:rPr>
              <a:t>]</a:t>
            </a:r>
            <a:endParaRPr lang="en-US" i="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F6188A-B79F-44DB-9FF4-F22F39030D5D}" type="slidenum">
              <a:rPr lang="en-US" smtClean="0"/>
              <a:t>19</a:t>
            </a:fld>
            <a:endParaRPr lang="en-US"/>
          </a:p>
        </p:txBody>
      </p:sp>
      <p:grpSp>
        <p:nvGrpSpPr>
          <p:cNvPr id="8" name="Group 7">
            <a:extLst>
              <a:ext uri="{FF2B5EF4-FFF2-40B4-BE49-F238E27FC236}">
                <a16:creationId xmlns:a16="http://schemas.microsoft.com/office/drawing/2014/main" id="{14985469-42EB-4A6B-AC2F-22AC3D1DB2CB}"/>
              </a:ext>
            </a:extLst>
          </p:cNvPr>
          <p:cNvGrpSpPr>
            <a:grpSpLocks noChangeAspect="1"/>
          </p:cNvGrpSpPr>
          <p:nvPr/>
        </p:nvGrpSpPr>
        <p:grpSpPr>
          <a:xfrm>
            <a:off x="742446" y="6341079"/>
            <a:ext cx="328682" cy="340043"/>
            <a:chOff x="662940" y="6180772"/>
            <a:chExt cx="579120" cy="608648"/>
          </a:xfrm>
        </p:grpSpPr>
        <p:pic>
          <p:nvPicPr>
            <p:cNvPr id="6" name="Graphic 5" descr="User with solid fill">
              <a:extLst>
                <a:ext uri="{FF2B5EF4-FFF2-40B4-BE49-F238E27FC236}">
                  <a16:creationId xmlns:a16="http://schemas.microsoft.com/office/drawing/2014/main" id="{28677F2B-94FC-4B38-B528-495441F6C9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370" y="6180772"/>
              <a:ext cx="556260" cy="556260"/>
            </a:xfrm>
            <a:prstGeom prst="rect">
              <a:avLst/>
            </a:prstGeom>
          </p:spPr>
        </p:pic>
        <p:sp>
          <p:nvSpPr>
            <p:cNvPr id="7" name="Oval 6">
              <a:extLst>
                <a:ext uri="{FF2B5EF4-FFF2-40B4-BE49-F238E27FC236}">
                  <a16:creationId xmlns:a16="http://schemas.microsoft.com/office/drawing/2014/main" id="{2EAEC2DA-0606-4BAA-91AB-7073B00F32F8}"/>
                </a:ext>
              </a:extLst>
            </p:cNvPr>
            <p:cNvSpPr/>
            <p:nvPr/>
          </p:nvSpPr>
          <p:spPr>
            <a:xfrm>
              <a:off x="662940" y="6200775"/>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Header Placeholder 4">
            <a:extLst>
              <a:ext uri="{FF2B5EF4-FFF2-40B4-BE49-F238E27FC236}">
                <a16:creationId xmlns:a16="http://schemas.microsoft.com/office/drawing/2014/main" id="{83009303-5926-445C-9362-290F97C9FBFD}"/>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38191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kern="1200" dirty="0">
                <a:effectLst/>
                <a:latin typeface="Calibri" panose="020F0502020204030204" pitchFamily="34" charset="0"/>
                <a:ea typeface="Calibri" panose="020F0502020204030204" pitchFamily="34" charset="0"/>
                <a:cs typeface="Calibri" panose="020F0502020204030204" pitchFamily="34" charset="0"/>
              </a:rPr>
              <a:t>Diagnostic harm, which can result from diagnostic error, is an emerging area of concern in healthcare quality and patient safety. A growing body of patient safety and risk management literature, as well as care delivery research, demonstrates that diagnostic harm is both widespread and costly and that diagnostic excellence is rare. Organizations and providers need resources to mitigate diagnostic harm, but few tools are currently available to guide such efforts.</a:t>
            </a:r>
          </a:p>
          <a:p>
            <a:pPr>
              <a:lnSpc>
                <a:spcPct val="107000"/>
              </a:lnSpc>
            </a:pPr>
            <a:endParaRPr lang="en-US" kern="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kern="1200" dirty="0">
                <a:effectLst/>
                <a:latin typeface="Calibri" panose="020F0502020204030204" pitchFamily="34" charset="0"/>
                <a:ea typeface="Calibri" panose="020F0502020204030204" pitchFamily="34" charset="0"/>
                <a:cs typeface="Calibri" panose="020F0502020204030204" pitchFamily="34" charset="0"/>
              </a:rPr>
              <a:t>TeamSTEPPS for Diagnosis Improvement was developed to help fill this gap. The course aims to:</a:t>
            </a:r>
          </a:p>
          <a:p>
            <a:pPr marL="181240" indent="-181240">
              <a:lnSpc>
                <a:spcPct val="107000"/>
              </a:lnSpc>
              <a:buFont typeface="Arial" panose="020B0604020202020204" pitchFamily="34" charset="0"/>
              <a:buChar char="•"/>
            </a:pPr>
            <a:r>
              <a:rPr lang="en-US" kern="1200" dirty="0">
                <a:effectLst/>
                <a:latin typeface="Calibri" panose="020F0502020204030204" pitchFamily="34" charset="0"/>
                <a:ea typeface="Calibri" panose="020F0502020204030204" pitchFamily="34" charset="0"/>
                <a:cs typeface="Calibri" panose="020F0502020204030204" pitchFamily="34" charset="0"/>
              </a:rPr>
              <a:t>Raise diagnostic safety awareness, </a:t>
            </a:r>
          </a:p>
          <a:p>
            <a:pPr marL="181240" indent="-181240">
              <a:lnSpc>
                <a:spcPct val="107000"/>
              </a:lnSpc>
              <a:buFont typeface="Arial" panose="020B0604020202020204" pitchFamily="34" charset="0"/>
              <a:buChar char="•"/>
            </a:pPr>
            <a:r>
              <a:rPr lang="en-US" kern="1200" dirty="0">
                <a:effectLst/>
                <a:latin typeface="Calibri" panose="020F0502020204030204" pitchFamily="34" charset="0"/>
                <a:ea typeface="Calibri" panose="020F0502020204030204" pitchFamily="34" charset="0"/>
                <a:cs typeface="Calibri" panose="020F0502020204030204" pitchFamily="34" charset="0"/>
              </a:rPr>
              <a:t>Introduce the concept of a broad multidisciplinary diagnostic team that includes </a:t>
            </a:r>
            <a:r>
              <a:rPr lang="en-US" kern="1200" dirty="0" err="1">
                <a:effectLst/>
                <a:latin typeface="Calibri" panose="020F0502020204030204" pitchFamily="34" charset="0"/>
                <a:ea typeface="Calibri" panose="020F0502020204030204" pitchFamily="34" charset="0"/>
                <a:cs typeface="Calibri" panose="020F0502020204030204" pitchFamily="34" charset="0"/>
              </a:rPr>
              <a:t>nonclinicians</a:t>
            </a:r>
            <a:r>
              <a:rPr lang="en-US" kern="1200" dirty="0">
                <a:effectLst/>
                <a:latin typeface="Calibri" panose="020F0502020204030204" pitchFamily="34" charset="0"/>
                <a:ea typeface="Calibri" panose="020F0502020204030204" pitchFamily="34" charset="0"/>
                <a:cs typeface="Calibri" panose="020F0502020204030204" pitchFamily="34" charset="0"/>
              </a:rPr>
              <a:t> and patients and their families, and </a:t>
            </a:r>
          </a:p>
          <a:p>
            <a:pPr marL="181240" indent="-181240">
              <a:lnSpc>
                <a:spcPct val="107000"/>
              </a:lnSpc>
              <a:buFont typeface="Arial" panose="020B0604020202020204" pitchFamily="34" charset="0"/>
              <a:buChar char="•"/>
            </a:pPr>
            <a:r>
              <a:rPr lang="en-US" kern="1200" dirty="0">
                <a:effectLst/>
                <a:latin typeface="Calibri" panose="020F0502020204030204" pitchFamily="34" charset="0"/>
                <a:ea typeface="Calibri" panose="020F0502020204030204" pitchFamily="34" charset="0"/>
                <a:cs typeface="Calibri" panose="020F0502020204030204" pitchFamily="34" charset="0"/>
              </a:rPr>
              <a:t>Provide assessment and training tools to support local efforts to reduce diagnostic harm. </a:t>
            </a:r>
          </a:p>
          <a:p>
            <a:pPr>
              <a:lnSpc>
                <a:spcPct val="107000"/>
              </a:lnSpc>
            </a:pPr>
            <a:endParaRPr lang="en-US" kern="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kern="1200" dirty="0">
                <a:effectLst/>
                <a:latin typeface="Calibri" panose="020F0502020204030204" pitchFamily="34" charset="0"/>
                <a:ea typeface="Calibri" panose="020F0502020204030204" pitchFamily="34" charset="0"/>
                <a:cs typeface="Calibri" panose="020F0502020204030204" pitchFamily="34" charset="0"/>
              </a:rPr>
              <a:t>The course consists of seven PowerPoint training modules that are customizable to the needs of the local team and course facilitator. The modules can be delivered virtually, in a classroom setting, or as individual self‐paced learning modules. The course includes supplemental resources for trainees: the Team Assessment Tool for Improving Diagnosis, the Diagnostic Journey of Mr. Kane, the Implementation Tip Sheet, and the Reflective Practice Tool.</a:t>
            </a:r>
          </a:p>
        </p:txBody>
      </p:sp>
      <p:sp>
        <p:nvSpPr>
          <p:cNvPr id="4" name="Slide Number Placeholder 3"/>
          <p:cNvSpPr>
            <a:spLocks noGrp="1"/>
          </p:cNvSpPr>
          <p:nvPr>
            <p:ph type="sldNum" sz="quarter" idx="5"/>
          </p:nvPr>
        </p:nvSpPr>
        <p:spPr/>
        <p:txBody>
          <a:bodyPr/>
          <a:lstStyle/>
          <a:p>
            <a:fld id="{5FF6188A-B79F-44DB-9FF4-F22F39030D5D}" type="slidenum">
              <a:rPr lang="en-US" smtClean="0"/>
              <a:t>2</a:t>
            </a:fld>
            <a:endParaRPr lang="en-US"/>
          </a:p>
        </p:txBody>
      </p:sp>
      <p:sp>
        <p:nvSpPr>
          <p:cNvPr id="5" name="Header Placeholder 4">
            <a:extLst>
              <a:ext uri="{FF2B5EF4-FFF2-40B4-BE49-F238E27FC236}">
                <a16:creationId xmlns:a16="http://schemas.microsoft.com/office/drawing/2014/main" id="{383E5B30-2D2A-4798-A86D-1FFE61B5AF92}"/>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835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course, the </a:t>
            </a:r>
            <a:r>
              <a:rPr lang="en-US" b="1" dirty="0"/>
              <a:t>Participant Workbook</a:t>
            </a:r>
            <a:r>
              <a:rPr lang="en-US" dirty="0"/>
              <a:t> is the primary tool for trainees to complete the course activities, such as exercises, case‐based scenarios, and reflective practices. In addition to engaging with the content, tools, discussion questions, and other activities, participants can use results from these activities to help shape local improvement implementation plans. </a:t>
            </a:r>
          </a:p>
          <a:p>
            <a:r>
              <a:rPr lang="en-US" dirty="0"/>
              <a:t> </a:t>
            </a:r>
          </a:p>
          <a:p>
            <a:r>
              <a:rPr lang="en-US" dirty="0"/>
              <a:t>Additional resources that will be used throughout the entire course are the Team Assessment Tool To Improve Diagnosis, The Diagnostic Journey of Mr. Kane, and the Reflective Practice Tool. These are introduced on the following slides. Instructions on reviewing the case and using the Assessment Tool are included in the </a:t>
            </a:r>
            <a:r>
              <a:rPr lang="en-US" b="1" dirty="0"/>
              <a:t>Facilitator’s Guide</a:t>
            </a:r>
            <a:r>
              <a:rPr lang="en-US" dirty="0"/>
              <a:t>.</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20</a:t>
            </a:fld>
            <a:endParaRPr lang="en-US"/>
          </a:p>
        </p:txBody>
      </p:sp>
      <p:sp>
        <p:nvSpPr>
          <p:cNvPr id="5" name="Header Placeholder 4">
            <a:extLst>
              <a:ext uri="{FF2B5EF4-FFF2-40B4-BE49-F238E27FC236}">
                <a16:creationId xmlns:a16="http://schemas.microsoft.com/office/drawing/2014/main" id="{85A98ECB-EED2-4A7C-8E4E-01341FDB7151}"/>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047819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947" y="4620577"/>
            <a:ext cx="6030227" cy="4980623"/>
          </a:xfrm>
        </p:spPr>
        <p:txBody>
          <a:bodyPr/>
          <a:lstStyle/>
          <a:p>
            <a:pPr>
              <a:lnSpc>
                <a:spcPct val="107000"/>
              </a:lnSpc>
            </a:pPr>
            <a:r>
              <a:rPr lang="en-US" kern="1200" dirty="0">
                <a:effectLst/>
                <a:ea typeface="Calibri" panose="020F0502020204030204" pitchFamily="34" charset="0"/>
                <a:cs typeface="Calibri" panose="020F0502020204030204" pitchFamily="34" charset="0"/>
              </a:rPr>
              <a:t>Assessment is a core component of TeamSTEPPS and is designed to help clearly define needs and guide improvement efforts. The </a:t>
            </a:r>
            <a:r>
              <a:rPr lang="en-US" b="1" kern="1200" dirty="0">
                <a:effectLst/>
                <a:ea typeface="Calibri" panose="020F0502020204030204" pitchFamily="34" charset="0"/>
                <a:cs typeface="Calibri" panose="020F0502020204030204" pitchFamily="34" charset="0"/>
              </a:rPr>
              <a:t>Team Assessment Tool for Improving Diagnosis </a:t>
            </a:r>
            <a:r>
              <a:rPr lang="en-US" kern="1200" dirty="0">
                <a:effectLst/>
                <a:ea typeface="Calibri" panose="020F0502020204030204" pitchFamily="34" charset="0"/>
                <a:cs typeface="Calibri" panose="020F0502020204030204" pitchFamily="34" charset="0"/>
              </a:rPr>
              <a:t>is provided in both the </a:t>
            </a:r>
            <a:r>
              <a:rPr lang="en-US" b="1" kern="1200" dirty="0">
                <a:effectLst/>
                <a:ea typeface="Calibri" panose="020F0502020204030204" pitchFamily="34" charset="0"/>
                <a:cs typeface="Calibri" panose="020F0502020204030204" pitchFamily="34" charset="0"/>
              </a:rPr>
              <a:t>Participant Workbook</a:t>
            </a:r>
            <a:r>
              <a:rPr lang="en-US" kern="1200" dirty="0">
                <a:effectLst/>
                <a:ea typeface="Calibri" panose="020F0502020204030204" pitchFamily="34" charset="0"/>
                <a:cs typeface="Calibri" panose="020F0502020204030204" pitchFamily="34" charset="0"/>
              </a:rPr>
              <a:t> and the </a:t>
            </a:r>
            <a:r>
              <a:rPr lang="en-US" b="1" kern="1200" dirty="0">
                <a:effectLst/>
                <a:ea typeface="Calibri" panose="020F0502020204030204" pitchFamily="34" charset="0"/>
                <a:cs typeface="Calibri" panose="020F0502020204030204" pitchFamily="34" charset="0"/>
              </a:rPr>
              <a:t>Facilitator’s Guide</a:t>
            </a:r>
            <a:r>
              <a:rPr lang="en-US" kern="1200" dirty="0">
                <a:effectLst/>
                <a:ea typeface="Calibri" panose="020F0502020204030204" pitchFamily="34" charset="0"/>
                <a:cs typeface="Calibri" panose="020F0502020204030204" pitchFamily="34" charset="0"/>
              </a:rPr>
              <a:t>.</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 </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This assessment should be completed individually by all members of your setting after completing this module. Instructions for completing the questionnaire and calculating the average summary score can be found in the Facilitator’s Guide. </a:t>
            </a:r>
          </a:p>
          <a:p>
            <a:pPr>
              <a:lnSpc>
                <a:spcPct val="107000"/>
              </a:lnSpc>
            </a:pPr>
            <a:endParaRPr lang="en-US" kern="1200" dirty="0">
              <a:effectLst/>
              <a:ea typeface="Calibri" panose="020F0502020204030204" pitchFamily="34" charset="0"/>
              <a:cs typeface="Calibri" panose="020F0502020204030204" pitchFamily="34" charset="0"/>
            </a:endParaRPr>
          </a:p>
          <a:p>
            <a:pPr>
              <a:lnSpc>
                <a:spcPct val="107000"/>
              </a:lnSpc>
            </a:pPr>
            <a:r>
              <a:rPr lang="en-US" kern="1200" dirty="0">
                <a:effectLst/>
                <a:ea typeface="Calibri" panose="020F0502020204030204" pitchFamily="34" charset="0"/>
                <a:cs typeface="Calibri" panose="020F0502020204030204" pitchFamily="34" charset="0"/>
              </a:rPr>
              <a:t>After they complete Module 1 and the Team Assessment Tool, invite participants to share and discuss their assessment results. Together you will determine where the site has the strongest diagnosis‐related teamwork, where there is the most room to improve, and what improvement activities are initially most feasible.</a:t>
            </a:r>
          </a:p>
          <a:p>
            <a:pPr>
              <a:lnSpc>
                <a:spcPct val="107000"/>
              </a:lnSpc>
            </a:pPr>
            <a:endParaRPr lang="en-US" kern="1200" dirty="0">
              <a:effectLst/>
              <a:ea typeface="Calibri" panose="020F0502020204030204" pitchFamily="34" charset="0"/>
              <a:cs typeface="Calibri" panose="020F0502020204030204" pitchFamily="34" charset="0"/>
            </a:endParaRPr>
          </a:p>
          <a:p>
            <a:pPr>
              <a:lnSpc>
                <a:spcPct val="107000"/>
              </a:lnSpc>
            </a:pPr>
            <a:r>
              <a:rPr lang="en-US" kern="1200" dirty="0">
                <a:effectLst/>
                <a:ea typeface="Calibri" panose="020F0502020204030204" pitchFamily="34" charset="0"/>
                <a:cs typeface="Calibri" panose="020F0502020204030204" pitchFamily="34" charset="0"/>
              </a:rPr>
              <a:t>The Team Assessment Tool provides detailed step-by-step instructions to:</a:t>
            </a:r>
          </a:p>
          <a:p>
            <a:pPr marL="181240" indent="-181240">
              <a:lnSpc>
                <a:spcPct val="107000"/>
              </a:lnSpc>
              <a:buFont typeface="Arial" panose="020B0604020202020204" pitchFamily="34" charset="0"/>
              <a:buChar char="•"/>
            </a:pPr>
            <a:r>
              <a:rPr lang="en-US" kern="1200" dirty="0">
                <a:effectLst/>
                <a:ea typeface="Calibri" panose="020F0502020204030204" pitchFamily="34" charset="0"/>
                <a:cs typeface="Calibri" panose="020F0502020204030204" pitchFamily="34" charset="0"/>
              </a:rPr>
              <a:t>Complete the self‐assessment ratings.</a:t>
            </a:r>
          </a:p>
          <a:p>
            <a:pPr marL="181240" indent="-181240">
              <a:lnSpc>
                <a:spcPct val="107000"/>
              </a:lnSpc>
              <a:buFont typeface="Arial" panose="020B0604020202020204" pitchFamily="34" charset="0"/>
              <a:buChar char="•"/>
            </a:pPr>
            <a:r>
              <a:rPr lang="en-US" kern="1200" dirty="0">
                <a:effectLst/>
                <a:ea typeface="Calibri" panose="020F0502020204030204" pitchFamily="34" charset="0"/>
                <a:cs typeface="Calibri" panose="020F0502020204030204" pitchFamily="34" charset="0"/>
              </a:rPr>
              <a:t>Identify strengths and weaknesses.</a:t>
            </a:r>
          </a:p>
          <a:p>
            <a:pPr marL="181240" indent="-181240">
              <a:lnSpc>
                <a:spcPct val="107000"/>
              </a:lnSpc>
              <a:buFont typeface="Arial" panose="020B0604020202020204" pitchFamily="34" charset="0"/>
              <a:buChar char="•"/>
            </a:pPr>
            <a:r>
              <a:rPr lang="en-US" kern="1200" dirty="0">
                <a:effectLst/>
                <a:ea typeface="Calibri" panose="020F0502020204030204" pitchFamily="34" charset="0"/>
                <a:cs typeface="Calibri" panose="020F0502020204030204" pitchFamily="34" charset="0"/>
              </a:rPr>
              <a:t>Set priorities and develop action plans.</a:t>
            </a:r>
          </a:p>
          <a:p>
            <a:pPr marL="181240" indent="-181240">
              <a:lnSpc>
                <a:spcPct val="107000"/>
              </a:lnSpc>
              <a:buFont typeface="Arial" panose="020B0604020202020204" pitchFamily="34" charset="0"/>
              <a:buChar char="•"/>
            </a:pPr>
            <a:r>
              <a:rPr lang="en-US" kern="1200" dirty="0">
                <a:effectLst/>
                <a:ea typeface="Calibri" panose="020F0502020204030204" pitchFamily="34" charset="0"/>
                <a:cs typeface="Calibri" panose="020F0502020204030204" pitchFamily="34" charset="0"/>
              </a:rPr>
              <a:t>Assess improvement over time.</a:t>
            </a:r>
          </a:p>
          <a:p>
            <a:endParaRPr lang="en-US" dirty="0">
              <a:cs typeface="Calibri"/>
            </a:endParaRPr>
          </a:p>
          <a:p>
            <a:pPr marL="426249"/>
            <a:r>
              <a:rPr lang="en-US" b="1" i="1" dirty="0">
                <a:cs typeface="Calibri"/>
              </a:rPr>
              <a:t>[Self-Paced Learner Tip: </a:t>
            </a:r>
            <a:r>
              <a:rPr lang="en-US" i="1" dirty="0">
                <a:cs typeface="Calibri"/>
              </a:rPr>
              <a:t>As an individual, complete the Team Assessment Tool for Improving Diagnosis as you will see the questions referenced in Modules 2-6.</a:t>
            </a:r>
            <a:r>
              <a:rPr lang="en-US" b="1" i="1" dirty="0">
                <a:cs typeface="Calibri"/>
              </a:rPr>
              <a:t>]</a:t>
            </a:r>
          </a:p>
        </p:txBody>
      </p:sp>
      <p:sp>
        <p:nvSpPr>
          <p:cNvPr id="4" name="Slide Number Placeholder 3"/>
          <p:cNvSpPr>
            <a:spLocks noGrp="1"/>
          </p:cNvSpPr>
          <p:nvPr>
            <p:ph type="sldNum" sz="quarter" idx="5"/>
          </p:nvPr>
        </p:nvSpPr>
        <p:spPr/>
        <p:txBody>
          <a:bodyPr/>
          <a:lstStyle/>
          <a:p>
            <a:fld id="{7D612C43-7281-4B81-9204-AE17A482DDDD}" type="slidenum">
              <a:rPr lang="en-US" smtClean="0"/>
              <a:pPr/>
              <a:t>21</a:t>
            </a:fld>
            <a:endParaRPr lang="en-US"/>
          </a:p>
        </p:txBody>
      </p:sp>
      <p:grpSp>
        <p:nvGrpSpPr>
          <p:cNvPr id="5" name="Group 4">
            <a:extLst>
              <a:ext uri="{FF2B5EF4-FFF2-40B4-BE49-F238E27FC236}">
                <a16:creationId xmlns:a16="http://schemas.microsoft.com/office/drawing/2014/main" id="{57EB3283-F697-4930-BE8D-D7569B395D00}"/>
              </a:ext>
            </a:extLst>
          </p:cNvPr>
          <p:cNvGrpSpPr/>
          <p:nvPr/>
        </p:nvGrpSpPr>
        <p:grpSpPr>
          <a:xfrm>
            <a:off x="779944" y="8384496"/>
            <a:ext cx="328507" cy="340043"/>
            <a:chOff x="0" y="0"/>
            <a:chExt cx="579120" cy="608648"/>
          </a:xfrm>
        </p:grpSpPr>
        <p:pic>
          <p:nvPicPr>
            <p:cNvPr id="6" name="Graphic 5" descr="User with solid fill">
              <a:extLst>
                <a:ext uri="{FF2B5EF4-FFF2-40B4-BE49-F238E27FC236}">
                  <a16:creationId xmlns:a16="http://schemas.microsoft.com/office/drawing/2014/main" id="{61D3108F-447F-4A7A-9EFD-9D62B93A66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7" name="Oval 6">
              <a:extLst>
                <a:ext uri="{FF2B5EF4-FFF2-40B4-BE49-F238E27FC236}">
                  <a16:creationId xmlns:a16="http://schemas.microsoft.com/office/drawing/2014/main" id="{8F2D3A83-B87A-4011-A564-707E3AA6397A}"/>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 name="Header Placeholder 7">
            <a:extLst>
              <a:ext uri="{FF2B5EF4-FFF2-40B4-BE49-F238E27FC236}">
                <a16:creationId xmlns:a16="http://schemas.microsoft.com/office/drawing/2014/main" id="{D39E339A-E3E7-4C4A-82E9-764FF08F8E77}"/>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268790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52022"/>
          </a:xfrm>
        </p:spPr>
        <p:txBody>
          <a:bodyPr/>
          <a:lstStyle/>
          <a:p>
            <a:pPr>
              <a:lnSpc>
                <a:spcPct val="107000"/>
              </a:lnSpc>
            </a:pPr>
            <a:r>
              <a:rPr lang="en-US" kern="1200" dirty="0">
                <a:effectLst/>
                <a:ea typeface="Calibri" panose="020F0502020204030204" pitchFamily="34" charset="0"/>
                <a:cs typeface="Calibri" panose="020F0502020204030204" pitchFamily="34" charset="0"/>
              </a:rPr>
              <a:t>A core theme that will be present throughout the TeamSTEPPS for Diagnosis Improvement course is </a:t>
            </a:r>
            <a:r>
              <a:rPr lang="en-US" b="1" kern="1200" dirty="0">
                <a:effectLst/>
                <a:ea typeface="Calibri" panose="020F0502020204030204" pitchFamily="34" charset="0"/>
                <a:cs typeface="Calibri" panose="020F0502020204030204" pitchFamily="34" charset="0"/>
              </a:rPr>
              <a:t>reflection.</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 </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Both the </a:t>
            </a:r>
            <a:r>
              <a:rPr lang="en-US" b="1" kern="1200" dirty="0">
                <a:effectLst/>
                <a:ea typeface="Calibri" panose="020F0502020204030204" pitchFamily="34" charset="0"/>
                <a:cs typeface="Calibri" panose="020F0502020204030204" pitchFamily="34" charset="0"/>
              </a:rPr>
              <a:t>diagnostic process </a:t>
            </a:r>
            <a:r>
              <a:rPr lang="en-US" kern="1200" dirty="0">
                <a:effectLst/>
                <a:ea typeface="Calibri" panose="020F0502020204030204" pitchFamily="34" charset="0"/>
                <a:cs typeface="Calibri" panose="020F0502020204030204" pitchFamily="34" charset="0"/>
              </a:rPr>
              <a:t>and </a:t>
            </a:r>
            <a:r>
              <a:rPr lang="en-US" b="1" kern="1200" dirty="0">
                <a:effectLst/>
                <a:ea typeface="Calibri" panose="020F0502020204030204" pitchFamily="34" charset="0"/>
                <a:cs typeface="Calibri" panose="020F0502020204030204" pitchFamily="34" charset="0"/>
              </a:rPr>
              <a:t>reflection </a:t>
            </a:r>
            <a:r>
              <a:rPr lang="en-US" kern="1200" dirty="0">
                <a:effectLst/>
                <a:ea typeface="Calibri" panose="020F0502020204030204" pitchFamily="34" charset="0"/>
                <a:cs typeface="Calibri" panose="020F0502020204030204" pitchFamily="34" charset="0"/>
              </a:rPr>
              <a:t>derive from a spirit of inquiry. Both go beneath the surface of what is presented to ask questions about what and why to give a new viewpoint or clarify what is happening. Both ask questions for the purpose of improving. </a:t>
            </a:r>
          </a:p>
          <a:p>
            <a:pPr>
              <a:lnSpc>
                <a:spcPct val="107000"/>
              </a:lnSpc>
            </a:pPr>
            <a:endParaRPr lang="en-US" kern="1200" dirty="0">
              <a:effectLst/>
              <a:ea typeface="Calibri" panose="020F0502020204030204" pitchFamily="34" charset="0"/>
              <a:cs typeface="Calibri" panose="020F0502020204030204" pitchFamily="34" charset="0"/>
            </a:endParaRPr>
          </a:p>
          <a:p>
            <a:pPr>
              <a:lnSpc>
                <a:spcPct val="107000"/>
              </a:lnSpc>
            </a:pPr>
            <a:r>
              <a:rPr lang="en-US" kern="1200" dirty="0">
                <a:effectLst/>
                <a:ea typeface="Calibri" panose="020F0502020204030204" pitchFamily="34" charset="0"/>
                <a:cs typeface="Calibri" panose="020F0502020204030204" pitchFamily="34" charset="0"/>
              </a:rPr>
              <a:t>Integrating a reflective process into diagnostic reasoning provides a pause to ask a series of questions to clarify thinking. We cannot always rely on pattern recognition from the subjective history to make a diagnosis. Clinical inquiry and reflective thinking push us to look beyond the first impression and question whether the pieces fit together (Dinkins &amp; </a:t>
            </a:r>
            <a:r>
              <a:rPr lang="en-US" kern="1200" dirty="0" err="1">
                <a:effectLst/>
                <a:ea typeface="Calibri" panose="020F0502020204030204" pitchFamily="34" charset="0"/>
                <a:cs typeface="Calibri" panose="020F0502020204030204" pitchFamily="34" charset="0"/>
              </a:rPr>
              <a:t>Cangelosi</a:t>
            </a:r>
            <a:r>
              <a:rPr lang="en-US" kern="1200" dirty="0">
                <a:effectLst/>
                <a:ea typeface="Calibri" panose="020F0502020204030204" pitchFamily="34" charset="0"/>
                <a:cs typeface="Calibri" panose="020F0502020204030204" pitchFamily="34" charset="0"/>
              </a:rPr>
              <a:t>, 2019). </a:t>
            </a:r>
            <a:r>
              <a:rPr lang="en-US" b="1" kern="1200" dirty="0">
                <a:effectLst/>
                <a:ea typeface="Calibri" panose="020F0502020204030204" pitchFamily="34" charset="0"/>
                <a:cs typeface="Calibri" panose="020F0502020204030204" pitchFamily="34" charset="0"/>
              </a:rPr>
              <a:t>Ask, Listen, and Act </a:t>
            </a:r>
            <a:r>
              <a:rPr lang="en-US" kern="1200" dirty="0">
                <a:effectLst/>
                <a:ea typeface="Calibri" panose="020F0502020204030204" pitchFamily="34" charset="0"/>
                <a:cs typeface="Calibri" panose="020F0502020204030204" pitchFamily="34" charset="0"/>
              </a:rPr>
              <a:t>is a three‐word prompt that can serve as a reminder of the reflective process.</a:t>
            </a:r>
          </a:p>
          <a:p>
            <a:pPr>
              <a:lnSpc>
                <a:spcPct val="107000"/>
              </a:lnSpc>
            </a:pPr>
            <a:r>
              <a:rPr lang="en-US" kern="1200" dirty="0">
                <a:solidFill>
                  <a:schemeClr val="tx1"/>
                </a:solidFill>
                <a:effectLst/>
                <a:ea typeface="+mn-ea"/>
                <a:cs typeface="+mn-cs"/>
              </a:rPr>
              <a:t> </a:t>
            </a:r>
          </a:p>
          <a:p>
            <a:r>
              <a:rPr lang="en-US" kern="1200" dirty="0">
                <a:solidFill>
                  <a:schemeClr val="tx1"/>
                </a:solidFill>
                <a:effectLst/>
                <a:ea typeface="+mn-ea"/>
                <a:cs typeface="+mn-cs"/>
              </a:rPr>
              <a:t>Reflection can occur in short spurts or in longer thought, depending on the situation. Reflection is a systematic examination of why I think what I think to consider other points of view and other alternatives. Reflection questions assumptions and biases. Would I think the same way if the patient were from a different background, if the patient spoke my language, or if the patient were my family member? </a:t>
            </a:r>
          </a:p>
          <a:p>
            <a:endParaRPr lang="en-US" dirty="0"/>
          </a:p>
          <a:p>
            <a:r>
              <a:rPr lang="en-US" kern="1200" dirty="0">
                <a:solidFill>
                  <a:schemeClr val="tx1"/>
                </a:solidFill>
                <a:effectLst/>
                <a:ea typeface="+mn-ea"/>
                <a:cs typeface="+mn-cs"/>
              </a:rPr>
              <a:t>Biases and assumptions creep into our decisions, often without our realizing it and can cloud alternatives. The diagnostic decision rests with the clinician in charge, but input from every team member is imperative to consider alternatives and consequences before establishing a plan of action (Mamede &amp; Schmidt, 2017).</a:t>
            </a:r>
          </a:p>
          <a:p>
            <a:r>
              <a:rPr lang="en-US" kern="1200" dirty="0">
                <a:solidFill>
                  <a:schemeClr val="tx1"/>
                </a:solidFill>
                <a:effectLst/>
                <a:ea typeface="+mn-ea"/>
                <a:cs typeface="+mn-cs"/>
              </a:rPr>
              <a:t> </a:t>
            </a:r>
          </a:p>
          <a:p>
            <a:r>
              <a:rPr lang="en-US" kern="1200" dirty="0">
                <a:solidFill>
                  <a:schemeClr val="tx1"/>
                </a:solidFill>
                <a:effectLst/>
                <a:ea typeface="+mn-ea"/>
                <a:cs typeface="+mn-cs"/>
              </a:rPr>
              <a:t>Reflection is the basis of mindful attention, being present in the moment to hear and observe without premature closure. Reflection guides the thoughtful review of actions through thoughtful deliberation to consider choices. By asking a series of four mindful reflective questions, we can ascertain the information we have, identify information that would clarify uncertainties, and open communication across the team and with the patient and family. </a:t>
            </a:r>
          </a:p>
          <a:p>
            <a:r>
              <a:rPr lang="en-US" kern="1200" dirty="0">
                <a:solidFill>
                  <a:schemeClr val="tx1"/>
                </a:solidFill>
                <a:effectLst/>
                <a:ea typeface="+mn-ea"/>
                <a:cs typeface="+mn-cs"/>
              </a:rPr>
              <a:t> </a:t>
            </a:r>
          </a:p>
          <a:p>
            <a:r>
              <a:rPr lang="en-US" kern="1200" dirty="0">
                <a:solidFill>
                  <a:schemeClr val="tx1"/>
                </a:solidFill>
                <a:effectLst/>
                <a:ea typeface="+mn-ea"/>
                <a:cs typeface="+mn-cs"/>
              </a:rPr>
              <a:t>Reflection can help improve </a:t>
            </a:r>
            <a:r>
              <a:rPr lang="en-US" b="1" kern="1200" dirty="0">
                <a:solidFill>
                  <a:schemeClr val="tx1"/>
                </a:solidFill>
                <a:effectLst/>
                <a:ea typeface="+mn-ea"/>
                <a:cs typeface="+mn-cs"/>
              </a:rPr>
              <a:t>diagnostic calibration, the degree of agreement between diagnostic accuracy and confidence in having the right diagnosis</a:t>
            </a:r>
            <a:r>
              <a:rPr lang="en-US" kern="1200" dirty="0">
                <a:solidFill>
                  <a:schemeClr val="tx1"/>
                </a:solidFill>
                <a:effectLst/>
                <a:ea typeface="+mn-ea"/>
                <a:cs typeface="+mn-cs"/>
              </a:rPr>
              <a:t>. It is an effective antidote to many of the problems that lead to diagnostic error: overconfidence, premature closure, confirmation bias, rejection of contrary evidence, and other barriers to drawing reliable conclusions.</a:t>
            </a:r>
          </a:p>
          <a:p>
            <a:endParaRPr lang="en-US" kern="1200" dirty="0">
              <a:solidFill>
                <a:schemeClr val="tx1"/>
              </a:solidFill>
              <a:effectLst/>
              <a:ea typeface="+mn-ea"/>
              <a:cs typeface="+mn-cs"/>
            </a:endParaRPr>
          </a:p>
          <a:p>
            <a:r>
              <a:rPr lang="en-US" kern="1200" dirty="0">
                <a:solidFill>
                  <a:schemeClr val="tx1"/>
                </a:solidFill>
                <a:effectLst/>
                <a:ea typeface="+mn-ea"/>
                <a:cs typeface="+mn-cs"/>
              </a:rPr>
              <a:t>Consider: </a:t>
            </a:r>
          </a:p>
          <a:p>
            <a:pPr marL="181240" indent="-181240">
              <a:buFont typeface="Arial" panose="020B0604020202020204" pitchFamily="34" charset="0"/>
              <a:buChar char="•"/>
            </a:pPr>
            <a:r>
              <a:rPr lang="en-US" kern="1200" dirty="0">
                <a:solidFill>
                  <a:schemeClr val="tx1"/>
                </a:solidFill>
                <a:effectLst/>
                <a:ea typeface="+mn-ea"/>
                <a:cs typeface="+mn-cs"/>
              </a:rPr>
              <a:t>Have we asked the right questions? What don’t we know?</a:t>
            </a:r>
          </a:p>
          <a:p>
            <a:pPr marL="181240" indent="-181240">
              <a:buFont typeface="Arial" panose="020B0604020202020204" pitchFamily="34" charset="0"/>
              <a:buChar char="•"/>
            </a:pPr>
            <a:r>
              <a:rPr lang="en-US" kern="1200" dirty="0">
                <a:solidFill>
                  <a:schemeClr val="tx1"/>
                </a:solidFill>
                <a:effectLst/>
                <a:ea typeface="+mn-ea"/>
                <a:cs typeface="+mn-cs"/>
              </a:rPr>
              <a:t>Have we leveraged information from all team members? </a:t>
            </a:r>
          </a:p>
          <a:p>
            <a:pPr marL="181240" indent="-181240">
              <a:buFont typeface="Arial" panose="020B0604020202020204" pitchFamily="34" charset="0"/>
              <a:buChar char="•"/>
            </a:pPr>
            <a:r>
              <a:rPr lang="en-US" kern="1200" dirty="0">
                <a:solidFill>
                  <a:schemeClr val="tx1"/>
                </a:solidFill>
                <a:effectLst/>
                <a:ea typeface="+mn-ea"/>
                <a:cs typeface="+mn-cs"/>
              </a:rPr>
              <a:t>Have we considered perspectives from the patient and family? </a:t>
            </a:r>
          </a:p>
          <a:p>
            <a:pPr marL="181240" indent="-181240">
              <a:buFont typeface="Arial" panose="020B0604020202020204" pitchFamily="34" charset="0"/>
              <a:buChar char="•"/>
            </a:pPr>
            <a:r>
              <a:rPr lang="en-US" kern="1200" dirty="0">
                <a:solidFill>
                  <a:schemeClr val="tx1"/>
                </a:solidFill>
                <a:effectLst/>
                <a:ea typeface="+mn-ea"/>
                <a:cs typeface="+mn-cs"/>
              </a:rPr>
              <a:t>What do I see that I did not see before?</a:t>
            </a:r>
          </a:p>
          <a:p>
            <a:r>
              <a:rPr lang="en-US" kern="1200" dirty="0">
                <a:solidFill>
                  <a:schemeClr val="tx1"/>
                </a:solidFill>
                <a:effectLst/>
                <a:ea typeface="+mn-ea"/>
                <a:cs typeface="+mn-cs"/>
              </a:rPr>
              <a:t> </a:t>
            </a:r>
          </a:p>
          <a:p>
            <a:r>
              <a:rPr lang="en-US" kern="1200" dirty="0">
                <a:solidFill>
                  <a:schemeClr val="tx1"/>
                </a:solidFill>
                <a:effectLst/>
                <a:ea typeface="+mn-ea"/>
                <a:cs typeface="+mn-cs"/>
              </a:rPr>
              <a:t>This thoughtful deliberation can help make sense of the disparate pieces of information that make up the diagnostic puzzle and help us identify new information or consider alternative explanations and diagnoses that were not evident before (McHugh, Lawton, O’Hara, et al., 2020).</a:t>
            </a:r>
          </a:p>
          <a:p>
            <a:endParaRPr lang="en-US" kern="1200" dirty="0">
              <a:solidFill>
                <a:schemeClr val="tx1"/>
              </a:solidFill>
              <a:effectLst/>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22</a:t>
            </a:fld>
            <a:endParaRPr lang="en-US"/>
          </a:p>
        </p:txBody>
      </p:sp>
      <p:sp>
        <p:nvSpPr>
          <p:cNvPr id="5" name="Header Placeholder 4">
            <a:extLst>
              <a:ext uri="{FF2B5EF4-FFF2-40B4-BE49-F238E27FC236}">
                <a16:creationId xmlns:a16="http://schemas.microsoft.com/office/drawing/2014/main" id="{4D4A0245-2FA9-4BB3-A9D8-54184C7AEA5C}"/>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213522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course, the “Ask, Listen, Act: Reflective Practice Handout” in the </a:t>
            </a:r>
            <a:r>
              <a:rPr lang="en-US" b="1" dirty="0"/>
              <a:t>Participant Workbook </a:t>
            </a:r>
            <a:r>
              <a:rPr lang="en-US" dirty="0"/>
              <a:t>will be useful. Slides that require a reflective listening debrief will be noted with the “</a:t>
            </a:r>
            <a:r>
              <a:rPr lang="en-US" b="1" dirty="0"/>
              <a:t>Ask, Listen, Act</a:t>
            </a:r>
            <a:r>
              <a:rPr lang="en-US" dirty="0"/>
              <a:t>” icon.</a:t>
            </a:r>
          </a:p>
          <a:p>
            <a:r>
              <a:rPr lang="en-US" dirty="0"/>
              <a:t> </a:t>
            </a:r>
          </a:p>
          <a:p>
            <a:r>
              <a:rPr lang="en-US" dirty="0"/>
              <a:t>The spirit of inquiry means:</a:t>
            </a:r>
          </a:p>
          <a:p>
            <a:pPr marL="181240" indent="-181240">
              <a:buFont typeface="Arial" panose="020B0604020202020204" pitchFamily="34" charset="0"/>
              <a:buChar char="•"/>
            </a:pPr>
            <a:r>
              <a:rPr lang="en-US" b="1" dirty="0"/>
              <a:t>ASK:</a:t>
            </a:r>
            <a:r>
              <a:rPr lang="en-US" dirty="0"/>
              <a:t> Questions are the path to discovery. Questions convey value, so how do I ask the right questions of the right people at the right time to achieve a safe diagnosis?</a:t>
            </a:r>
          </a:p>
          <a:p>
            <a:pPr marL="181240" indent="-181240">
              <a:buFont typeface="Arial" panose="020B0604020202020204" pitchFamily="34" charset="0"/>
              <a:buChar char="•"/>
            </a:pPr>
            <a:r>
              <a:rPr lang="en-US" b="1" dirty="0"/>
              <a:t>LISTEN:</a:t>
            </a:r>
            <a:r>
              <a:rPr lang="en-US" dirty="0"/>
              <a:t> Questions are only meaningful if I listen actively through mindful engagement with the responses. What can I learn from actively listening? How do I integrate what I hear with what I already know to ask what else it can be?</a:t>
            </a:r>
          </a:p>
          <a:p>
            <a:pPr marL="181240" indent="-181240">
              <a:buFont typeface="Arial" panose="020B0604020202020204" pitchFamily="34" charset="0"/>
              <a:buChar char="•"/>
            </a:pPr>
            <a:r>
              <a:rPr lang="en-US" b="1" dirty="0"/>
              <a:t>ACT:</a:t>
            </a:r>
            <a:r>
              <a:rPr lang="en-US" dirty="0"/>
              <a:t> Asking and listening are followed by thoughtful action and a plan that includes patient perspectives. What actions will help contribute to a safe diagnostic process to plan actions that can lead to better health?</a:t>
            </a:r>
            <a:endParaRPr lang="en-US" dirty="0">
              <a:cs typeface="Calibri"/>
            </a:endParaRPr>
          </a:p>
          <a:p>
            <a:pPr marL="181240" indent="-181240">
              <a:buFont typeface="Arial" panose="020B0604020202020204" pitchFamily="34" charset="0"/>
              <a:buChar char="•"/>
            </a:pPr>
            <a:endParaRPr lang="en-US" dirty="0">
              <a:cs typeface="Calibri"/>
            </a:endParaRPr>
          </a:p>
          <a:p>
            <a:pPr marL="362480"/>
            <a:r>
              <a:rPr lang="en-US" b="1" i="1" dirty="0"/>
              <a:t>[Self-Paced Learner Tip: </a:t>
            </a:r>
            <a:r>
              <a:rPr lang="en-US" i="1" dirty="0"/>
              <a:t>You will see Ask, Listen, and Act exercises throughout the course. Listen is designed to encourage active listening in teams. Anytime you see </a:t>
            </a:r>
            <a:r>
              <a:rPr lang="en-US" b="1" i="1" dirty="0"/>
              <a:t>Listen</a:t>
            </a:r>
            <a:r>
              <a:rPr lang="en-US" i="1" dirty="0"/>
              <a:t>, take it as an opportunity for self‐reflection and think about how the prompts relate to you and your role on the team.</a:t>
            </a:r>
            <a:r>
              <a:rPr lang="en-US" b="1" i="1" dirty="0"/>
              <a:t>]</a:t>
            </a:r>
          </a:p>
        </p:txBody>
      </p:sp>
      <p:sp>
        <p:nvSpPr>
          <p:cNvPr id="4" name="Slide Number Placeholder 3"/>
          <p:cNvSpPr>
            <a:spLocks noGrp="1"/>
          </p:cNvSpPr>
          <p:nvPr>
            <p:ph type="sldNum" sz="quarter" idx="5"/>
          </p:nvPr>
        </p:nvSpPr>
        <p:spPr/>
        <p:txBody>
          <a:bodyPr/>
          <a:lstStyle/>
          <a:p>
            <a:fld id="{7D612C43-7281-4B81-9204-AE17A482DDDD}" type="slidenum">
              <a:rPr lang="en-US" smtClean="0"/>
              <a:pPr/>
              <a:t>23</a:t>
            </a:fld>
            <a:endParaRPr lang="en-US"/>
          </a:p>
        </p:txBody>
      </p:sp>
      <p:grpSp>
        <p:nvGrpSpPr>
          <p:cNvPr id="5" name="Group 4">
            <a:extLst>
              <a:ext uri="{FF2B5EF4-FFF2-40B4-BE49-F238E27FC236}">
                <a16:creationId xmlns:a16="http://schemas.microsoft.com/office/drawing/2014/main" id="{8C2E7EB5-5C9D-4194-B105-E91F387C713C}"/>
              </a:ext>
            </a:extLst>
          </p:cNvPr>
          <p:cNvGrpSpPr/>
          <p:nvPr/>
        </p:nvGrpSpPr>
        <p:grpSpPr>
          <a:xfrm>
            <a:off x="809710" y="7262336"/>
            <a:ext cx="328507" cy="340043"/>
            <a:chOff x="0" y="0"/>
            <a:chExt cx="579120" cy="608648"/>
          </a:xfrm>
        </p:grpSpPr>
        <p:pic>
          <p:nvPicPr>
            <p:cNvPr id="6" name="Graphic 5" descr="User with solid fill">
              <a:extLst>
                <a:ext uri="{FF2B5EF4-FFF2-40B4-BE49-F238E27FC236}">
                  <a16:creationId xmlns:a16="http://schemas.microsoft.com/office/drawing/2014/main" id="{B1F3A9EC-8652-41A8-AE46-42743D2F2D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7" name="Oval 6">
              <a:extLst>
                <a:ext uri="{FF2B5EF4-FFF2-40B4-BE49-F238E27FC236}">
                  <a16:creationId xmlns:a16="http://schemas.microsoft.com/office/drawing/2014/main" id="{DFE95461-10AA-47C4-AEFF-69C18308A3CE}"/>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 name="Header Placeholder 7">
            <a:extLst>
              <a:ext uri="{FF2B5EF4-FFF2-40B4-BE49-F238E27FC236}">
                <a16:creationId xmlns:a16="http://schemas.microsoft.com/office/drawing/2014/main" id="{56D33077-E3E8-40D2-9C20-CFDD0EFB510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647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useful reflection involves the </a:t>
            </a:r>
            <a:r>
              <a:rPr lang="en-US" b="1" dirty="0"/>
              <a:t>conscious consideration and analysis of beliefs and actions for the purpose of learning</a:t>
            </a:r>
            <a:r>
              <a:rPr lang="en-US" dirty="0"/>
              <a:t>. Reflection is seeing what we did not see before, looking at the same thing but seeing it differently. </a:t>
            </a:r>
          </a:p>
          <a:p>
            <a:r>
              <a:rPr lang="en-US" dirty="0"/>
              <a:t> </a:t>
            </a:r>
          </a:p>
          <a:p>
            <a:r>
              <a:rPr lang="en-US" dirty="0"/>
              <a:t>This reflective practice exercise is also included in the </a:t>
            </a:r>
            <a:r>
              <a:rPr lang="en-US" b="1" dirty="0"/>
              <a:t>Participant Workbook</a:t>
            </a:r>
            <a:r>
              <a:rPr lang="en-US" dirty="0"/>
              <a:t>. Look at the two images:</a:t>
            </a:r>
          </a:p>
          <a:p>
            <a:pPr marL="241653" indent="-241653">
              <a:buFont typeface="+mj-lt"/>
              <a:buAutoNum type="arabicPeriod"/>
            </a:pPr>
            <a:r>
              <a:rPr lang="en-US" dirty="0"/>
              <a:t>What do you see most clearly? </a:t>
            </a:r>
          </a:p>
          <a:p>
            <a:pPr marL="241653" indent="-241653">
              <a:buFont typeface="+mj-lt"/>
              <a:buAutoNum type="arabicPeriod"/>
            </a:pPr>
            <a:r>
              <a:rPr lang="en-US" dirty="0"/>
              <a:t>Do you see a duck and a rabbit?</a:t>
            </a:r>
          </a:p>
          <a:p>
            <a:pPr marL="241653" indent="-241653">
              <a:buFont typeface="+mj-lt"/>
              <a:buAutoNum type="arabicPeriod"/>
            </a:pPr>
            <a:r>
              <a:rPr lang="en-US" dirty="0"/>
              <a:t>Did your perspective change once you read that the two images are the same, just presented in a different view?</a:t>
            </a:r>
          </a:p>
          <a:p>
            <a:pPr marL="241653" indent="-241653">
              <a:buFont typeface="+mj-lt"/>
              <a:buAutoNum type="arabicPeriod"/>
            </a:pPr>
            <a:r>
              <a:rPr lang="en-US" dirty="0"/>
              <a:t>Can you see two ducks? Two rabbits? </a:t>
            </a:r>
          </a:p>
          <a:p>
            <a:pPr marL="241653" indent="-241653">
              <a:buFont typeface="+mj-lt"/>
              <a:buAutoNum type="arabicPeriod"/>
            </a:pPr>
            <a:r>
              <a:rPr lang="en-US" dirty="0"/>
              <a:t>What does this exercise suggest in terms of our ability to see things differently after reflection?</a:t>
            </a:r>
          </a:p>
          <a:p>
            <a:r>
              <a:rPr lang="en-US" dirty="0"/>
              <a:t> </a:t>
            </a:r>
          </a:p>
          <a:p>
            <a:r>
              <a:rPr lang="en-US" dirty="0"/>
              <a:t>Reflection gives the brain an opportunity to pause amid the uncertainty, untangle and sort through observations and experiences, consider multiple possible interpretations, and create meaning. Think of reflective practices as mental bridges you build to help observe, make sense of, and traverse challenging situations. </a:t>
            </a:r>
          </a:p>
          <a:p>
            <a:r>
              <a:rPr lang="en-US" dirty="0"/>
              <a:t> </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24</a:t>
            </a:fld>
            <a:endParaRPr lang="en-US"/>
          </a:p>
        </p:txBody>
      </p:sp>
      <p:sp>
        <p:nvSpPr>
          <p:cNvPr id="5" name="Header Placeholder 4">
            <a:extLst>
              <a:ext uri="{FF2B5EF4-FFF2-40B4-BE49-F238E27FC236}">
                <a16:creationId xmlns:a16="http://schemas.microsoft.com/office/drawing/2014/main" id="{77EBCF12-A74B-4118-8F3D-6573309E1BE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664414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Arial"/>
              </a:rPr>
              <a:t>This is a story of the Diagnostic Journey of Mr. Kane. This reality‐based case follows the path of a patient whose diagnostic journey included  a delayed diagnosis  and ended in death. </a:t>
            </a:r>
          </a:p>
          <a:p>
            <a:endParaRPr lang="en-US" dirty="0">
              <a:cs typeface="Arial"/>
            </a:endParaRPr>
          </a:p>
          <a:p>
            <a:r>
              <a:rPr lang="en-US" dirty="0">
                <a:cs typeface="Arial"/>
              </a:rPr>
              <a:t>We will meet Mr. Kane now, and then the case should be reviewed by individual learners before proceeding to other modules in the TeamSTEPPS for Diagnosis Improvement course. Throughout the course, Mr. Kane’s diagnostic journey will be used to discuss how TeamSTEPPS structured tools can improve communication and teamwork breakdowns related to diagnostic processes. In Module 7, “Putting It All Together,” Mr. Kane’s diagnostic journey is reimagined.</a:t>
            </a:r>
          </a:p>
          <a:p>
            <a:endParaRPr lang="en-US" dirty="0">
              <a:cs typeface="Arial"/>
            </a:endParaRPr>
          </a:p>
          <a:p>
            <a:pPr marL="362480"/>
            <a:r>
              <a:rPr lang="en-US" b="1" i="1" kern="1200" dirty="0">
                <a:solidFill>
                  <a:schemeClr val="tx1"/>
                </a:solidFill>
                <a:effectLst/>
                <a:ea typeface="+mn-ea"/>
                <a:cs typeface="+mn-cs"/>
              </a:rPr>
              <a:t>[Self-Paced Learner Tip:</a:t>
            </a:r>
            <a:r>
              <a:rPr lang="en-US" i="1" kern="1200" dirty="0">
                <a:solidFill>
                  <a:schemeClr val="tx1"/>
                </a:solidFill>
                <a:effectLst/>
                <a:ea typeface="+mn-ea"/>
                <a:cs typeface="+mn-cs"/>
              </a:rPr>
              <a:t> Take some time to familiarize yourself with the Diagnostic Journey of Mr. Kane as you will see the case appear in later modules. Reflect on the questions that you will find in the Facilitator’s Guide and Module presenter notes.</a:t>
            </a:r>
            <a:r>
              <a:rPr lang="en-US" b="1" i="1" kern="120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7D612C43-7281-4B81-9204-AE17A482DDDD}" type="slidenum">
              <a:rPr lang="en-US" smtClean="0"/>
              <a:pPr/>
              <a:t>25</a:t>
            </a:fld>
            <a:endParaRPr lang="en-US"/>
          </a:p>
        </p:txBody>
      </p:sp>
      <p:sp>
        <p:nvSpPr>
          <p:cNvPr id="5" name="Header Placeholder 4">
            <a:extLst>
              <a:ext uri="{FF2B5EF4-FFF2-40B4-BE49-F238E27FC236}">
                <a16:creationId xmlns:a16="http://schemas.microsoft.com/office/drawing/2014/main" id="{7517F140-DE98-4096-8F03-DECDF01BE4BD}"/>
              </a:ext>
            </a:extLst>
          </p:cNvPr>
          <p:cNvSpPr>
            <a:spLocks noGrp="1"/>
          </p:cNvSpPr>
          <p:nvPr>
            <p:ph type="hdr" sz="quarter"/>
          </p:nvPr>
        </p:nvSpPr>
        <p:spPr/>
        <p:txBody>
          <a:bodyPr/>
          <a:lstStyle/>
          <a:p>
            <a:r>
              <a:rPr lang="en-US" dirty="0"/>
              <a:t>Slide</a:t>
            </a:r>
          </a:p>
        </p:txBody>
      </p:sp>
      <p:grpSp>
        <p:nvGrpSpPr>
          <p:cNvPr id="6" name="Group 5">
            <a:extLst>
              <a:ext uri="{FF2B5EF4-FFF2-40B4-BE49-F238E27FC236}">
                <a16:creationId xmlns:a16="http://schemas.microsoft.com/office/drawing/2014/main" id="{050027FD-2C65-4ED3-894F-955D7694444A}"/>
              </a:ext>
            </a:extLst>
          </p:cNvPr>
          <p:cNvGrpSpPr/>
          <p:nvPr/>
        </p:nvGrpSpPr>
        <p:grpSpPr>
          <a:xfrm>
            <a:off x="817006" y="6698958"/>
            <a:ext cx="328507" cy="340043"/>
            <a:chOff x="0" y="0"/>
            <a:chExt cx="579120" cy="608648"/>
          </a:xfrm>
        </p:grpSpPr>
        <p:pic>
          <p:nvPicPr>
            <p:cNvPr id="7" name="Graphic 5" descr="User with solid fill">
              <a:extLst>
                <a:ext uri="{FF2B5EF4-FFF2-40B4-BE49-F238E27FC236}">
                  <a16:creationId xmlns:a16="http://schemas.microsoft.com/office/drawing/2014/main" id="{8C491A15-890A-4984-81A3-05E4290513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8" name="Oval 7">
              <a:extLst>
                <a:ext uri="{FF2B5EF4-FFF2-40B4-BE49-F238E27FC236}">
                  <a16:creationId xmlns:a16="http://schemas.microsoft.com/office/drawing/2014/main" id="{CBEDE4FB-11F1-4BBD-A69D-20BBB479AF5F}"/>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Diagnostic Journey of Mr. Kane </a:t>
            </a:r>
            <a:r>
              <a:rPr lang="en-US" dirty="0"/>
              <a:t>is based on an actual delayed‐diagnosis experience. Mr. Kane’s story shows how gaps in communication and care coordination can occur, despite providers’ dedication to care for their patients. These gaps create significant information voids across a care team that delay diagnostic processes and in some cases result in serious harm or even death.</a:t>
            </a:r>
          </a:p>
          <a:p>
            <a:endParaRPr lang="en-US" dirty="0"/>
          </a:p>
          <a:p>
            <a:r>
              <a:rPr lang="en-US" dirty="0"/>
              <a:t>The case is told through the many voices of Mr. Kane’s diagnostic team, including his older son, Ben; his primary care physician and office staff; his nephrologist, pulmonologist, and oncologist; and others. The events in the story show how harmful communication failures can be.</a:t>
            </a:r>
          </a:p>
          <a:p>
            <a:endParaRPr lang="en-US" dirty="0"/>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pPr/>
              <a:t>26</a:t>
            </a:fld>
            <a:endParaRPr lang="en-US" dirty="0"/>
          </a:p>
        </p:txBody>
      </p:sp>
    </p:spTree>
    <p:extLst>
      <p:ext uri="{BB962C8B-B14F-4D97-AF65-F5344CB8AC3E}">
        <p14:creationId xmlns:p14="http://schemas.microsoft.com/office/powerpoint/2010/main" val="2438443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first meet Joe Kane, he is 49 years old and has been a single father to three (Ben, Ryan, and Sara) since the death of his wife from breast cancer. Mr. Kane has had a long struggle with end stage renal disease and is on dialysis a few times a week. He is a hero to his kids because he has continued to work as a bus driver despite health obstacles. Mr. Kane has been waiting for a kidney transplant and is excited about his future and spending time with his kids and grandkids, whom he adores.</a:t>
            </a:r>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pPr/>
              <a:t>27</a:t>
            </a:fld>
            <a:endParaRPr lang="en-US" dirty="0"/>
          </a:p>
        </p:txBody>
      </p:sp>
    </p:spTree>
    <p:extLst>
      <p:ext uri="{BB962C8B-B14F-4D97-AF65-F5344CB8AC3E}">
        <p14:creationId xmlns:p14="http://schemas.microsoft.com/office/powerpoint/2010/main" val="3447792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we meet different members of Mr. Kane’s diagnostic team. Each member shares their personal reflections on Mr. Kane’s care, treatment, and diagnoses.</a:t>
            </a:r>
          </a:p>
          <a:p>
            <a:endParaRPr lang="en-US" dirty="0"/>
          </a:p>
          <a:p>
            <a:r>
              <a:rPr lang="en-US" dirty="0"/>
              <a:t>As part of the TeamSTEPPS for Diagnosis Improvement course, Mr. Kane’s case will be used to discuss and reinforce TeamSTEPPS principles, lessons, and tools and how their use may have altered the impact and timeline of Mr. Kane’s diagnosis. In Module 7, “Putting It All Together,” Mr. Kane’s diagnostic journey and the reflections of the diagnostic team members are reimagined.</a:t>
            </a:r>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pPr/>
              <a:t>28</a:t>
            </a:fld>
            <a:endParaRPr lang="en-US" dirty="0"/>
          </a:p>
        </p:txBody>
      </p:sp>
    </p:spTree>
    <p:extLst>
      <p:ext uri="{BB962C8B-B14F-4D97-AF65-F5344CB8AC3E}">
        <p14:creationId xmlns:p14="http://schemas.microsoft.com/office/powerpoint/2010/main" val="21764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participants learned that:</a:t>
            </a:r>
          </a:p>
          <a:p>
            <a:pPr marL="181240" indent="-181240">
              <a:buFont typeface="Arial" panose="020B0604020202020204" pitchFamily="34" charset="0"/>
              <a:buChar char="•"/>
            </a:pPr>
            <a:r>
              <a:rPr lang="en-US" dirty="0"/>
              <a:t>Diagnostic error is common and often harmful, but appropriate communication can mitigate or prevent diagnostic errors. </a:t>
            </a:r>
          </a:p>
          <a:p>
            <a:pPr marL="181240" indent="-181240">
              <a:buFont typeface="Arial" panose="020B0604020202020204" pitchFamily="34" charset="0"/>
              <a:buChar char="•"/>
            </a:pPr>
            <a:r>
              <a:rPr lang="en-US" dirty="0"/>
              <a:t>TeamSTEPPS can improve teamwork and communication, and both effective communication and strong teamwork support the diagnostic process.</a:t>
            </a:r>
          </a:p>
          <a:p>
            <a:pPr marL="181240" indent="-181240">
              <a:buFont typeface="Arial" panose="020B0604020202020204" pitchFamily="34" charset="0"/>
              <a:buChar char="•"/>
            </a:pPr>
            <a:r>
              <a:rPr lang="en-US" dirty="0"/>
              <a:t>Three overarching tactics to improve communication include reflective practice, routine assessment, and action planning.</a:t>
            </a:r>
          </a:p>
          <a:p>
            <a:r>
              <a:rPr lang="en-US" dirty="0"/>
              <a:t> </a:t>
            </a:r>
          </a:p>
          <a:p>
            <a:r>
              <a:rPr lang="en-US" dirty="0"/>
              <a:t> </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29</a:t>
            </a:fld>
            <a:endParaRPr lang="en-US"/>
          </a:p>
        </p:txBody>
      </p:sp>
      <p:sp>
        <p:nvSpPr>
          <p:cNvPr id="5" name="Header Placeholder 4">
            <a:extLst>
              <a:ext uri="{FF2B5EF4-FFF2-40B4-BE49-F238E27FC236}">
                <a16:creationId xmlns:a16="http://schemas.microsoft.com/office/drawing/2014/main" id="{544024E8-6E48-4BE6-AEE5-2264CF2D5E99}"/>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87760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module, participants will be able to:</a:t>
            </a:r>
          </a:p>
          <a:p>
            <a:endParaRPr lang="en-US" dirty="0"/>
          </a:p>
          <a:p>
            <a:pPr marL="181240" indent="-181240">
              <a:buFont typeface="Arial" panose="020B0604020202020204" pitchFamily="34" charset="0"/>
              <a:buChar char="•"/>
            </a:pPr>
            <a:r>
              <a:rPr lang="en-US" dirty="0">
                <a:cs typeface="Arial" panose="020B0604020202020204" pitchFamily="34" charset="0"/>
              </a:rPr>
              <a:t>Define diagnostic error and its importance as a patient safety issue.</a:t>
            </a:r>
          </a:p>
          <a:p>
            <a:pPr marL="181240" indent="-181240">
              <a:buFont typeface="Arial" panose="020B0604020202020204" pitchFamily="34" charset="0"/>
              <a:buChar char="•"/>
            </a:pPr>
            <a:r>
              <a:rPr lang="en-US" dirty="0">
                <a:cs typeface="Arial" panose="020B0604020202020204" pitchFamily="34" charset="0"/>
              </a:rPr>
              <a:t>Explain the impact of provider communication breakdowns on diagnostic error.</a:t>
            </a:r>
          </a:p>
          <a:p>
            <a:pPr marL="181240" indent="-181240">
              <a:buFont typeface="Arial" panose="020B0604020202020204" pitchFamily="34" charset="0"/>
              <a:buChar char="•"/>
            </a:pPr>
            <a:r>
              <a:rPr lang="en-US" dirty="0">
                <a:cs typeface="Arial" panose="020B0604020202020204" pitchFamily="34" charset="0"/>
              </a:rPr>
              <a:t>Describe TeamSTEPPS and why it is an important and appropriate intervention to reduce diagnostic error.</a:t>
            </a:r>
          </a:p>
          <a:p>
            <a:pPr marL="181240" indent="-181240">
              <a:buFont typeface="Arial" panose="020B0604020202020204" pitchFamily="34" charset="0"/>
              <a:buChar char="•"/>
            </a:pPr>
            <a:r>
              <a:rPr lang="en-US" dirty="0">
                <a:cs typeface="Arial" panose="020B0604020202020204" pitchFamily="34" charset="0"/>
              </a:rPr>
              <a:t>Introduce course materials and how to use them.</a:t>
            </a:r>
          </a:p>
          <a:p>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3</a:t>
            </a:fld>
            <a:endParaRPr lang="en-US"/>
          </a:p>
        </p:txBody>
      </p:sp>
      <p:sp>
        <p:nvSpPr>
          <p:cNvPr id="5" name="Header Placeholder 4">
            <a:extLst>
              <a:ext uri="{FF2B5EF4-FFF2-40B4-BE49-F238E27FC236}">
                <a16:creationId xmlns:a16="http://schemas.microsoft.com/office/drawing/2014/main" id="{CCFD2255-EAC2-4D70-936F-366DF50FC46B}"/>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990768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all course materials and completing Module 1 with course participants:</a:t>
            </a:r>
          </a:p>
          <a:p>
            <a:endParaRPr lang="en-US" dirty="0"/>
          </a:p>
          <a:p>
            <a:pPr marL="241653" indent="-241653">
              <a:buFont typeface="+mj-lt"/>
              <a:buAutoNum type="arabicPeriod"/>
            </a:pPr>
            <a:r>
              <a:rPr lang="en-US" dirty="0"/>
              <a:t>The Facilitator should deploy the Team Assessment Tool (TAT) for Improving Diagnosis to all course participants with clear instructions on how to anonymously submit their completed tool and a timeline for doing so.</a:t>
            </a:r>
          </a:p>
          <a:p>
            <a:pPr marL="241653" indent="-241653">
              <a:buFont typeface="+mj-lt"/>
              <a:buAutoNum type="arabicPeriod"/>
            </a:pPr>
            <a:r>
              <a:rPr lang="en-US" dirty="0"/>
              <a:t>The Facilitator summarizes submitted TAT scores and gathers participants to review summary results.</a:t>
            </a:r>
          </a:p>
          <a:p>
            <a:pPr marL="241653" indent="-241653">
              <a:buFont typeface="+mj-lt"/>
              <a:buAutoNum type="arabicPeriod"/>
            </a:pPr>
            <a:r>
              <a:rPr lang="en-US" dirty="0"/>
              <a:t>The team discusses the results, including where the most important and most feasible opportunities to improve exist and how the team would like to proceed.</a:t>
            </a:r>
          </a:p>
          <a:p>
            <a:pPr marL="241653" indent="-241653">
              <a:buFont typeface="+mj-lt"/>
              <a:buAutoNum type="arabicPeriod"/>
            </a:pPr>
            <a:r>
              <a:rPr lang="en-US" dirty="0"/>
              <a:t>The Facilitator then develops and implements a training plan informed by TAT summary scores and the unique perspectives of participants.</a:t>
            </a:r>
          </a:p>
          <a:p>
            <a:endParaRPr lang="en-US" dirty="0"/>
          </a:p>
          <a:p>
            <a:pPr marL="426249"/>
            <a:r>
              <a:rPr lang="en-US" dirty="0"/>
              <a:t> </a:t>
            </a:r>
            <a:r>
              <a:rPr lang="en-US" b="1" i="1" dirty="0">
                <a:effectLst/>
                <a:ea typeface="Calibri" panose="020F0502020204030204" pitchFamily="34" charset="0"/>
                <a:cs typeface="Times New Roman" panose="02020603050405020304" pitchFamily="18" charset="0"/>
              </a:rPr>
              <a:t>[Self-Paced Learner Tip: </a:t>
            </a:r>
            <a:r>
              <a:rPr lang="en-US" i="1" dirty="0">
                <a:effectLst/>
                <a:ea typeface="Calibri" panose="020F0502020204030204" pitchFamily="34" charset="0"/>
                <a:cs typeface="Times New Roman" panose="02020603050405020304" pitchFamily="18" charset="0"/>
              </a:rPr>
              <a:t>We recommend individual learners proceed through the modules in order. You will retake the assessment at course completion and discover if your perceptions and knowledge have changed.</a:t>
            </a:r>
            <a:r>
              <a:rPr lang="en-US" b="1" i="1" dirty="0">
                <a:effectLst/>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FF6188A-B79F-44DB-9FF4-F22F39030D5D}" type="slidenum">
              <a:rPr lang="en-US" smtClean="0"/>
              <a:t>30</a:t>
            </a:fld>
            <a:endParaRPr lang="en-US"/>
          </a:p>
        </p:txBody>
      </p:sp>
      <p:grpSp>
        <p:nvGrpSpPr>
          <p:cNvPr id="5" name="Group 4">
            <a:extLst>
              <a:ext uri="{FF2B5EF4-FFF2-40B4-BE49-F238E27FC236}">
                <a16:creationId xmlns:a16="http://schemas.microsoft.com/office/drawing/2014/main" id="{4019F836-EC00-47B1-930F-A51E24C8CAE8}"/>
              </a:ext>
            </a:extLst>
          </p:cNvPr>
          <p:cNvGrpSpPr/>
          <p:nvPr/>
        </p:nvGrpSpPr>
        <p:grpSpPr>
          <a:xfrm>
            <a:off x="867453" y="6882606"/>
            <a:ext cx="328507" cy="340043"/>
            <a:chOff x="0" y="0"/>
            <a:chExt cx="579120" cy="608648"/>
          </a:xfrm>
        </p:grpSpPr>
        <p:pic>
          <p:nvPicPr>
            <p:cNvPr id="6" name="Graphic 5" descr="User with solid fill">
              <a:extLst>
                <a:ext uri="{FF2B5EF4-FFF2-40B4-BE49-F238E27FC236}">
                  <a16:creationId xmlns:a16="http://schemas.microsoft.com/office/drawing/2014/main" id="{8D48AAEA-86EA-486D-A94B-399437B781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7" name="Oval 6">
              <a:extLst>
                <a:ext uri="{FF2B5EF4-FFF2-40B4-BE49-F238E27FC236}">
                  <a16:creationId xmlns:a16="http://schemas.microsoft.com/office/drawing/2014/main" id="{1C9ABF2E-C074-4697-94F5-29EBF46F2487}"/>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 name="Header Placeholder 7">
            <a:extLst>
              <a:ext uri="{FF2B5EF4-FFF2-40B4-BE49-F238E27FC236}">
                <a16:creationId xmlns:a16="http://schemas.microsoft.com/office/drawing/2014/main" id="{5D0EF7C9-68B8-4431-B9EA-300DB2959C2F}"/>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280010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chemeClr val="tx1"/>
                </a:solidFill>
                <a:effectLst/>
                <a:latin typeface="+mn-lt"/>
                <a:ea typeface="+mn-ea"/>
                <a:cs typeface="+mn-cs"/>
              </a:rPr>
              <a:t>TeamSTEPPS for Diagnosis</a:t>
            </a:r>
            <a:r>
              <a:rPr lang="en-US" kern="1200" dirty="0">
                <a:solidFill>
                  <a:schemeClr val="tx1"/>
                </a:solidFill>
                <a:effectLst/>
                <a:latin typeface="+mn-lt"/>
                <a:ea typeface="+mn-ea"/>
                <a:cs typeface="+mn-cs"/>
              </a:rPr>
              <a:t> </a:t>
            </a:r>
            <a:r>
              <a:rPr lang="en-US" b="1" kern="1200" dirty="0">
                <a:solidFill>
                  <a:schemeClr val="tx1"/>
                </a:solidFill>
                <a:effectLst/>
                <a:latin typeface="+mn-lt"/>
                <a:ea typeface="+mn-ea"/>
                <a:cs typeface="+mn-cs"/>
              </a:rPr>
              <a:t>Improvement</a:t>
            </a:r>
            <a:r>
              <a:rPr lang="en-US" kern="1200" dirty="0">
                <a:solidFill>
                  <a:schemeClr val="tx1"/>
                </a:solidFill>
                <a:effectLst/>
                <a:latin typeface="+mn-lt"/>
                <a:ea typeface="+mn-ea"/>
                <a:cs typeface="+mn-cs"/>
              </a:rPr>
              <a:t> has seven modules dedicated to improving diagnostic communication and teamwork. Communication strategies and tools to overcome some of the breakdowns in teamwork and team communication are available in each module and the accompanying </a:t>
            </a:r>
            <a:r>
              <a:rPr lang="en-US" b="1" kern="1200" dirty="0">
                <a:solidFill>
                  <a:schemeClr val="tx1"/>
                </a:solidFill>
                <a:effectLst/>
                <a:latin typeface="+mn-lt"/>
                <a:ea typeface="+mn-ea"/>
                <a:cs typeface="+mn-cs"/>
              </a:rPr>
              <a:t>Participant Workbook</a:t>
            </a:r>
            <a:r>
              <a:rPr lang="en-US" kern="1200" dirty="0">
                <a:solidFill>
                  <a:schemeClr val="tx1"/>
                </a:solidFill>
                <a:effectLst/>
                <a:latin typeface="+mn-lt"/>
                <a:ea typeface="+mn-ea"/>
                <a:cs typeface="+mn-cs"/>
              </a:rPr>
              <a:t>.</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The TeamSTEPPS for Diagnosis Improvement modules are:</a:t>
            </a:r>
          </a:p>
          <a:p>
            <a:pPr marL="181240" indent="-181240">
              <a:buFont typeface="Arial" panose="020B0604020202020204" pitchFamily="34" charset="0"/>
              <a:buChar char="•"/>
            </a:pPr>
            <a:r>
              <a:rPr lang="en-US" b="1" kern="1200" dirty="0">
                <a:solidFill>
                  <a:schemeClr val="tx1"/>
                </a:solidFill>
                <a:effectLst/>
                <a:latin typeface="+mn-lt"/>
                <a:ea typeface="+mn-ea"/>
                <a:cs typeface="+mn-cs"/>
              </a:rPr>
              <a:t>Introduction.</a:t>
            </a:r>
          </a:p>
          <a:p>
            <a:pPr marL="181240" indent="-181240">
              <a:buFont typeface="Arial" panose="020B0604020202020204" pitchFamily="34" charset="0"/>
              <a:buChar char="•"/>
            </a:pPr>
            <a:r>
              <a:rPr lang="en-US" kern="1200" dirty="0">
                <a:solidFill>
                  <a:schemeClr val="tx1"/>
                </a:solidFill>
                <a:effectLst/>
                <a:latin typeface="+mn-lt"/>
                <a:ea typeface="+mn-ea"/>
                <a:cs typeface="+mn-cs"/>
              </a:rPr>
              <a:t>Diagnostic Team Structure.</a:t>
            </a:r>
          </a:p>
          <a:p>
            <a:pPr marL="181240" indent="-181240">
              <a:buFont typeface="Arial" panose="020B0604020202020204" pitchFamily="34" charset="0"/>
              <a:buChar char="•"/>
            </a:pPr>
            <a:r>
              <a:rPr lang="en-US" kern="1200" dirty="0">
                <a:solidFill>
                  <a:schemeClr val="tx1"/>
                </a:solidFill>
                <a:effectLst/>
                <a:latin typeface="+mn-lt"/>
                <a:ea typeface="+mn-ea"/>
                <a:cs typeface="+mn-cs"/>
              </a:rPr>
              <a:t>Communication.</a:t>
            </a:r>
          </a:p>
          <a:p>
            <a:pPr marL="181240" indent="-181240">
              <a:buFont typeface="Arial" panose="020B0604020202020204" pitchFamily="34" charset="0"/>
              <a:buChar char="•"/>
            </a:pPr>
            <a:r>
              <a:rPr lang="en-US" kern="1200" dirty="0">
                <a:solidFill>
                  <a:schemeClr val="tx1"/>
                </a:solidFill>
                <a:effectLst/>
                <a:latin typeface="+mn-lt"/>
                <a:ea typeface="+mn-ea"/>
                <a:cs typeface="+mn-cs"/>
              </a:rPr>
              <a:t>Leadership.</a:t>
            </a:r>
          </a:p>
          <a:p>
            <a:pPr marL="181240" indent="-181240">
              <a:buFont typeface="Arial" panose="020B0604020202020204" pitchFamily="34" charset="0"/>
              <a:buChar char="•"/>
            </a:pPr>
            <a:r>
              <a:rPr lang="en-US" kern="1200" dirty="0">
                <a:solidFill>
                  <a:schemeClr val="tx1"/>
                </a:solidFill>
                <a:effectLst/>
                <a:latin typeface="+mn-lt"/>
                <a:ea typeface="+mn-ea"/>
                <a:cs typeface="+mn-cs"/>
              </a:rPr>
              <a:t>Situation Monitoring.</a:t>
            </a:r>
          </a:p>
          <a:p>
            <a:pPr marL="181240" indent="-181240">
              <a:buFont typeface="Arial" panose="020B0604020202020204" pitchFamily="34" charset="0"/>
              <a:buChar char="•"/>
            </a:pPr>
            <a:r>
              <a:rPr lang="en-US" kern="1200" dirty="0">
                <a:solidFill>
                  <a:schemeClr val="tx1"/>
                </a:solidFill>
                <a:effectLst/>
                <a:latin typeface="+mn-lt"/>
                <a:ea typeface="+mn-ea"/>
                <a:cs typeface="+mn-cs"/>
              </a:rPr>
              <a:t>Mutual Support.</a:t>
            </a:r>
          </a:p>
          <a:p>
            <a:pPr marL="181240" indent="-181240">
              <a:buFont typeface="Arial" panose="020B0604020202020204" pitchFamily="34" charset="0"/>
              <a:buChar char="•"/>
            </a:pPr>
            <a:r>
              <a:rPr lang="en-US" kern="1200" dirty="0">
                <a:solidFill>
                  <a:schemeClr val="tx1"/>
                </a:solidFill>
                <a:effectLst/>
                <a:latin typeface="+mn-lt"/>
                <a:ea typeface="+mn-ea"/>
                <a:cs typeface="+mn-cs"/>
              </a:rPr>
              <a:t>Putting It All Together.</a:t>
            </a:r>
          </a:p>
        </p:txBody>
      </p:sp>
      <p:sp>
        <p:nvSpPr>
          <p:cNvPr id="4" name="Slide Number Placeholder 3"/>
          <p:cNvSpPr>
            <a:spLocks noGrp="1"/>
          </p:cNvSpPr>
          <p:nvPr>
            <p:ph type="sldNum" sz="quarter" idx="5"/>
          </p:nvPr>
        </p:nvSpPr>
        <p:spPr/>
        <p:txBody>
          <a:bodyPr/>
          <a:lstStyle/>
          <a:p>
            <a:fld id="{7D612C43-7281-4B81-9204-AE17A482DDDD}" type="slidenum">
              <a:rPr lang="en-US" smtClean="0"/>
              <a:pPr/>
              <a:t>31</a:t>
            </a:fld>
            <a:endParaRPr lang="en-US"/>
          </a:p>
        </p:txBody>
      </p:sp>
      <p:sp>
        <p:nvSpPr>
          <p:cNvPr id="5" name="Header Placeholder 4">
            <a:extLst>
              <a:ext uri="{FF2B5EF4-FFF2-40B4-BE49-F238E27FC236}">
                <a16:creationId xmlns:a16="http://schemas.microsoft.com/office/drawing/2014/main" id="{DA6CE186-E0DD-4939-A899-734767BF2CF2}"/>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528167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the list of references from this module.</a:t>
            </a:r>
          </a:p>
        </p:txBody>
      </p:sp>
      <p:sp>
        <p:nvSpPr>
          <p:cNvPr id="4" name="Header Placeholder 3"/>
          <p:cNvSpPr>
            <a:spLocks noGrp="1"/>
          </p:cNvSpPr>
          <p:nvPr>
            <p:ph type="hdr" sz="quarter"/>
          </p:nvPr>
        </p:nvSpPr>
        <p:spPr/>
        <p:txBody>
          <a:bodyPr/>
          <a:lstStyle/>
          <a:p>
            <a:pPr defTabSz="483306">
              <a:defRPr/>
            </a:pPr>
            <a:r>
              <a:rPr lang="en-US">
                <a:solidFill>
                  <a:prstClr val="black"/>
                </a:solidFill>
                <a:latin typeface="Calibri" panose="020F0502020204030204"/>
              </a:rPr>
              <a:t>Slide</a:t>
            </a:r>
            <a:endParaRPr lang="en-US" dirty="0">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algn="r" defTabSz="483306">
              <a:defRPr/>
            </a:pPr>
            <a:fld id="{5FF6188A-B79F-44DB-9FF4-F22F39030D5D}" type="slidenum">
              <a:rPr lang="en-US">
                <a:solidFill>
                  <a:prstClr val="black"/>
                </a:solidFill>
                <a:latin typeface="Calibri" panose="020F0502020204030204"/>
              </a:rPr>
              <a:pPr algn="r" defTabSz="483306">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657558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the list of references from this module.</a:t>
            </a:r>
          </a:p>
        </p:txBody>
      </p:sp>
      <p:sp>
        <p:nvSpPr>
          <p:cNvPr id="4" name="Header Placeholder 3"/>
          <p:cNvSpPr>
            <a:spLocks noGrp="1"/>
          </p:cNvSpPr>
          <p:nvPr>
            <p:ph type="hdr" sz="quarter"/>
          </p:nvPr>
        </p:nvSpPr>
        <p:spPr/>
        <p:txBody>
          <a:bodyPr/>
          <a:lstStyle/>
          <a:p>
            <a:pPr defTabSz="483306">
              <a:defRPr/>
            </a:pPr>
            <a:r>
              <a:rPr lang="en-US">
                <a:solidFill>
                  <a:prstClr val="black"/>
                </a:solidFill>
                <a:latin typeface="Calibri" panose="020F0502020204030204"/>
              </a:rPr>
              <a:t>Slide</a:t>
            </a:r>
            <a:endParaRPr lang="en-US" dirty="0">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algn="r" defTabSz="483306">
              <a:defRPr/>
            </a:pPr>
            <a:fld id="{5FF6188A-B79F-44DB-9FF4-F22F39030D5D}" type="slidenum">
              <a:rPr lang="en-US">
                <a:solidFill>
                  <a:prstClr val="black"/>
                </a:solidFill>
                <a:latin typeface="Calibri" panose="020F0502020204030204"/>
              </a:rPr>
              <a:pPr algn="r" defTabSz="483306">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1410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seven slides provide succinct yet compelling facts about the nature, frequency, and costs of diagnostic error.</a:t>
            </a:r>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pPr/>
              <a:t>4</a:t>
            </a:fld>
            <a:endParaRPr lang="en-US" dirty="0"/>
          </a:p>
        </p:txBody>
      </p:sp>
    </p:spTree>
    <p:extLst>
      <p:ext uri="{BB962C8B-B14F-4D97-AF65-F5344CB8AC3E}">
        <p14:creationId xmlns:p14="http://schemas.microsoft.com/office/powerpoint/2010/main" val="3194020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018097"/>
          </a:xfrm>
        </p:spPr>
        <p:txBody>
          <a:bodyPr/>
          <a:lstStyle/>
          <a:p>
            <a:r>
              <a:rPr lang="en-US" dirty="0"/>
              <a:t>Getting the right diagnosis in a timely fashion is a crucial component of healthcare. The diagnosis explains a patient’s health problem, informs every subsequent healthcare decision, and is developed through iterative processes of information gathering, information integration, and information interpretation. Good patient outcomes hinge on having the right diagnosis.</a:t>
            </a:r>
          </a:p>
          <a:p>
            <a:endParaRPr lang="en-US" dirty="0"/>
          </a:p>
          <a:p>
            <a:r>
              <a:rPr lang="en-US" dirty="0"/>
              <a:t>You might wonder, </a:t>
            </a:r>
            <a:r>
              <a:rPr lang="en-US" b="1" dirty="0"/>
              <a:t>how often does diagnostic error happen? </a:t>
            </a:r>
            <a:r>
              <a:rPr lang="en-US" dirty="0"/>
              <a:t>The </a:t>
            </a:r>
            <a:r>
              <a:rPr lang="en-US" b="1" dirty="0"/>
              <a:t>Participant Workbook </a:t>
            </a:r>
            <a:r>
              <a:rPr lang="en-US" dirty="0"/>
              <a:t>has an infographic that depicts some of what we know about diagnostic error.</a:t>
            </a:r>
          </a:p>
          <a:p>
            <a:pPr marL="181240" indent="-181240">
              <a:buFont typeface="Arial" panose="020B0604020202020204" pitchFamily="34" charset="0"/>
              <a:buChar char="•"/>
            </a:pPr>
            <a:r>
              <a:rPr lang="en-US" dirty="0"/>
              <a:t>Surveys find that 1 in 3 patients has a firsthand experience with a diagnostic error (Society to Improve Diagnosis in Medicine, 2020).</a:t>
            </a:r>
          </a:p>
          <a:p>
            <a:pPr marL="181240" indent="-181240">
              <a:buFont typeface="Arial" panose="020B0604020202020204" pitchFamily="34" charset="0"/>
              <a:buChar char="•"/>
            </a:pPr>
            <a:r>
              <a:rPr lang="en-US" dirty="0"/>
              <a:t>Diagnostic errors are estimated to affect about 12 million Americans each year in ambulatory care settings alone, based on data from 2014 (Singh, Meyer, &amp; Thomas, 2014).</a:t>
            </a:r>
          </a:p>
          <a:p>
            <a:pPr marL="181240" indent="-181240">
              <a:buFont typeface="Arial" panose="020B0604020202020204" pitchFamily="34" charset="0"/>
              <a:buChar char="•"/>
            </a:pPr>
            <a:r>
              <a:rPr lang="en-US" dirty="0"/>
              <a:t>Estimates based on autopsy data suggest that 40,000 to 80,000 people die each year from diagnostic failures in U.S. hospitals alone (Society to Improve Diagnosis in Medicine, 2020).</a:t>
            </a:r>
          </a:p>
          <a:p>
            <a:endParaRPr lang="en-US" dirty="0"/>
          </a:p>
          <a:p>
            <a:r>
              <a:rPr lang="en-US" dirty="0"/>
              <a:t>Deaths, however, are just the “tip of the iceberg.” The National Academy of Medicine concluded that each of us will experience a diagnostic error in our lifetime, and some of these errors will have devastating consequences (National Academies of Sciences, Engineering, and Medicine, 2015).</a:t>
            </a:r>
          </a:p>
          <a:p>
            <a:endParaRPr lang="en-US" dirty="0"/>
          </a:p>
          <a:p>
            <a:r>
              <a:rPr lang="en-US" b="1" dirty="0"/>
              <a:t>Diagnostic error is a patient safety issue. </a:t>
            </a:r>
            <a:r>
              <a:rPr lang="en-US" dirty="0"/>
              <a:t>The Institute for Healthcare Improvement (IHI) Triple Aim framework is an approach to optimizing health system performance focusing on three dimensions. Improving diagnosis requires addressing all three dimensions:</a:t>
            </a:r>
          </a:p>
          <a:p>
            <a:pPr marL="181240" indent="-181240">
              <a:buFont typeface="Arial" panose="020B0604020202020204" pitchFamily="34" charset="0"/>
              <a:buChar char="•"/>
            </a:pPr>
            <a:r>
              <a:rPr lang="en-US" dirty="0"/>
              <a:t>Improving the patient experience of care (including quality and satisfaction). Diagnostic errors are a primary reason for medical liability claims.</a:t>
            </a:r>
          </a:p>
          <a:p>
            <a:pPr marL="181240" indent="-181240">
              <a:buFont typeface="Arial" panose="020B0604020202020204" pitchFamily="34" charset="0"/>
              <a:buChar char="•"/>
            </a:pPr>
            <a:r>
              <a:rPr lang="en-US" dirty="0"/>
              <a:t>Improving the health of populations. Data on autopsies suggest that about 10 percent of them revealed missed or incorrect diagnoses (National Academies of Sciences, Engineering, and Medicine, 2015).</a:t>
            </a:r>
          </a:p>
          <a:p>
            <a:pPr marL="181240" indent="-181240">
              <a:buFont typeface="Arial" panose="020B0604020202020204" pitchFamily="34" charset="0"/>
              <a:buChar char="•"/>
            </a:pPr>
            <a:r>
              <a:rPr lang="en-US" dirty="0"/>
              <a:t>Reducing the per capita cost of healthcare. Improving diagnostics was estimated to reduce costs by $100 billion per year (</a:t>
            </a:r>
            <a:r>
              <a:rPr lang="en-US" dirty="0" err="1"/>
              <a:t>Stiefel</a:t>
            </a:r>
            <a:r>
              <a:rPr lang="en-US" dirty="0"/>
              <a:t> &amp; Nolan, 2012).</a:t>
            </a:r>
          </a:p>
          <a:p>
            <a:endParaRPr lang="en-US" dirty="0"/>
          </a:p>
          <a:p>
            <a:r>
              <a:rPr lang="en-US" dirty="0"/>
              <a:t>Each of us has a part to play to improve diagnosis and reduce errors in the diagnostic process.</a:t>
            </a:r>
          </a:p>
        </p:txBody>
      </p:sp>
      <p:sp>
        <p:nvSpPr>
          <p:cNvPr id="4" name="Slide Number Placeholder 3"/>
          <p:cNvSpPr>
            <a:spLocks noGrp="1"/>
          </p:cNvSpPr>
          <p:nvPr>
            <p:ph type="sldNum" sz="quarter" idx="5"/>
          </p:nvPr>
        </p:nvSpPr>
        <p:spPr/>
        <p:txBody>
          <a:bodyPr/>
          <a:lstStyle/>
          <a:p>
            <a:fld id="{7D612C43-7281-4B81-9204-AE17A482DDDD}" type="slidenum">
              <a:rPr lang="en-US" smtClean="0"/>
              <a:pPr/>
              <a:t>5</a:t>
            </a:fld>
            <a:endParaRPr lang="en-US"/>
          </a:p>
        </p:txBody>
      </p:sp>
      <p:sp>
        <p:nvSpPr>
          <p:cNvPr id="5" name="Header Placeholder 4">
            <a:extLst>
              <a:ext uri="{FF2B5EF4-FFF2-40B4-BE49-F238E27FC236}">
                <a16:creationId xmlns:a16="http://schemas.microsoft.com/office/drawing/2014/main" id="{E47EFBAA-0499-4636-97C7-5C832CD759D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92018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kern="1200" dirty="0">
                <a:effectLst/>
                <a:latin typeface="Calibri" panose="020F0502020204030204" pitchFamily="34" charset="0"/>
                <a:ea typeface="Calibri" panose="020F0502020204030204" pitchFamily="34" charset="0"/>
                <a:cs typeface="Calibri" panose="020F0502020204030204" pitchFamily="34" charset="0"/>
              </a:rPr>
              <a:t>The National Academy of Medicine developed a patient-centered definition of diagnostic error as “</a:t>
            </a:r>
            <a:r>
              <a:rPr lang="en-US" i="1" kern="1200" dirty="0">
                <a:effectLst/>
                <a:latin typeface="Calibri" panose="020F0502020204030204" pitchFamily="34" charset="0"/>
                <a:ea typeface="Calibri" panose="020F0502020204030204" pitchFamily="34" charset="0"/>
                <a:cs typeface="Calibri" panose="020F0502020204030204" pitchFamily="34" charset="0"/>
              </a:rPr>
              <a:t>the failure to: (a) establish an accurate and timely explanation of the patient’s health problem(s) or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i="1" kern="1200" dirty="0">
                <a:effectLst/>
                <a:latin typeface="Calibri" panose="020F0502020204030204" pitchFamily="34" charset="0"/>
                <a:ea typeface="Calibri" panose="020F0502020204030204" pitchFamily="34" charset="0"/>
                <a:cs typeface="Calibri" panose="020F0502020204030204" pitchFamily="34" charset="0"/>
              </a:rPr>
              <a:t>b) communicate that explanation to the patient</a:t>
            </a:r>
            <a:r>
              <a:rPr lang="en-US" kern="1200" dirty="0">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200" dirty="0">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200" dirty="0">
                <a:effectLst/>
                <a:latin typeface="Calibri" panose="020F0502020204030204" pitchFamily="34" charset="0"/>
                <a:ea typeface="Calibri" panose="020F0502020204030204" pitchFamily="34" charset="0"/>
                <a:cs typeface="Calibri" panose="020F0502020204030204" pitchFamily="34" charset="0"/>
              </a:rPr>
              <a:t>(National Academies of Sciences, Engineering, and Medicine, 2015)</a:t>
            </a:r>
            <a:r>
              <a:rPr lang="en-US"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7D612C43-7281-4B81-9204-AE17A482DDDD}" type="slidenum">
              <a:rPr lang="en-US" smtClean="0"/>
              <a:pPr/>
              <a:t>6</a:t>
            </a:fld>
            <a:endParaRPr lang="en-US"/>
          </a:p>
        </p:txBody>
      </p:sp>
      <p:sp>
        <p:nvSpPr>
          <p:cNvPr id="5" name="Header Placeholder 4">
            <a:extLst>
              <a:ext uri="{FF2B5EF4-FFF2-40B4-BE49-F238E27FC236}">
                <a16:creationId xmlns:a16="http://schemas.microsoft.com/office/drawing/2014/main" id="{DFA81E35-9765-44A8-8CC3-D6DB9D90492E}"/>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934201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kern="1200" dirty="0">
                <a:effectLst/>
                <a:ea typeface="Calibri" panose="020F0502020204030204" pitchFamily="34" charset="0"/>
                <a:cs typeface="Calibri" panose="020F0502020204030204" pitchFamily="34" charset="0"/>
              </a:rPr>
              <a:t>To explain the different types of diagnostic error, the </a:t>
            </a:r>
            <a:r>
              <a:rPr lang="en-US" kern="1200" dirty="0">
                <a:effectLst/>
                <a:ea typeface="Calibri" panose="020F0502020204030204" pitchFamily="34" charset="0"/>
              </a:rPr>
              <a:t> Society to Improve Diagnosis in Medicine (</a:t>
            </a:r>
            <a:r>
              <a:rPr lang="en-US" u="sng" kern="1200" dirty="0">
                <a:solidFill>
                  <a:srgbClr val="0563C1"/>
                </a:solidFill>
                <a:effectLst/>
                <a:ea typeface="Calibri" panose="020F0502020204030204" pitchFamily="34" charset="0"/>
                <a:hlinkClick r:id="rId3"/>
              </a:rPr>
              <a:t>https://www.improvediagnosis.org/what-is-diagnostic-error/</a:t>
            </a:r>
            <a:r>
              <a:rPr lang="en-US" kern="1200" dirty="0">
                <a:effectLst/>
                <a:ea typeface="Calibri" panose="020F0502020204030204" pitchFamily="34" charset="0"/>
              </a:rPr>
              <a:t>)</a:t>
            </a:r>
            <a:r>
              <a:rPr lang="en-US" kern="1200" dirty="0">
                <a:effectLst/>
                <a:ea typeface="Calibri" panose="020F0502020204030204" pitchFamily="34" charset="0"/>
                <a:cs typeface="Calibri" panose="020F0502020204030204" pitchFamily="34" charset="0"/>
              </a:rPr>
              <a:t> uses the following main categories: </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 </a:t>
            </a:r>
            <a:endParaRPr lang="en-US" dirty="0">
              <a:effectLst/>
              <a:ea typeface="Calibri" panose="020F0502020204030204" pitchFamily="34" charset="0"/>
              <a:cs typeface="Times New Roman" panose="02020603050405020304" pitchFamily="18" charset="0"/>
            </a:endParaRPr>
          </a:p>
          <a:p>
            <a:pPr marL="362480" indent="-362480">
              <a:lnSpc>
                <a:spcPct val="107000"/>
              </a:lnSpc>
              <a:buFont typeface="Arial" panose="020B0604020202020204" pitchFamily="34" charset="0"/>
              <a:buChar char="*"/>
            </a:pPr>
            <a:r>
              <a:rPr lang="en-US" b="1" kern="1200" dirty="0">
                <a:effectLst/>
                <a:ea typeface="Calibri" panose="020F0502020204030204" pitchFamily="34" charset="0"/>
                <a:cs typeface="Calibri" panose="020F0502020204030204" pitchFamily="34" charset="0"/>
              </a:rPr>
              <a:t>Missed diagnosis</a:t>
            </a:r>
            <a:r>
              <a:rPr lang="en-US" kern="1200" dirty="0">
                <a:effectLst/>
                <a:ea typeface="Calibri" panose="020F0502020204030204" pitchFamily="34" charset="0"/>
                <a:cs typeface="Calibri" panose="020F0502020204030204" pitchFamily="34" charset="0"/>
              </a:rPr>
              <a:t>: when the diagnostic tests do not provide an explanation for a patient’s complaints (common in patients with chronic fatigue or chronic pain).</a:t>
            </a:r>
            <a:endParaRPr lang="en-US" dirty="0">
              <a:effectLst/>
              <a:ea typeface="Calibri" panose="020F0502020204030204" pitchFamily="34" charset="0"/>
              <a:cs typeface="Times New Roman" panose="02020603050405020304" pitchFamily="18" charset="0"/>
            </a:endParaRPr>
          </a:p>
          <a:p>
            <a:pPr marL="362480" indent="-362480">
              <a:lnSpc>
                <a:spcPct val="107000"/>
              </a:lnSpc>
              <a:buFont typeface="Arial" panose="020B0604020202020204" pitchFamily="34" charset="0"/>
              <a:buChar char="*"/>
            </a:pPr>
            <a:r>
              <a:rPr lang="en-US" b="1" kern="1200" dirty="0">
                <a:effectLst/>
                <a:ea typeface="Calibri" panose="020F0502020204030204" pitchFamily="34" charset="0"/>
                <a:cs typeface="Calibri" panose="020F0502020204030204" pitchFamily="34" charset="0"/>
              </a:rPr>
              <a:t>Wrong diagnosis</a:t>
            </a:r>
            <a:r>
              <a:rPr lang="en-US" kern="1200" dirty="0">
                <a:effectLst/>
                <a:ea typeface="Calibri" panose="020F0502020204030204" pitchFamily="34" charset="0"/>
                <a:cs typeface="Calibri" panose="020F0502020204030204" pitchFamily="34" charset="0"/>
              </a:rPr>
              <a:t>: when the original diagnosis is found to be incorrect because the true cause is discovered later (e.g., a patient having a heart attack is told their pain is from indigestion).</a:t>
            </a:r>
            <a:endParaRPr lang="en-US" dirty="0">
              <a:effectLst/>
              <a:ea typeface="Calibri" panose="020F0502020204030204" pitchFamily="34" charset="0"/>
              <a:cs typeface="Times New Roman" panose="02020603050405020304" pitchFamily="18" charset="0"/>
            </a:endParaRPr>
          </a:p>
          <a:p>
            <a:pPr marL="362480" indent="-362480">
              <a:lnSpc>
                <a:spcPct val="107000"/>
              </a:lnSpc>
              <a:buFont typeface="Arial" panose="020B0604020202020204" pitchFamily="34" charset="0"/>
              <a:buChar char="*"/>
            </a:pPr>
            <a:r>
              <a:rPr lang="en-US" b="1" kern="1200" dirty="0">
                <a:effectLst/>
                <a:ea typeface="Calibri" panose="020F0502020204030204" pitchFamily="34" charset="0"/>
                <a:cs typeface="Calibri" panose="020F0502020204030204" pitchFamily="34" charset="0"/>
              </a:rPr>
              <a:t>Delayed diagnosis</a:t>
            </a:r>
            <a:r>
              <a:rPr lang="en-US" kern="1200" dirty="0">
                <a:effectLst/>
                <a:ea typeface="Calibri" panose="020F0502020204030204" pitchFamily="34" charset="0"/>
                <a:cs typeface="Calibri" panose="020F0502020204030204" pitchFamily="34" charset="0"/>
              </a:rPr>
              <a:t>: when the diagnosis should have been made earlier (the most common type of diagnostic error).</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 </a:t>
            </a:r>
            <a:endParaRPr lang="en-US" dirty="0">
              <a:effectLst/>
              <a:ea typeface="Calibri" panose="020F0502020204030204" pitchFamily="34" charset="0"/>
              <a:cs typeface="Times New Roman" panose="02020603050405020304" pitchFamily="18" charset="0"/>
            </a:endParaRPr>
          </a:p>
          <a:p>
            <a:pPr>
              <a:lnSpc>
                <a:spcPct val="107000"/>
              </a:lnSpc>
            </a:pPr>
            <a:r>
              <a:rPr lang="en-US" kern="1200" dirty="0">
                <a:effectLst/>
                <a:ea typeface="Calibri" panose="020F0502020204030204" pitchFamily="34" charset="0"/>
                <a:cs typeface="Calibri" panose="020F0502020204030204" pitchFamily="34" charset="0"/>
              </a:rPr>
              <a:t>Emerging evidence further classifies diagnostic errors as breakdowns in the diagnostic process and missed opportunities. </a:t>
            </a:r>
          </a:p>
          <a:p>
            <a:pPr>
              <a:lnSpc>
                <a:spcPct val="107000"/>
              </a:lnSpc>
            </a:pPr>
            <a:endParaRPr lang="en-US" dirty="0">
              <a:ea typeface="Calibri" panose="020F0502020204030204" pitchFamily="34" charset="0"/>
              <a:cs typeface="Calibri" panose="020F0502020204030204" pitchFamily="34" charset="0"/>
            </a:endParaRPr>
          </a:p>
          <a:p>
            <a:pPr>
              <a:lnSpc>
                <a:spcPct val="107000"/>
              </a:lnSpc>
            </a:pPr>
            <a:r>
              <a:rPr lang="en-US" dirty="0">
                <a:ea typeface="Calibri" panose="020F0502020204030204" pitchFamily="34" charset="0"/>
                <a:cs typeface="Calibri" panose="020F0502020204030204" pitchFamily="34" charset="0"/>
              </a:rPr>
              <a:t>(Society to Improve Diagnosis in Medicine, 2020)</a:t>
            </a:r>
          </a:p>
          <a:p>
            <a:pPr>
              <a:lnSpc>
                <a:spcPct val="107000"/>
              </a:lnSpc>
            </a:pPr>
            <a:r>
              <a:rPr lang="en-US" kern="1200" dirty="0">
                <a:effectLst/>
                <a:ea typeface="Calibri" panose="020F0502020204030204" pitchFamily="34" charset="0"/>
                <a:cs typeface="Calibri" panose="020F0502020204030204" pitchFamily="34" charset="0"/>
              </a:rPr>
              <a:t>(National Academies of Sciences, Engineering, and Medicine, 2015)</a:t>
            </a:r>
            <a:r>
              <a:rPr lang="en-US" kern="1200" dirty="0">
                <a:solidFill>
                  <a:schemeClr val="tx1"/>
                </a:solidFill>
                <a:effectLst/>
                <a:ea typeface="+mn-ea"/>
                <a:cs typeface="+mn-cs"/>
              </a:rPr>
              <a:t> </a:t>
            </a:r>
          </a:p>
          <a:p>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7</a:t>
            </a:fld>
            <a:endParaRPr lang="en-US"/>
          </a:p>
        </p:txBody>
      </p:sp>
      <p:sp>
        <p:nvSpPr>
          <p:cNvPr id="5" name="Header Placeholder 4">
            <a:extLst>
              <a:ext uri="{FF2B5EF4-FFF2-40B4-BE49-F238E27FC236}">
                <a16:creationId xmlns:a16="http://schemas.microsoft.com/office/drawing/2014/main" id="{FD69F42C-2479-4BE9-A5ED-9B78C91BD04E}"/>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77172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identification, analysis, and implementation of approaches to improve diagnosis and reduce diagnostic error are needed throughout ALL healthcare settings. The term “healthcare” is used for simplicity but is meant to encompass all settings in which the diagnostic process takes place. Settings include integrated care delivery settings, hospitals (every unit), ambulatory care (primary and specialty practices, ambulatory surgery centers, etc.), retail clinics, and long‐term care settings. To put it simply, errors that affect diagnosis can occur anywhere in the healthcare delivery system.</a:t>
            </a:r>
          </a:p>
          <a:p>
            <a:r>
              <a:rPr lang="en-US" dirty="0"/>
              <a:t> </a:t>
            </a:r>
          </a:p>
          <a:p>
            <a:r>
              <a:rPr lang="en-US" dirty="0"/>
              <a:t>(CRICO, 2014)</a:t>
            </a:r>
          </a:p>
          <a:p>
            <a:pPr defTabSz="966612">
              <a:defRPr/>
            </a:pPr>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8</a:t>
            </a:fld>
            <a:endParaRPr lang="en-US"/>
          </a:p>
        </p:txBody>
      </p:sp>
      <p:sp>
        <p:nvSpPr>
          <p:cNvPr id="5" name="Header Placeholder 4">
            <a:extLst>
              <a:ext uri="{FF2B5EF4-FFF2-40B4-BE49-F238E27FC236}">
                <a16:creationId xmlns:a16="http://schemas.microsoft.com/office/drawing/2014/main" id="{C5EF2F5F-E779-497C-9956-21824829744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09544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diagnostic process is a complex, patient-centered, collaborative activity that involves information gathering and clinical reasoning with the goal of determining a patient’s health problem. This process occurs over time, within the context of a larger healthcare work system that influences the diagnostic process. </a:t>
            </a:r>
          </a:p>
          <a:p>
            <a:r>
              <a:rPr lang="en-US" dirty="0"/>
              <a:t> </a:t>
            </a:r>
          </a:p>
          <a:p>
            <a:r>
              <a:rPr lang="en-US" dirty="0"/>
              <a:t>Diagnostic errors stem from a wide variety of causes, including: </a:t>
            </a:r>
          </a:p>
          <a:p>
            <a:pPr marL="181240" indent="-181240">
              <a:buFont typeface="Arial" panose="020B0604020202020204" pitchFamily="34" charset="0"/>
              <a:buChar char="•"/>
            </a:pPr>
            <a:r>
              <a:rPr lang="en-US" dirty="0"/>
              <a:t>Inadequate collaboration and communication among clinicians, patients, and their families, other members of the diagnostic team, and support personnel.</a:t>
            </a:r>
          </a:p>
          <a:p>
            <a:pPr marL="181240" indent="-181240">
              <a:buFont typeface="Arial" panose="020B0604020202020204" pitchFamily="34" charset="0"/>
              <a:buChar char="•"/>
            </a:pPr>
            <a:r>
              <a:rPr lang="en-US" dirty="0"/>
              <a:t>A healthcare work system that is not well designed to support the diagnostic process.</a:t>
            </a:r>
          </a:p>
          <a:p>
            <a:pPr marL="181240" indent="-181240">
              <a:buFont typeface="Arial" panose="020B0604020202020204" pitchFamily="34" charset="0"/>
              <a:buChar char="•"/>
            </a:pPr>
            <a:r>
              <a:rPr lang="en-US" dirty="0"/>
              <a:t>Limited feedback to clinicians about diagnostic performance.</a:t>
            </a:r>
          </a:p>
          <a:p>
            <a:pPr marL="181240" indent="-181240">
              <a:buFont typeface="Arial" panose="020B0604020202020204" pitchFamily="34" charset="0"/>
              <a:buChar char="•"/>
            </a:pPr>
            <a:r>
              <a:rPr lang="en-US" dirty="0"/>
              <a:t>Breakdowns in clinical reasoning.</a:t>
            </a:r>
          </a:p>
          <a:p>
            <a:r>
              <a:rPr lang="en-US" dirty="0"/>
              <a:t> </a:t>
            </a:r>
          </a:p>
          <a:p>
            <a:r>
              <a:rPr lang="en-US" dirty="0"/>
              <a:t>Improving the diagnostic process is most readily achieved when organizations encourage transparency and disclosure of diagnostic errors, focus on learning from diagnostic events, and disseminate lessons learned and use them to enhance policies and practices (National Academies of Sciences, Engineering, and Medicine, 2015).</a:t>
            </a:r>
          </a:p>
          <a:p>
            <a:r>
              <a:rPr lang="en-US" dirty="0"/>
              <a:t> </a:t>
            </a:r>
          </a:p>
          <a:p>
            <a:r>
              <a:rPr lang="en-US" dirty="0"/>
              <a:t> </a:t>
            </a:r>
            <a:r>
              <a:rPr lang="en-US" i="1" dirty="0"/>
              <a:t>Image Source: National Academy of Medicine conceptualization of the diagnostic process, 2015.</a:t>
            </a:r>
            <a:endParaRPr lang="en-US" dirty="0"/>
          </a:p>
          <a:p>
            <a:endParaRPr lang="en-US" i="1" dirty="0"/>
          </a:p>
          <a:p>
            <a:r>
              <a:rPr lang="en-US" dirty="0"/>
              <a:t> </a:t>
            </a:r>
          </a:p>
          <a:p>
            <a:endParaRPr lang="en-US"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9</a:t>
            </a:fld>
            <a:endParaRPr lang="en-US"/>
          </a:p>
        </p:txBody>
      </p:sp>
      <p:sp>
        <p:nvSpPr>
          <p:cNvPr id="5" name="Header Placeholder 4">
            <a:extLst>
              <a:ext uri="{FF2B5EF4-FFF2-40B4-BE49-F238E27FC236}">
                <a16:creationId xmlns:a16="http://schemas.microsoft.com/office/drawing/2014/main" id="{ADE8ECDC-EB92-4B3B-96C7-A32BAA4B8A1D}"/>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2936860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4944F5-5718-44AF-840F-A9ADEADF4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23124"/>
            <a:ext cx="9144000" cy="847344"/>
          </a:xfrm>
          <a:prstGeom prst="rect">
            <a:avLst/>
          </a:prstGeom>
        </p:spPr>
      </p:pic>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3" name="Title 1">
            <a:extLst>
              <a:ext uri="{FF2B5EF4-FFF2-40B4-BE49-F238E27FC236}">
                <a16:creationId xmlns:a16="http://schemas.microsoft.com/office/drawing/2014/main" id="{B677D9FB-D252-4546-BA10-282D905B2ED8}"/>
              </a:ext>
            </a:extLst>
          </p:cNvPr>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10A8DC73-AB80-472C-B94D-ED7F372D2C86}"/>
              </a:ext>
            </a:extLst>
          </p:cNvPr>
          <p:cNvSpPr>
            <a:spLocks noGrp="1"/>
          </p:cNvSpPr>
          <p:nvPr>
            <p:ph type="subTitle" idx="1"/>
          </p:nvPr>
        </p:nvSpPr>
        <p:spPr>
          <a:xfrm>
            <a:off x="1371600" y="3886200"/>
            <a:ext cx="6400800" cy="1752600"/>
          </a:xfrm>
        </p:spPr>
        <p:txBody>
          <a:bodyPr/>
          <a:lstStyle>
            <a:lvl1pPr marL="0" indent="0" algn="ctr">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6708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A13F472F-74CF-41E1-8B89-3860AB20603E}"/>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1C3A74A5-C78D-4040-8CAA-1D044495DC12}"/>
              </a:ext>
            </a:extLst>
          </p:cNvPr>
          <p:cNvSpPr>
            <a:spLocks noGrp="1"/>
          </p:cNvSpPr>
          <p:nvPr>
            <p:ph type="body" orient="vert" idx="1"/>
          </p:nvPr>
        </p:nvSpPr>
        <p:spPr>
          <a:xfrm>
            <a:off x="457200" y="1792224"/>
            <a:ext cx="8229600" cy="42306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5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Vertical Title 1">
            <a:extLst>
              <a:ext uri="{FF2B5EF4-FFF2-40B4-BE49-F238E27FC236}">
                <a16:creationId xmlns:a16="http://schemas.microsoft.com/office/drawing/2014/main" id="{57890190-C2A6-4D43-A275-011A96F9C459}"/>
              </a:ext>
            </a:extLst>
          </p:cNvPr>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8" name="Vertical Text Placeholder 2">
            <a:extLst>
              <a:ext uri="{FF2B5EF4-FFF2-40B4-BE49-F238E27FC236}">
                <a16:creationId xmlns:a16="http://schemas.microsoft.com/office/drawing/2014/main" id="{72A01E0A-10C9-4A18-AA29-E1B3EBC379D6}"/>
              </a:ext>
            </a:extLst>
          </p:cNvPr>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39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55771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47766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224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407554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734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370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3547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1613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127" y="365126"/>
            <a:ext cx="8197795" cy="1325563"/>
          </a:xfrm>
          <a:prstGeom prst="rect">
            <a:avLst/>
          </a:prstGeo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69127" y="1825625"/>
            <a:ext cx="819779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4256263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52009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4871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084768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184083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2723352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306898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354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816523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578127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227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24196B28-B861-425E-8405-D19C95B476A3}"/>
              </a:ext>
            </a:extLst>
          </p:cNvPr>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7EF79C9F-746F-4591-9A31-7ADD2A0A6C62}"/>
              </a:ext>
            </a:extLst>
          </p:cNvPr>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18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944196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04693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74453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233570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559180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34465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01E11FBA-90FF-46D1-A16A-C407082F0120}"/>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9" name="Content Placeholder 2">
            <a:extLst>
              <a:ext uri="{FF2B5EF4-FFF2-40B4-BE49-F238E27FC236}">
                <a16:creationId xmlns:a16="http://schemas.microsoft.com/office/drawing/2014/main" id="{84F663BA-47E1-4A61-8537-646ECECA4C97}"/>
              </a:ext>
            </a:extLst>
          </p:cNvPr>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3E43D03A-0F04-49BF-AEF6-A099BE381F3D}"/>
              </a:ext>
            </a:extLst>
          </p:cNvPr>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70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0" name="Title 1">
            <a:extLst>
              <a:ext uri="{FF2B5EF4-FFF2-40B4-BE49-F238E27FC236}">
                <a16:creationId xmlns:a16="http://schemas.microsoft.com/office/drawing/2014/main" id="{FC1DD5FE-CC81-4783-94E6-0874BF7B2CA8}"/>
              </a:ext>
            </a:extLst>
          </p:cNvPr>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11" name="Text Placeholder 2">
            <a:extLst>
              <a:ext uri="{FF2B5EF4-FFF2-40B4-BE49-F238E27FC236}">
                <a16:creationId xmlns:a16="http://schemas.microsoft.com/office/drawing/2014/main" id="{3EA5C467-7C90-4FB6-8687-B45C77378C82}"/>
              </a:ext>
            </a:extLst>
          </p:cNvPr>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45278022-5D0D-4A3F-B8C6-57C5FB46BD23}"/>
              </a:ext>
            </a:extLst>
          </p:cNvPr>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C5F62A3D-6E99-4133-9751-CA785F285375}"/>
              </a:ext>
            </a:extLst>
          </p:cNvPr>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C802292B-485F-4B22-A06E-8F6122664E07}"/>
              </a:ext>
            </a:extLst>
          </p:cNvPr>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4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6" name="Title 1">
            <a:extLst>
              <a:ext uri="{FF2B5EF4-FFF2-40B4-BE49-F238E27FC236}">
                <a16:creationId xmlns:a16="http://schemas.microsoft.com/office/drawing/2014/main" id="{1D76B586-E19B-4F48-BA34-9FCB7557BF3C}"/>
              </a:ext>
            </a:extLst>
          </p:cNvPr>
          <p:cNvSpPr>
            <a:spLocks noGrp="1"/>
          </p:cNvSpPr>
          <p:nvPr>
            <p:ph type="title"/>
          </p:nvPr>
        </p:nvSpPr>
        <p:spPr>
          <a:xfrm>
            <a:off x="457200" y="274638"/>
            <a:ext cx="8229600" cy="1143000"/>
          </a:xfrm>
        </p:spPr>
        <p:txBody>
          <a:bodyPr/>
          <a:lstStyle/>
          <a:p>
            <a:r>
              <a:rPr lang="en-US"/>
              <a:t>Click to edit Master title style</a:t>
            </a:r>
          </a:p>
        </p:txBody>
      </p:sp>
    </p:spTree>
    <p:extLst>
      <p:ext uri="{BB962C8B-B14F-4D97-AF65-F5344CB8AC3E}">
        <p14:creationId xmlns:p14="http://schemas.microsoft.com/office/powerpoint/2010/main" val="210674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230886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CC7B56D1-74FB-449A-849B-A2F51507B6C0}"/>
              </a:ext>
            </a:extLst>
          </p:cNvPr>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9" name="Content Placeholder 2">
            <a:extLst>
              <a:ext uri="{FF2B5EF4-FFF2-40B4-BE49-F238E27FC236}">
                <a16:creationId xmlns:a16="http://schemas.microsoft.com/office/drawing/2014/main" id="{0CF4E5FE-69B6-4D4D-835F-21D2F264B0AC}"/>
              </a:ext>
            </a:extLst>
          </p:cNvPr>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ABCE7EC8-4CBE-4FBE-995C-21118CCDBDCC}"/>
              </a:ext>
            </a:extLst>
          </p:cNvPr>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8994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2/23/2022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2B1A3276-BD2B-4EB2-A886-DDBD72FCB07A}"/>
              </a:ext>
            </a:extLst>
          </p:cNvPr>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9" name="Picture Placeholder 2">
            <a:extLst>
              <a:ext uri="{FF2B5EF4-FFF2-40B4-BE49-F238E27FC236}">
                <a16:creationId xmlns:a16="http://schemas.microsoft.com/office/drawing/2014/main" id="{D9C7AC8E-4B50-42B9-8E72-433373FB110C}"/>
              </a:ext>
            </a:extLst>
          </p:cNvPr>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B46BF86-8333-42EA-81DF-C4926E0B990B}"/>
              </a:ext>
            </a:extLst>
          </p:cNvPr>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608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8C6914-7059-421C-BDDD-AE25D804699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6023124"/>
            <a:ext cx="9144000" cy="847343"/>
          </a:xfrm>
          <a:prstGeom prst="rect">
            <a:avLst/>
          </a:prstGeom>
        </p:spPr>
      </p:pic>
      <p:pic>
        <p:nvPicPr>
          <p:cNvPr id="15" name="Picture 14">
            <a:extLst>
              <a:ext uri="{FF2B5EF4-FFF2-40B4-BE49-F238E27FC236}">
                <a16:creationId xmlns:a16="http://schemas.microsoft.com/office/drawing/2014/main" id="{099452B6-3462-4538-9CF5-30F5FFA1F0B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74635"/>
          <a:stretch/>
        </p:blipFill>
        <p:spPr>
          <a:xfrm>
            <a:off x="6096" y="0"/>
            <a:ext cx="9144000" cy="1792224"/>
          </a:xfrm>
          <a:prstGeom prst="rect">
            <a:avLst/>
          </a:prstGeom>
        </p:spPr>
      </p:pic>
      <p:sp>
        <p:nvSpPr>
          <p:cNvPr id="16" name="Title Placeholder 1">
            <a:extLst>
              <a:ext uri="{FF2B5EF4-FFF2-40B4-BE49-F238E27FC236}">
                <a16:creationId xmlns:a16="http://schemas.microsoft.com/office/drawing/2014/main" id="{514C6A6B-E634-44A8-8DD2-BCB5A64441FB}"/>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57F302D3-F4D1-45FD-846A-C3D6CCF1F8A6}"/>
              </a:ext>
            </a:extLst>
          </p:cNvPr>
          <p:cNvSpPr>
            <a:spLocks noGrp="1"/>
          </p:cNvSpPr>
          <p:nvPr>
            <p:ph type="body" idx="1"/>
          </p:nvPr>
        </p:nvSpPr>
        <p:spPr>
          <a:xfrm>
            <a:off x="457200" y="1792224"/>
            <a:ext cx="8229600" cy="423062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18" name="Date Placeholder 3">
            <a:extLst>
              <a:ext uri="{FF2B5EF4-FFF2-40B4-BE49-F238E27FC236}">
                <a16:creationId xmlns:a16="http://schemas.microsoft.com/office/drawing/2014/main" id="{1372DD78-3C4E-46B4-9307-72865DF9B2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2/23/2022</a:t>
            </a:fld>
            <a:endParaRPr lang="en-US" dirty="0"/>
          </a:p>
        </p:txBody>
      </p:sp>
      <p:sp>
        <p:nvSpPr>
          <p:cNvPr id="19" name="Footer Placeholder 4">
            <a:extLst>
              <a:ext uri="{FF2B5EF4-FFF2-40B4-BE49-F238E27FC236}">
                <a16:creationId xmlns:a16="http://schemas.microsoft.com/office/drawing/2014/main" id="{B1D04A52-246B-49DB-9B9A-5737B2ADD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20" name="Slide Number Placeholder 5">
            <a:extLst>
              <a:ext uri="{FF2B5EF4-FFF2-40B4-BE49-F238E27FC236}">
                <a16:creationId xmlns:a16="http://schemas.microsoft.com/office/drawing/2014/main" id="{41796DF9-1BE1-45EB-9D01-DB3054517C8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1856022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768"/>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768"/>
        </a:spcBef>
        <a:buFont typeface="Calibri" panose="020F050202020403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768"/>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768"/>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768"/>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2/23/2022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Tree>
    <p:extLst>
      <p:ext uri="{BB962C8B-B14F-4D97-AF65-F5344CB8AC3E}">
        <p14:creationId xmlns:p14="http://schemas.microsoft.com/office/powerpoint/2010/main" val="16640826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2/23/2022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pic>
        <p:nvPicPr>
          <p:cNvPr id="16" name="Picture 2">
            <a:extLst>
              <a:ext uri="{FF2B5EF4-FFF2-40B4-BE49-F238E27FC236}">
                <a16:creationId xmlns:a16="http://schemas.microsoft.com/office/drawing/2014/main" id="{6A277169-C65F-4C55-BD3E-E3EA262F108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232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hyperlink" Target="https://rmf.harvard.edu/Malpractice-Data/Annual-Benchmark-Reports/Risks-in-the-Diagnostic-Process" TargetMode="External"/><Relationship Id="rId3" Type="http://schemas.openxmlformats.org/officeDocument/2006/relationships/hyperlink" Target="https://www.ahrq.gov/teamstepps/about-teamstepps/index.html" TargetMode="External"/><Relationship Id="rId7" Type="http://schemas.openxmlformats.org/officeDocument/2006/relationships/hyperlink" Target="https://www.ahrq.gov/practiceimprovement/systemdesign/leancasestudies/index.html"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hyperlink" Target="https://www.rmf.harvard.edu/Clinician-Resources/Newsletter-and-Publication/2012/Insight-Communication-Factors-in-Mal-Cases" TargetMode="External"/><Relationship Id="rId5" Type="http://schemas.openxmlformats.org/officeDocument/2006/relationships/hyperlink" Target="https://www.coverys.com/PDFs/Coverys_Diagnostic_Accuracy_Report.aspx" TargetMode="External"/><Relationship Id="rId4" Type="http://schemas.openxmlformats.org/officeDocument/2006/relationships/hyperlink" Target="https://doi.org/10.1111/nup.12240" TargetMode="External"/><Relationship Id="rId9" Type="http://schemas.openxmlformats.org/officeDocument/2006/relationships/hyperlink" Target="https://www.rmf.harvard.edu/malpractice-data/annual-benchmark-reports/risks-in-communication-failure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improvediagnosis.org/what-is-diagnostic-error/" TargetMode="External"/><Relationship Id="rId3" Type="http://schemas.openxmlformats.org/officeDocument/2006/relationships/hyperlink" Target="https://doi.org/10.1016/j.hpe.2017.01.003" TargetMode="External"/><Relationship Id="rId7" Type="http://schemas.openxmlformats.org/officeDocument/2006/relationships/hyperlink" Target="https://www.ncbi.nlm.nih.gov/pmc/articles/PMC4145460/"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hyperlink" Target="https://www.ncbi.nlm.nih.gov/books/NBK338596/" TargetMode="External"/><Relationship Id="rId5" Type="http://schemas.openxmlformats.org/officeDocument/2006/relationships/hyperlink" Target="https://www.ncbi.nlm.nih.gov/pmc/articles/PMC4799783/" TargetMode="External"/><Relationship Id="rId10" Type="http://schemas.openxmlformats.org/officeDocument/2006/relationships/hyperlink" Target="https://www.ahrq.gov/teamstepps/evidence-base/index.html" TargetMode="External"/><Relationship Id="rId4" Type="http://schemas.openxmlformats.org/officeDocument/2006/relationships/hyperlink" Target="https://www.ncbi.nlm.nih.gov/pmc/articles/PMC7398296/" TargetMode="External"/><Relationship Id="rId9" Type="http://schemas.openxmlformats.org/officeDocument/2006/relationships/hyperlink" Target="http://www.ihi.org/resources/Pages/IHIWhitePapers/AGuidetoMeasuringTripleAim.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438" y="2693987"/>
            <a:ext cx="8458200" cy="1470025"/>
          </a:xfrm>
        </p:spPr>
        <p:txBody>
          <a:bodyPr>
            <a:normAutofit/>
          </a:bodyPr>
          <a:lstStyle/>
          <a:p>
            <a:r>
              <a:rPr lang="en-US" sz="4000" dirty="0">
                <a:latin typeface="Arial"/>
                <a:cs typeface="Arial"/>
              </a:rPr>
              <a:t>Module 1</a:t>
            </a:r>
            <a:br>
              <a:rPr lang="en-US" sz="4000" dirty="0">
                <a:latin typeface="Arial"/>
                <a:cs typeface="Arial"/>
              </a:rPr>
            </a:br>
            <a:r>
              <a:rPr lang="en-US" sz="4000" dirty="0">
                <a:latin typeface="Arial"/>
                <a:cs typeface="Arial"/>
              </a:rPr>
              <a:t>Introduction</a:t>
            </a:r>
          </a:p>
        </p:txBody>
      </p:sp>
      <p:sp>
        <p:nvSpPr>
          <p:cNvPr id="4" name="Rectangle 3">
            <a:extLst>
              <a:ext uri="{FF2B5EF4-FFF2-40B4-BE49-F238E27FC236}">
                <a16:creationId xmlns:a16="http://schemas.microsoft.com/office/drawing/2014/main" id="{8B9BF97E-4382-4D6E-BF1F-D8D309F23A47}"/>
              </a:ext>
            </a:extLst>
          </p:cNvPr>
          <p:cNvSpPr/>
          <p:nvPr/>
        </p:nvSpPr>
        <p:spPr>
          <a:xfrm>
            <a:off x="183260" y="152400"/>
            <a:ext cx="8686800" cy="1446550"/>
          </a:xfrm>
          <a:prstGeom prst="rect">
            <a:avLst/>
          </a:prstGeom>
        </p:spPr>
        <p:txBody>
          <a:bodyPr wrap="square">
            <a:spAutoFit/>
          </a:bodyPr>
          <a:lstStyle/>
          <a:p>
            <a:pPr algn="ctr"/>
            <a:r>
              <a:rPr lang="en-US" sz="4400" b="1" i="1" dirty="0">
                <a:solidFill>
                  <a:schemeClr val="bg1"/>
                </a:solidFill>
                <a:latin typeface="Arial" panose="020B0604020202020204" pitchFamily="34" charset="0"/>
                <a:ea typeface="+mn-lt"/>
                <a:cs typeface="Arial" panose="020B0604020202020204" pitchFamily="34" charset="0"/>
              </a:rPr>
              <a:t>TeamSTEPPS® for Diagnosis Improvement</a:t>
            </a:r>
            <a:endParaRPr lang="en-US" sz="4400" dirty="0">
              <a:solidFill>
                <a:schemeClr val="bg1"/>
              </a:solidFill>
              <a:latin typeface="Arial" panose="020B0604020202020204" pitchFamily="34" charset="0"/>
              <a:cs typeface="Arial" panose="020B060402020202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5122862"/>
            <a:ext cx="1735138" cy="1735138"/>
          </a:xfrm>
          <a:prstGeom prst="rect">
            <a:avLst/>
          </a:prstGeom>
        </p:spPr>
      </p:pic>
    </p:spTree>
    <p:extLst>
      <p:ext uri="{BB962C8B-B14F-4D97-AF65-F5344CB8AC3E}">
        <p14:creationId xmlns:p14="http://schemas.microsoft.com/office/powerpoint/2010/main" val="49740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7D51-A313-421F-9DAF-BFFE3627B43A}"/>
              </a:ext>
            </a:extLst>
          </p:cNvPr>
          <p:cNvSpPr>
            <a:spLocks noGrp="1"/>
          </p:cNvSpPr>
          <p:nvPr>
            <p:ph type="title"/>
          </p:nvPr>
        </p:nvSpPr>
        <p:spPr>
          <a:xfrm>
            <a:off x="457200" y="274638"/>
            <a:ext cx="8229600" cy="1143000"/>
          </a:xfrm>
        </p:spPr>
        <p:txBody>
          <a:bodyPr anchor="ctr">
            <a:normAutofit/>
          </a:bodyPr>
          <a:lstStyle/>
          <a:p>
            <a:r>
              <a:rPr lang="en-US" dirty="0"/>
              <a:t>Causes of Diagnostic Error</a:t>
            </a:r>
          </a:p>
        </p:txBody>
      </p:sp>
      <p:pic>
        <p:nvPicPr>
          <p:cNvPr id="12" name="Picture 11" descr="Incomplete data gathering">
            <a:extLst>
              <a:ext uri="{FF2B5EF4-FFF2-40B4-BE49-F238E27FC236}">
                <a16:creationId xmlns:a16="http://schemas.microsoft.com/office/drawing/2014/main" id="{6F174D1F-7A06-476C-B0CB-72DC3A2BB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388" y="1942804"/>
            <a:ext cx="1830324" cy="1830324"/>
          </a:xfrm>
          <a:prstGeom prst="rect">
            <a:avLst/>
          </a:prstGeom>
        </p:spPr>
      </p:pic>
      <p:pic>
        <p:nvPicPr>
          <p:cNvPr id="13" name="Picture 12" descr="Knowledge deficits">
            <a:extLst>
              <a:ext uri="{FF2B5EF4-FFF2-40B4-BE49-F238E27FC236}">
                <a16:creationId xmlns:a16="http://schemas.microsoft.com/office/drawing/2014/main" id="{AE51F763-734D-4C70-8B6D-3A498A375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0532" y="1934077"/>
            <a:ext cx="1830324" cy="1830324"/>
          </a:xfrm>
          <a:prstGeom prst="rect">
            <a:avLst/>
          </a:prstGeom>
        </p:spPr>
      </p:pic>
      <p:pic>
        <p:nvPicPr>
          <p:cNvPr id="14" name="Picture 13" descr="Clinical reasoning deficits">
            <a:extLst>
              <a:ext uri="{FF2B5EF4-FFF2-40B4-BE49-F238E27FC236}">
                <a16:creationId xmlns:a16="http://schemas.microsoft.com/office/drawing/2014/main" id="{8A81F651-5FD5-49F7-A043-E0907E20A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676" y="1934077"/>
            <a:ext cx="1830324" cy="1830324"/>
          </a:xfrm>
          <a:prstGeom prst="rect">
            <a:avLst/>
          </a:prstGeom>
        </p:spPr>
      </p:pic>
      <p:pic>
        <p:nvPicPr>
          <p:cNvPr id="15" name="Picture 14" descr="Lack of available expertise">
            <a:extLst>
              <a:ext uri="{FF2B5EF4-FFF2-40B4-BE49-F238E27FC236}">
                <a16:creationId xmlns:a16="http://schemas.microsoft.com/office/drawing/2014/main" id="{67FA2028-F561-443D-A0E3-F63875CEB4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29" y="3768950"/>
            <a:ext cx="1830324" cy="1830324"/>
          </a:xfrm>
          <a:prstGeom prst="rect">
            <a:avLst/>
          </a:prstGeom>
        </p:spPr>
      </p:pic>
      <p:pic>
        <p:nvPicPr>
          <p:cNvPr id="16" name="Picture 15" descr="Lack of reliable and timely communication of test results">
            <a:extLst>
              <a:ext uri="{FF2B5EF4-FFF2-40B4-BE49-F238E27FC236}">
                <a16:creationId xmlns:a16="http://schemas.microsoft.com/office/drawing/2014/main" id="{78B5F809-E702-40E0-8D0A-2DAC301573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261" y="3790654"/>
            <a:ext cx="1830324" cy="1830324"/>
          </a:xfrm>
          <a:prstGeom prst="rect">
            <a:avLst/>
          </a:prstGeom>
        </p:spPr>
      </p:pic>
      <p:pic>
        <p:nvPicPr>
          <p:cNvPr id="17" name="Picture 16" descr="Delayed or incorrect treatment plan">
            <a:extLst>
              <a:ext uri="{FF2B5EF4-FFF2-40B4-BE49-F238E27FC236}">
                <a16:creationId xmlns:a16="http://schemas.microsoft.com/office/drawing/2014/main" id="{9152E505-B3E1-47EE-B5A1-3108025B45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1306" y="3808476"/>
            <a:ext cx="1830324" cy="1830324"/>
          </a:xfrm>
          <a:prstGeom prst="rect">
            <a:avLst/>
          </a:prstGeom>
        </p:spPr>
      </p:pic>
      <p:pic>
        <p:nvPicPr>
          <p:cNvPr id="18" name="Picture 17" descr="Lack of communication and colloboration between clinicians, patients, and family members.">
            <a:extLst>
              <a:ext uri="{FF2B5EF4-FFF2-40B4-BE49-F238E27FC236}">
                <a16:creationId xmlns:a16="http://schemas.microsoft.com/office/drawing/2014/main" id="{18348B1E-2BC6-4FF6-8F87-DC3CEB1B0B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53200" y="3773128"/>
            <a:ext cx="2319528" cy="1865375"/>
          </a:xfrm>
          <a:prstGeom prst="rect">
            <a:avLst/>
          </a:prstGeom>
        </p:spPr>
      </p:pic>
    </p:spTree>
    <p:extLst>
      <p:ext uri="{BB962C8B-B14F-4D97-AF65-F5344CB8AC3E}">
        <p14:creationId xmlns:p14="http://schemas.microsoft.com/office/powerpoint/2010/main" val="3233798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32D97B-33FF-41D4-B849-8C510E2FFD1C}"/>
              </a:ext>
            </a:extLst>
          </p:cNvPr>
          <p:cNvSpPr>
            <a:spLocks noGrp="1"/>
          </p:cNvSpPr>
          <p:nvPr>
            <p:ph type="title"/>
          </p:nvPr>
        </p:nvSpPr>
        <p:spPr>
          <a:xfrm>
            <a:off x="473102" y="152994"/>
            <a:ext cx="8197795" cy="1325563"/>
          </a:xfrm>
        </p:spPr>
        <p:txBody>
          <a:bodyPr>
            <a:normAutofit fontScale="90000"/>
          </a:bodyPr>
          <a:lstStyle/>
          <a:p>
            <a:r>
              <a:rPr lang="en-US" dirty="0"/>
              <a:t>Diagnostic Error Is</a:t>
            </a:r>
            <a:r>
              <a:rPr lang="en-US" baseline="0" dirty="0"/>
              <a:t> Common and Harmful and Affects Many</a:t>
            </a:r>
            <a:endParaRPr lang="en-US" dirty="0"/>
          </a:p>
        </p:txBody>
      </p:sp>
      <p:graphicFrame>
        <p:nvGraphicFramePr>
          <p:cNvPr id="3" name="Table 4" descr="The table is a list of stakeholders who may benefit from learning about diagnostic error and their role in improving the diagnostic process. The leadership and c-suite, clinicians plus, patients plus, and general public can learn about diagnostic errors from a number of resources to include NAM, SIDM, AHRQ, lawsuits, media coverage, and policy and research.">
            <a:extLst>
              <a:ext uri="{FF2B5EF4-FFF2-40B4-BE49-F238E27FC236}">
                <a16:creationId xmlns:a16="http://schemas.microsoft.com/office/drawing/2014/main" id="{214327A1-3020-42BF-9569-75DB3F05263B}"/>
              </a:ext>
            </a:extLst>
          </p:cNvPr>
          <p:cNvGraphicFramePr>
            <a:graphicFrameLocks noGrp="1"/>
          </p:cNvGraphicFramePr>
          <p:nvPr>
            <p:extLst>
              <p:ext uri="{D42A27DB-BD31-4B8C-83A1-F6EECF244321}">
                <p14:modId xmlns:p14="http://schemas.microsoft.com/office/powerpoint/2010/main" val="1363622365"/>
              </p:ext>
            </p:extLst>
          </p:nvPr>
        </p:nvGraphicFramePr>
        <p:xfrm>
          <a:off x="812178" y="1530675"/>
          <a:ext cx="7763484" cy="45262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93564">
                  <a:extLst>
                    <a:ext uri="{9D8B030D-6E8A-4147-A177-3AD203B41FA5}">
                      <a16:colId xmlns:a16="http://schemas.microsoft.com/office/drawing/2014/main" val="4113138458"/>
                    </a:ext>
                  </a:extLst>
                </a:gridCol>
                <a:gridCol w="2351314">
                  <a:extLst>
                    <a:ext uri="{9D8B030D-6E8A-4147-A177-3AD203B41FA5}">
                      <a16:colId xmlns:a16="http://schemas.microsoft.com/office/drawing/2014/main" val="3640655615"/>
                    </a:ext>
                  </a:extLst>
                </a:gridCol>
                <a:gridCol w="947057">
                  <a:extLst>
                    <a:ext uri="{9D8B030D-6E8A-4147-A177-3AD203B41FA5}">
                      <a16:colId xmlns:a16="http://schemas.microsoft.com/office/drawing/2014/main" val="232668490"/>
                    </a:ext>
                  </a:extLst>
                </a:gridCol>
                <a:gridCol w="968829">
                  <a:extLst>
                    <a:ext uri="{9D8B030D-6E8A-4147-A177-3AD203B41FA5}">
                      <a16:colId xmlns:a16="http://schemas.microsoft.com/office/drawing/2014/main" val="1859161984"/>
                    </a:ext>
                  </a:extLst>
                </a:gridCol>
                <a:gridCol w="968828">
                  <a:extLst>
                    <a:ext uri="{9D8B030D-6E8A-4147-A177-3AD203B41FA5}">
                      <a16:colId xmlns:a16="http://schemas.microsoft.com/office/drawing/2014/main" val="909781303"/>
                    </a:ext>
                  </a:extLst>
                </a:gridCol>
                <a:gridCol w="933892">
                  <a:extLst>
                    <a:ext uri="{9D8B030D-6E8A-4147-A177-3AD203B41FA5}">
                      <a16:colId xmlns:a16="http://schemas.microsoft.com/office/drawing/2014/main" val="976249946"/>
                    </a:ext>
                  </a:extLst>
                </a:gridCol>
              </a:tblGrid>
              <a:tr h="228990">
                <a:tc rowSpan="2">
                  <a:txBody>
                    <a:bodyPr/>
                    <a:lstStyle/>
                    <a:p>
                      <a:pPr algn="l"/>
                      <a:r>
                        <a:rPr lang="en-US" sz="1200" b="1" dirty="0">
                          <a:latin typeface="Future PT"/>
                        </a:rPr>
                        <a:t>What do we know?</a:t>
                      </a:r>
                    </a:p>
                  </a:txBody>
                  <a:tcPr anchor="ctr">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0693AC"/>
                    </a:solidFill>
                  </a:tcPr>
                </a:tc>
                <a:tc rowSpan="2">
                  <a:txBody>
                    <a:bodyPr/>
                    <a:lstStyle/>
                    <a:p>
                      <a:pPr algn="l"/>
                      <a:r>
                        <a:rPr lang="en-US" sz="1200" b="1" dirty="0">
                          <a:latin typeface="Future PT"/>
                        </a:rPr>
                        <a:t>How do we know it?</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0693AC"/>
                    </a:solidFill>
                  </a:tcPr>
                </a:tc>
                <a:tc gridSpan="4">
                  <a:txBody>
                    <a:bodyPr/>
                    <a:lstStyle/>
                    <a:p>
                      <a:pPr algn="ctr"/>
                      <a:r>
                        <a:rPr lang="en-US" sz="1100" dirty="0"/>
                        <a:t>Who should get the message?</a:t>
                      </a: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0693AC"/>
                    </a:solidFill>
                  </a:tcPr>
                </a:tc>
                <a:tc h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h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h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extLst>
                  <a:ext uri="{0D108BD9-81ED-4DB2-BD59-A6C34878D82A}">
                    <a16:rowId xmlns:a16="http://schemas.microsoft.com/office/drawing/2014/main" val="2523026191"/>
                  </a:ext>
                </a:extLst>
              </a:tr>
              <a:tr h="228990">
                <a:tc v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v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a:txBody>
                    <a:bodyPr/>
                    <a:lstStyle/>
                    <a:p>
                      <a:pPr algn="ctr"/>
                      <a:r>
                        <a:rPr lang="en-US" sz="900" dirty="0">
                          <a:latin typeface="Georgia Pro" panose="02040502050405020303" pitchFamily="18" charset="0"/>
                        </a:rPr>
                        <a:t>Leadership/ </a:t>
                      </a:r>
                    </a:p>
                    <a:p>
                      <a:pPr algn="ctr"/>
                      <a:r>
                        <a:rPr lang="en-US" sz="900" dirty="0">
                          <a:latin typeface="Georgia Pro" panose="02040502050405020303" pitchFamily="18" charset="0"/>
                        </a:rPr>
                        <a:t>C-Suite</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900" dirty="0">
                          <a:latin typeface="Georgia Pro" panose="02040502050405020303" pitchFamily="18" charset="0"/>
                        </a:rPr>
                        <a:t>Dx Team: Clinicians+</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900" dirty="0">
                          <a:latin typeface="Georgia Pro" panose="02040502050405020303" pitchFamily="18" charset="0"/>
                        </a:rPr>
                        <a:t>Dx Team: Patients+</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900" dirty="0">
                          <a:latin typeface="Georgia Pro" panose="02040502050405020303" pitchFamily="18" charset="0"/>
                        </a:rPr>
                        <a:t>General Public</a:t>
                      </a: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extLst>
                  <a:ext uri="{0D108BD9-81ED-4DB2-BD59-A6C34878D82A}">
                    <a16:rowId xmlns:a16="http://schemas.microsoft.com/office/drawing/2014/main" val="3642395332"/>
                  </a:ext>
                </a:extLst>
              </a:tr>
              <a:tr h="228990">
                <a:tc rowSpan="4">
                  <a:txBody>
                    <a:bodyPr/>
                    <a:lstStyle/>
                    <a:p>
                      <a:r>
                        <a:rPr lang="en-US" sz="900" dirty="0">
                          <a:latin typeface="Georgia Pro" panose="020B0604020202020204" pitchFamily="18" charset="0"/>
                        </a:rPr>
                        <a:t>We know it’s </a:t>
                      </a:r>
                      <a:r>
                        <a:rPr lang="en-US" sz="900" b="1" i="1" dirty="0">
                          <a:latin typeface="Georgia Pro" panose="020B0604020202020204" pitchFamily="18" charset="0"/>
                        </a:rPr>
                        <a:t>real</a:t>
                      </a:r>
                      <a:endParaRPr lang="en-US" sz="900" dirty="0">
                        <a:latin typeface="Georgia Pro" panose="020B0604020202020204" pitchFamily="18" charset="0"/>
                      </a:endParaRPr>
                    </a:p>
                  </a:txBody>
                  <a:tcPr>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NAM, WHO</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462295382"/>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r>
                        <a:rPr lang="en-US" sz="900" dirty="0">
                          <a:latin typeface="Georgia Pro" panose="020B0604020202020204" pitchFamily="18" charset="0"/>
                        </a:rPr>
                        <a:t>SIDM, AHRQ, Diagnosis-based Patient Organizations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649065391"/>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r>
                        <a:rPr lang="en-US" sz="900" dirty="0">
                          <a:latin typeface="Georgia Pro" panose="020B0604020202020204" pitchFamily="18" charset="0"/>
                        </a:rPr>
                        <a:t>Peer Reviewed Publications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06690649"/>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r>
                        <a:rPr lang="en-US" sz="900" dirty="0">
                          <a:latin typeface="Georgia Pro" panose="020B0604020202020204" pitchFamily="18" charset="0"/>
                        </a:rPr>
                        <a:t>Event, Med Mal, National Data Sets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extLst>
                  <a:ext uri="{0D108BD9-81ED-4DB2-BD59-A6C34878D82A}">
                    <a16:rowId xmlns:a16="http://schemas.microsoft.com/office/drawing/2014/main" val="710406932"/>
                  </a:ext>
                </a:extLst>
              </a:tr>
              <a:tr h="228990">
                <a:tc rowSpan="3">
                  <a:txBody>
                    <a:bodyPr/>
                    <a:lstStyle/>
                    <a:p>
                      <a:r>
                        <a:rPr lang="en-US" sz="900" dirty="0">
                          <a:latin typeface="Georgia Pro" panose="020B0604020202020204" pitchFamily="18" charset="0"/>
                        </a:rPr>
                        <a:t>We know it </a:t>
                      </a:r>
                      <a:r>
                        <a:rPr lang="en-US" sz="900" b="1" i="1" dirty="0">
                          <a:latin typeface="Georgia Pro" panose="020B0604020202020204" pitchFamily="18" charset="0"/>
                        </a:rPr>
                        <a:t>hurts</a:t>
                      </a:r>
                      <a:endParaRPr lang="en-US" sz="900" dirty="0">
                        <a:latin typeface="Georgia Pro" panose="020B0604020202020204" pitchFamily="18" charset="0"/>
                      </a:endParaRPr>
                    </a:p>
                  </a:txBody>
                  <a:tcPr>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Patient Stories, Blogs, Registries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1393406"/>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Patient Satisfaction Surveys, Complaints </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379324731"/>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Employee Satisfaction, Culture Surveys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extLst>
                  <a:ext uri="{0D108BD9-81ED-4DB2-BD59-A6C34878D82A}">
                    <a16:rowId xmlns:a16="http://schemas.microsoft.com/office/drawing/2014/main" val="800059355"/>
                  </a:ext>
                </a:extLst>
              </a:tr>
              <a:tr h="228990">
                <a:tc rowSpan="3">
                  <a:txBody>
                    <a:bodyPr/>
                    <a:lstStyle/>
                    <a:p>
                      <a:r>
                        <a:rPr lang="en-US" sz="900" dirty="0">
                          <a:latin typeface="Georgia Pro" panose="020B0604020202020204" pitchFamily="18" charset="0"/>
                        </a:rPr>
                        <a:t>We know it has </a:t>
                      </a:r>
                      <a:r>
                        <a:rPr lang="en-US" sz="900" b="1" i="1" dirty="0">
                          <a:latin typeface="Georgia Pro" panose="020B0604020202020204" pitchFamily="18" charset="0"/>
                        </a:rPr>
                        <a:t>consequences</a:t>
                      </a:r>
                      <a:endParaRPr lang="en-US" sz="900" dirty="0">
                        <a:latin typeface="Georgia Pro" panose="020B0604020202020204" pitchFamily="18" charset="0"/>
                      </a:endParaRPr>
                    </a:p>
                  </a:txBody>
                  <a:tcPr>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spc="-20" baseline="0" dirty="0">
                          <a:latin typeface="Georgia Pro" panose="020B0604020202020204" pitchFamily="18" charset="0"/>
                        </a:rPr>
                        <a:t>Lawsuits, Financial Impact, Business Losses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663453637"/>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Media Coverage, Optics, Reputation </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1277456"/>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Increased Errors, Burnout, Workforce Reduction</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extLst>
                  <a:ext uri="{0D108BD9-81ED-4DB2-BD59-A6C34878D82A}">
                    <a16:rowId xmlns:a16="http://schemas.microsoft.com/office/drawing/2014/main" val="3743038556"/>
                  </a:ext>
                </a:extLst>
              </a:tr>
              <a:tr h="228990">
                <a:tc rowSpan="5">
                  <a:txBody>
                    <a:bodyPr/>
                    <a:lstStyle/>
                    <a:p>
                      <a:r>
                        <a:rPr lang="en-US" sz="900" dirty="0">
                          <a:latin typeface="Georgia Pro" panose="020B0604020202020204" pitchFamily="18" charset="0"/>
                        </a:rPr>
                        <a:t>We know (some) ways in which we can </a:t>
                      </a:r>
                      <a:r>
                        <a:rPr lang="en-US" sz="900" b="1" i="1" dirty="0">
                          <a:latin typeface="Georgia Pro" panose="020B0604020202020204" pitchFamily="18" charset="0"/>
                        </a:rPr>
                        <a:t>make it better</a:t>
                      </a:r>
                      <a:endParaRPr lang="en-US" sz="900" dirty="0">
                        <a:latin typeface="Georgia Pro" panose="020B0604020202020204" pitchFamily="18" charset="0"/>
                      </a:endParaRPr>
                    </a:p>
                  </a:txBody>
                  <a:tcPr>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Awareness, Education </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83863811"/>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Teamwork, Communication </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622317606"/>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System (Process) Improvements</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19294084"/>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Decision Support Tools </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701164334"/>
                  </a:ext>
                </a:extLst>
              </a:tr>
              <a:tr h="228990">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Research, Policy</a:t>
                      </a: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85691697"/>
                  </a:ext>
                </a:extLst>
              </a:tr>
            </a:tbl>
          </a:graphicData>
        </a:graphic>
      </p:graphicFrame>
      <p:pic>
        <p:nvPicPr>
          <p:cNvPr id="7" name="Picture 6" descr="This slide can be found in the participant workbook. ">
            <a:extLst>
              <a:ext uri="{FF2B5EF4-FFF2-40B4-BE49-F238E27FC236}">
                <a16:creationId xmlns:a16="http://schemas.microsoft.com/office/drawing/2014/main" id="{C5689621-C9DB-4236-BEFD-0557A10B7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5255" y="5171955"/>
            <a:ext cx="1686045" cy="1686045"/>
          </a:xfrm>
          <a:prstGeom prst="rect">
            <a:avLst/>
          </a:prstGeom>
        </p:spPr>
      </p:pic>
    </p:spTree>
    <p:extLst>
      <p:ext uri="{BB962C8B-B14F-4D97-AF65-F5344CB8AC3E}">
        <p14:creationId xmlns:p14="http://schemas.microsoft.com/office/powerpoint/2010/main" val="118855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40B1-1643-45C0-84BA-AA28F89ECBE6}"/>
              </a:ext>
            </a:extLst>
          </p:cNvPr>
          <p:cNvSpPr>
            <a:spLocks noGrp="1"/>
          </p:cNvSpPr>
          <p:nvPr>
            <p:ph type="title"/>
          </p:nvPr>
        </p:nvSpPr>
        <p:spPr/>
        <p:txBody>
          <a:bodyPr/>
          <a:lstStyle/>
          <a:p>
            <a:r>
              <a:rPr lang="en-US" dirty="0"/>
              <a:t>Introduction to </a:t>
            </a:r>
            <a:r>
              <a:rPr lang="en-US" dirty="0" err="1"/>
              <a:t>teamstepps</a:t>
            </a:r>
            <a:r>
              <a:rPr lang="en-US" dirty="0"/>
              <a:t> </a:t>
            </a:r>
          </a:p>
        </p:txBody>
      </p:sp>
      <p:sp>
        <p:nvSpPr>
          <p:cNvPr id="3" name="Text Placeholder 2">
            <a:extLst>
              <a:ext uri="{FF2B5EF4-FFF2-40B4-BE49-F238E27FC236}">
                <a16:creationId xmlns:a16="http://schemas.microsoft.com/office/drawing/2014/main" id="{F2B3C627-CA8B-4E5F-A100-3093F5806B4B}"/>
              </a:ext>
            </a:extLst>
          </p:cNvPr>
          <p:cNvSpPr>
            <a:spLocks noGrp="1"/>
          </p:cNvSpPr>
          <p:nvPr>
            <p:ph type="body" idx="1"/>
          </p:nvPr>
        </p:nvSpPr>
        <p:spPr/>
        <p:txBody>
          <a:bodyPr>
            <a:normAutofit/>
          </a:bodyPr>
          <a:lstStyle/>
          <a:p>
            <a:r>
              <a:rPr lang="en-US" sz="4400" dirty="0"/>
              <a:t>Part 2</a:t>
            </a:r>
          </a:p>
        </p:txBody>
      </p:sp>
    </p:spTree>
    <p:extLst>
      <p:ext uri="{BB962C8B-B14F-4D97-AF65-F5344CB8AC3E}">
        <p14:creationId xmlns:p14="http://schemas.microsoft.com/office/powerpoint/2010/main" val="217240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What Is TeamSTEPPS?</a:t>
            </a:r>
            <a:endParaRPr lang="en-US" dirty="0"/>
          </a:p>
        </p:txBody>
      </p:sp>
      <p:sp>
        <p:nvSpPr>
          <p:cNvPr id="3" name="Content Placeholder 2"/>
          <p:cNvSpPr>
            <a:spLocks noGrp="1"/>
          </p:cNvSpPr>
          <p:nvPr>
            <p:ph idx="1"/>
          </p:nvPr>
        </p:nvSpPr>
        <p:spPr>
          <a:xfrm>
            <a:off x="228600" y="2057400"/>
            <a:ext cx="8229600" cy="3886200"/>
          </a:xfrm>
        </p:spPr>
        <p:txBody>
          <a:bodyPr>
            <a:noAutofit/>
          </a:bodyPr>
          <a:lstStyle/>
          <a:p>
            <a:pPr eaLnBrk="1" hangingPunct="1">
              <a:spcAft>
                <a:spcPts val="600"/>
              </a:spcAft>
            </a:pPr>
            <a:r>
              <a:rPr lang="en-US" altLang="en-US" sz="2400" dirty="0">
                <a:latin typeface="Arial" charset="0"/>
                <a:ea typeface="Arial" charset="0"/>
                <a:cs typeface="Arial" charset="0"/>
              </a:rPr>
              <a:t>An evidence-based teamwork system </a:t>
            </a:r>
          </a:p>
          <a:p>
            <a:pPr eaLnBrk="1" hangingPunct="1">
              <a:spcAft>
                <a:spcPts val="600"/>
              </a:spcAft>
            </a:pPr>
            <a:r>
              <a:rPr lang="en-US" altLang="en-US" sz="2400" dirty="0">
                <a:latin typeface="Arial" charset="0"/>
                <a:ea typeface="Arial" charset="0"/>
                <a:cs typeface="Arial" charset="0"/>
              </a:rPr>
              <a:t>Designed to improve team effectiveness, specifically:</a:t>
            </a:r>
          </a:p>
          <a:p>
            <a:pPr lvl="1" eaLnBrk="1" hangingPunct="1">
              <a:spcAft>
                <a:spcPts val="600"/>
              </a:spcAft>
            </a:pPr>
            <a:r>
              <a:rPr lang="en-US" altLang="en-US" sz="2400" dirty="0">
                <a:latin typeface="Arial" charset="0"/>
                <a:ea typeface="Arial" charset="0"/>
                <a:cs typeface="Arial" charset="0"/>
              </a:rPr>
              <a:t>Quality</a:t>
            </a:r>
          </a:p>
          <a:p>
            <a:pPr lvl="1" eaLnBrk="1" hangingPunct="1">
              <a:spcAft>
                <a:spcPts val="600"/>
              </a:spcAft>
            </a:pPr>
            <a:r>
              <a:rPr lang="en-US" altLang="en-US" sz="2400" dirty="0">
                <a:latin typeface="Arial" charset="0"/>
                <a:ea typeface="Arial" charset="0"/>
                <a:cs typeface="Arial" charset="0"/>
              </a:rPr>
              <a:t>Safety</a:t>
            </a:r>
          </a:p>
          <a:p>
            <a:pPr lvl="1" eaLnBrk="1" hangingPunct="1">
              <a:spcAft>
                <a:spcPts val="600"/>
              </a:spcAft>
            </a:pPr>
            <a:r>
              <a:rPr lang="en-US" altLang="en-US" sz="2400" dirty="0">
                <a:latin typeface="Arial" charset="0"/>
                <a:ea typeface="Arial" charset="0"/>
                <a:cs typeface="Arial" charset="0"/>
              </a:rPr>
              <a:t>Efficiency of healthcare</a:t>
            </a:r>
          </a:p>
          <a:p>
            <a:pPr eaLnBrk="1" hangingPunct="1">
              <a:spcAft>
                <a:spcPts val="600"/>
              </a:spcAft>
            </a:pPr>
            <a:r>
              <a:rPr lang="en-US" altLang="en-US" sz="2400" dirty="0">
                <a:latin typeface="Arial" charset="0"/>
                <a:ea typeface="Arial" charset="0"/>
                <a:cs typeface="Arial" charset="0"/>
              </a:rPr>
              <a:t>Practical and adaptable</a:t>
            </a:r>
          </a:p>
          <a:p>
            <a:pPr eaLnBrk="1" hangingPunct="1">
              <a:spcAft>
                <a:spcPts val="600"/>
              </a:spcAft>
            </a:pPr>
            <a:r>
              <a:rPr lang="en-US" altLang="en-US" sz="2400" dirty="0">
                <a:latin typeface="Arial" charset="0"/>
                <a:ea typeface="Arial" charset="0"/>
                <a:cs typeface="Arial" charset="0"/>
              </a:rPr>
              <a:t>Ready-to-use materials for training and ongoing teamwork</a:t>
            </a:r>
          </a:p>
        </p:txBody>
      </p:sp>
    </p:spTree>
    <p:extLst>
      <p:ext uri="{BB962C8B-B14F-4D97-AF65-F5344CB8AC3E}">
        <p14:creationId xmlns:p14="http://schemas.microsoft.com/office/powerpoint/2010/main" val="1462975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Why Use TeamSTEPPS?</a:t>
            </a:r>
            <a:endParaRPr lang="en-US" dirty="0"/>
          </a:p>
        </p:txBody>
      </p:sp>
      <p:sp>
        <p:nvSpPr>
          <p:cNvPr id="3" name="Content Placeholder 2"/>
          <p:cNvSpPr>
            <a:spLocks noGrp="1"/>
          </p:cNvSpPr>
          <p:nvPr>
            <p:ph idx="1"/>
          </p:nvPr>
        </p:nvSpPr>
        <p:spPr>
          <a:xfrm>
            <a:off x="228600" y="1981200"/>
            <a:ext cx="8229600" cy="4230623"/>
          </a:xfrm>
        </p:spPr>
        <p:txBody>
          <a:bodyPr>
            <a:normAutofit/>
          </a:bodyPr>
          <a:lstStyle/>
          <a:p>
            <a:pPr>
              <a:spcAft>
                <a:spcPts val="600"/>
              </a:spcAft>
            </a:pPr>
            <a:r>
              <a:rPr lang="en-US" altLang="en-US" sz="2400" dirty="0">
                <a:latin typeface="Arial" panose="020B0604020202020204" pitchFamily="34" charset="0"/>
                <a:ea typeface="Arial" charset="0"/>
                <a:cs typeface="Arial" panose="020B0604020202020204" pitchFamily="34" charset="0"/>
              </a:rPr>
              <a:t>Even highly skilled, motivated professionals are vulnerable to error.</a:t>
            </a:r>
          </a:p>
          <a:p>
            <a:pPr>
              <a:spcAft>
                <a:spcPts val="600"/>
              </a:spcAft>
            </a:pPr>
            <a:r>
              <a:rPr lang="en-US" altLang="en-US" sz="2400" dirty="0">
                <a:latin typeface="Arial" panose="020B0604020202020204" pitchFamily="34" charset="0"/>
                <a:ea typeface="Arial" charset="0"/>
                <a:cs typeface="Arial" panose="020B0604020202020204" pitchFamily="34" charset="0"/>
              </a:rPr>
              <a:t>Communication is the leading system-related breakdown in cases of diagnostic error. </a:t>
            </a:r>
          </a:p>
          <a:p>
            <a:pPr>
              <a:spcAft>
                <a:spcPts val="600"/>
              </a:spcAft>
            </a:pPr>
            <a:r>
              <a:rPr lang="en-US" altLang="en-US" sz="2400" dirty="0">
                <a:latin typeface="Arial" panose="020B0604020202020204" pitchFamily="34" charset="0"/>
                <a:ea typeface="Arial" charset="0"/>
                <a:cs typeface="Arial" panose="020B0604020202020204" pitchFamily="34" charset="0"/>
              </a:rPr>
              <a:t>TeamSTEPPS improves communication and other teamwork skills that help an organization move toward high reliability.</a:t>
            </a:r>
          </a:p>
          <a:p>
            <a:pPr>
              <a:spcAft>
                <a:spcPts val="600"/>
              </a:spcAft>
            </a:pPr>
            <a:r>
              <a:rPr lang="en-US" sz="2400" dirty="0">
                <a:latin typeface="Arial" panose="020B0604020202020204" pitchFamily="34" charset="0"/>
                <a:cs typeface="Arial" panose="020B0604020202020204" pitchFamily="34" charset="0"/>
              </a:rPr>
              <a:t>Teamwork is not innate; it must be learned.</a:t>
            </a:r>
          </a:p>
        </p:txBody>
      </p:sp>
    </p:spTree>
    <p:extLst>
      <p:ext uri="{BB962C8B-B14F-4D97-AF65-F5344CB8AC3E}">
        <p14:creationId xmlns:p14="http://schemas.microsoft.com/office/powerpoint/2010/main" val="1192932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419100"/>
            <a:ext cx="7772400" cy="914400"/>
          </a:xfrm>
        </p:spPr>
        <p:txBody>
          <a:bodyPr>
            <a:noAutofit/>
          </a:bodyPr>
          <a:lstStyle/>
          <a:p>
            <a:r>
              <a:rPr lang="en-US" altLang="en-US" dirty="0"/>
              <a:t>What Makes TeamSTEPPS Different?</a:t>
            </a:r>
            <a:endParaRPr lang="en-US" dirty="0"/>
          </a:p>
        </p:txBody>
      </p:sp>
      <p:sp>
        <p:nvSpPr>
          <p:cNvPr id="3" name="Content Placeholder 2"/>
          <p:cNvSpPr>
            <a:spLocks noGrp="1"/>
          </p:cNvSpPr>
          <p:nvPr>
            <p:ph idx="1"/>
          </p:nvPr>
        </p:nvSpPr>
        <p:spPr>
          <a:xfrm>
            <a:off x="457200" y="2209800"/>
            <a:ext cx="7620000" cy="3543300"/>
          </a:xfrm>
        </p:spPr>
        <p:txBody>
          <a:bodyPr>
            <a:normAutofit/>
          </a:bodyPr>
          <a:lstStyle/>
          <a:p>
            <a:pPr>
              <a:spcAft>
                <a:spcPts val="600"/>
              </a:spcAft>
            </a:pPr>
            <a:r>
              <a:rPr lang="en-US" altLang="en-US" sz="2800" dirty="0">
                <a:latin typeface="Arial" charset="0"/>
                <a:ea typeface="Arial" charset="0"/>
                <a:cs typeface="Arial" charset="0"/>
              </a:rPr>
              <a:t>Evidence-based and field tested</a:t>
            </a:r>
          </a:p>
          <a:p>
            <a:pPr>
              <a:spcAft>
                <a:spcPts val="600"/>
              </a:spcAft>
            </a:pPr>
            <a:r>
              <a:rPr lang="en-US" altLang="en-US" sz="2800" dirty="0">
                <a:latin typeface="Arial" charset="0"/>
                <a:ea typeface="Arial" charset="0"/>
                <a:cs typeface="Arial" charset="0"/>
              </a:rPr>
              <a:t>Comprehensive</a:t>
            </a:r>
          </a:p>
          <a:p>
            <a:pPr>
              <a:spcAft>
                <a:spcPts val="600"/>
              </a:spcAft>
            </a:pPr>
            <a:r>
              <a:rPr lang="en-US" altLang="en-US" sz="2800" dirty="0">
                <a:latin typeface="Arial" charset="0"/>
                <a:ea typeface="Arial" charset="0"/>
                <a:cs typeface="Arial" charset="0"/>
              </a:rPr>
              <a:t>Customizable</a:t>
            </a:r>
          </a:p>
          <a:p>
            <a:pPr>
              <a:spcAft>
                <a:spcPts val="600"/>
              </a:spcAft>
            </a:pPr>
            <a:r>
              <a:rPr lang="en-US" altLang="en-US" sz="2800" dirty="0">
                <a:latin typeface="Arial" charset="0"/>
                <a:ea typeface="Arial" charset="0"/>
                <a:cs typeface="Arial" charset="0"/>
              </a:rPr>
              <a:t>Easy to use</a:t>
            </a:r>
          </a:p>
          <a:p>
            <a:pPr>
              <a:spcAft>
                <a:spcPts val="600"/>
              </a:spcAft>
            </a:pPr>
            <a:r>
              <a:rPr lang="en-US" altLang="en-US" sz="2800" dirty="0">
                <a:latin typeface="Arial" charset="0"/>
                <a:ea typeface="Arial" charset="0"/>
                <a:cs typeface="Arial" charset="0"/>
              </a:rPr>
              <a:t>Publicly available</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37851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Will Teams Learn?</a:t>
            </a:r>
            <a:endParaRPr lang="en-US" dirty="0"/>
          </a:p>
        </p:txBody>
      </p:sp>
      <p:pic>
        <p:nvPicPr>
          <p:cNvPr id="4" name="Picture 4" descr="The TeamSTEPPS triangle logo is a visual model that represents some basic but critical concepts related to teamwork training. The four primary trainable teamwork skills are Leadership, Communication, Situation monitoring, and Mutual support. With a fundamental level of competency in each of these skills, research has shown that the team can enhance three types of teamwork outcomes: Performance, Knowledge, and Attitudes.">
            <a:extLst>
              <a:ext uri="{FF2B5EF4-FFF2-40B4-BE49-F238E27FC236}">
                <a16:creationId xmlns:a16="http://schemas.microsoft.com/office/drawing/2014/main" id="{7EAC814F-003B-4963-AC45-35A610E6B4F7}"/>
              </a:ext>
            </a:extLst>
          </p:cNvPr>
          <p:cNvPicPr>
            <a:picLocks noChangeAspect="1"/>
          </p:cNvPicPr>
          <p:nvPr/>
        </p:nvPicPr>
        <p:blipFill>
          <a:blip r:embed="rId3"/>
          <a:stretch>
            <a:fillRect/>
          </a:stretch>
        </p:blipFill>
        <p:spPr>
          <a:xfrm>
            <a:off x="2171158" y="2057357"/>
            <a:ext cx="4790849" cy="3880867"/>
          </a:xfrm>
          <a:prstGeom prst="rect">
            <a:avLst/>
          </a:prstGeom>
        </p:spPr>
      </p:pic>
    </p:spTree>
    <p:extLst>
      <p:ext uri="{BB962C8B-B14F-4D97-AF65-F5344CB8AC3E}">
        <p14:creationId xmlns:p14="http://schemas.microsoft.com/office/powerpoint/2010/main" val="258598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dirty="0"/>
              <a:t>How Does TeamSTEPPS Work?</a:t>
            </a:r>
            <a:endParaRPr lang="en-US" dirty="0"/>
          </a:p>
        </p:txBody>
      </p:sp>
      <p:sp>
        <p:nvSpPr>
          <p:cNvPr id="3" name="Content Placeholder 2"/>
          <p:cNvSpPr>
            <a:spLocks noGrp="1"/>
          </p:cNvSpPr>
          <p:nvPr>
            <p:ph idx="1"/>
          </p:nvPr>
        </p:nvSpPr>
        <p:spPr>
          <a:xfrm>
            <a:off x="518160" y="1828800"/>
            <a:ext cx="8168640" cy="4038600"/>
          </a:xfrm>
        </p:spPr>
        <p:txBody>
          <a:bodyPr vert="horz" lIns="91440" tIns="45720" rIns="91440" bIns="45720" rtlCol="0" anchor="t">
            <a:normAutofit fontScale="92500" lnSpcReduction="10000"/>
          </a:bodyPr>
          <a:lstStyle/>
          <a:p>
            <a:pPr marL="0" indent="0">
              <a:spcAft>
                <a:spcPts val="600"/>
              </a:spcAft>
              <a:buNone/>
            </a:pPr>
            <a:r>
              <a:rPr lang="en-US" altLang="en-US" sz="2400" b="1" dirty="0">
                <a:latin typeface="Arial"/>
                <a:ea typeface="Arial" charset="0"/>
                <a:cs typeface="Arial"/>
              </a:rPr>
              <a:t>I. Assessment </a:t>
            </a:r>
            <a:endParaRPr lang="en-US" altLang="en-US" sz="2400" b="1" dirty="0">
              <a:latin typeface="Arial" charset="0"/>
              <a:ea typeface="Arial" charset="0"/>
              <a:cs typeface="Arial" charset="0"/>
            </a:endParaRPr>
          </a:p>
          <a:p>
            <a:pPr lvl="1" eaLnBrk="1" hangingPunct="1">
              <a:spcBef>
                <a:spcPct val="20000"/>
              </a:spcBef>
              <a:spcAft>
                <a:spcPts val="600"/>
              </a:spcAft>
            </a:pPr>
            <a:r>
              <a:rPr lang="en-US" altLang="en-US" sz="2400" dirty="0">
                <a:latin typeface="Arial"/>
                <a:ea typeface="Arial" charset="0"/>
                <a:cs typeface="Arial"/>
              </a:rPr>
              <a:t>Clearly define the need.</a:t>
            </a:r>
          </a:p>
          <a:p>
            <a:pPr marL="0" indent="0" eaLnBrk="1" hangingPunct="1">
              <a:spcBef>
                <a:spcPct val="20000"/>
              </a:spcBef>
              <a:spcAft>
                <a:spcPts val="600"/>
              </a:spcAft>
              <a:buNone/>
            </a:pPr>
            <a:r>
              <a:rPr lang="en-US" altLang="en-US" sz="2400" b="1" dirty="0">
                <a:latin typeface="Arial"/>
                <a:ea typeface="Arial" charset="0"/>
                <a:cs typeface="Arial"/>
              </a:rPr>
              <a:t>II. Planning, Training, and Implementation</a:t>
            </a:r>
          </a:p>
          <a:p>
            <a:pPr lvl="1" eaLnBrk="1" hangingPunct="1">
              <a:spcBef>
                <a:spcPct val="20000"/>
              </a:spcBef>
              <a:spcAft>
                <a:spcPts val="600"/>
              </a:spcAft>
            </a:pPr>
            <a:r>
              <a:rPr lang="en-US" altLang="en-US" sz="2400" dirty="0">
                <a:latin typeface="Arial"/>
                <a:ea typeface="Arial" charset="0"/>
                <a:cs typeface="Arial"/>
              </a:rPr>
              <a:t>Plan to sustain the effort.</a:t>
            </a:r>
          </a:p>
          <a:p>
            <a:pPr lvl="1" eaLnBrk="1" hangingPunct="1">
              <a:spcBef>
                <a:spcPct val="20000"/>
              </a:spcBef>
              <a:spcAft>
                <a:spcPts val="600"/>
              </a:spcAft>
            </a:pPr>
            <a:r>
              <a:rPr lang="en-US" altLang="en-US" sz="2400" dirty="0">
                <a:latin typeface="Arial"/>
                <a:ea typeface="Arial" charset="0"/>
                <a:cs typeface="Arial"/>
              </a:rPr>
              <a:t>Train individuals.</a:t>
            </a:r>
          </a:p>
          <a:p>
            <a:pPr lvl="1" eaLnBrk="1" hangingPunct="1">
              <a:spcBef>
                <a:spcPct val="20000"/>
              </a:spcBef>
              <a:spcAft>
                <a:spcPts val="600"/>
              </a:spcAft>
            </a:pPr>
            <a:r>
              <a:rPr lang="en-US" altLang="en-US" sz="2400" dirty="0">
                <a:latin typeface="Arial"/>
                <a:ea typeface="Arial" charset="0"/>
                <a:cs typeface="Arial"/>
              </a:rPr>
              <a:t>Implement and test the strategies.</a:t>
            </a:r>
          </a:p>
          <a:p>
            <a:pPr marL="0" indent="0" eaLnBrk="1" hangingPunct="1">
              <a:spcBef>
                <a:spcPct val="20000"/>
              </a:spcBef>
              <a:spcAft>
                <a:spcPts val="600"/>
              </a:spcAft>
              <a:buNone/>
            </a:pPr>
            <a:r>
              <a:rPr lang="en-US" altLang="en-US" sz="2400" b="1" dirty="0">
                <a:latin typeface="Arial"/>
                <a:ea typeface="Arial" charset="0"/>
                <a:cs typeface="Arial"/>
              </a:rPr>
              <a:t>III. Sustainment</a:t>
            </a:r>
          </a:p>
          <a:p>
            <a:pPr lvl="1" eaLnBrk="1" hangingPunct="1">
              <a:spcBef>
                <a:spcPct val="20000"/>
              </a:spcBef>
              <a:spcAft>
                <a:spcPts val="600"/>
              </a:spcAft>
            </a:pPr>
            <a:r>
              <a:rPr lang="en-US" altLang="en-US" sz="2400" dirty="0">
                <a:latin typeface="Arial"/>
                <a:ea typeface="Arial" charset="0"/>
                <a:cs typeface="Arial"/>
              </a:rPr>
              <a:t>Integrate into daily practice.</a:t>
            </a:r>
          </a:p>
          <a:p>
            <a:pPr lvl="1" eaLnBrk="1" hangingPunct="1">
              <a:spcBef>
                <a:spcPct val="20000"/>
              </a:spcBef>
              <a:spcAft>
                <a:spcPts val="600"/>
              </a:spcAft>
            </a:pPr>
            <a:r>
              <a:rPr lang="en-US" altLang="en-US" sz="2400" dirty="0">
                <a:latin typeface="Arial"/>
                <a:ea typeface="Arial" charset="0"/>
                <a:cs typeface="Arial"/>
              </a:rPr>
              <a:t>Monitor and measure programs.</a:t>
            </a:r>
          </a:p>
        </p:txBody>
      </p:sp>
    </p:spTree>
    <p:extLst>
      <p:ext uri="{BB962C8B-B14F-4D97-AF65-F5344CB8AC3E}">
        <p14:creationId xmlns:p14="http://schemas.microsoft.com/office/powerpoint/2010/main" val="2653884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951A53-0243-49DC-A960-AA125E6507A4}"/>
              </a:ext>
            </a:extLst>
          </p:cNvPr>
          <p:cNvSpPr>
            <a:spLocks noGrp="1"/>
          </p:cNvSpPr>
          <p:nvPr>
            <p:ph type="title"/>
          </p:nvPr>
        </p:nvSpPr>
        <p:spPr/>
        <p:txBody>
          <a:bodyPr/>
          <a:lstStyle/>
          <a:p>
            <a:r>
              <a:rPr lang="en-US" dirty="0"/>
              <a:t>Course Materials</a:t>
            </a:r>
          </a:p>
        </p:txBody>
      </p:sp>
      <p:sp>
        <p:nvSpPr>
          <p:cNvPr id="9" name="Content Placeholder 8">
            <a:extLst>
              <a:ext uri="{FF2B5EF4-FFF2-40B4-BE49-F238E27FC236}">
                <a16:creationId xmlns:a16="http://schemas.microsoft.com/office/drawing/2014/main" id="{FF17B476-8F15-4F41-9AA3-9C062D709B28}"/>
              </a:ext>
            </a:extLst>
          </p:cNvPr>
          <p:cNvSpPr>
            <a:spLocks noGrp="1"/>
          </p:cNvSpPr>
          <p:nvPr>
            <p:ph sz="half" idx="1"/>
          </p:nvPr>
        </p:nvSpPr>
        <p:spPr>
          <a:xfrm>
            <a:off x="457199" y="1828800"/>
            <a:ext cx="4305301" cy="4297363"/>
          </a:xfrm>
        </p:spPr>
        <p:txBody>
          <a:bodyPr>
            <a:normAutofit/>
          </a:bodyPr>
          <a:lstStyle/>
          <a:p>
            <a:pPr marL="0" indent="0">
              <a:buNone/>
            </a:pPr>
            <a:r>
              <a:rPr lang="en-US" dirty="0">
                <a:latin typeface="Arial" panose="020B0604020202020204" pitchFamily="34" charset="0"/>
                <a:cs typeface="Arial" panose="020B0604020202020204" pitchFamily="34" charset="0"/>
              </a:rPr>
              <a:t>Learning Modules</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Module 1: Introduction</a:t>
            </a:r>
          </a:p>
          <a:p>
            <a:r>
              <a:rPr lang="en-US" sz="2000" dirty="0">
                <a:latin typeface="Arial" panose="020B0604020202020204" pitchFamily="34" charset="0"/>
                <a:cs typeface="Arial" panose="020B0604020202020204" pitchFamily="34" charset="0"/>
              </a:rPr>
              <a:t>Module 2: Diagnostic Team Structure</a:t>
            </a:r>
          </a:p>
          <a:p>
            <a:r>
              <a:rPr lang="en-US" sz="2000" dirty="0">
                <a:latin typeface="Arial" panose="020B0604020202020204" pitchFamily="34" charset="0"/>
                <a:cs typeface="Arial" panose="020B0604020202020204" pitchFamily="34" charset="0"/>
              </a:rPr>
              <a:t>Module 3: Communication</a:t>
            </a:r>
          </a:p>
          <a:p>
            <a:r>
              <a:rPr lang="en-US" sz="2000" dirty="0">
                <a:latin typeface="Arial" panose="020B0604020202020204" pitchFamily="34" charset="0"/>
                <a:cs typeface="Arial" panose="020B0604020202020204" pitchFamily="34" charset="0"/>
              </a:rPr>
              <a:t>Module 4: Leadership</a:t>
            </a:r>
          </a:p>
          <a:p>
            <a:r>
              <a:rPr lang="en-US" sz="2000" dirty="0">
                <a:latin typeface="Arial" panose="020B0604020202020204" pitchFamily="34" charset="0"/>
                <a:cs typeface="Arial" panose="020B0604020202020204" pitchFamily="34" charset="0"/>
              </a:rPr>
              <a:t>Module 5: Situation Monitoring</a:t>
            </a:r>
          </a:p>
          <a:p>
            <a:r>
              <a:rPr lang="en-US" sz="2000" dirty="0">
                <a:latin typeface="Arial" panose="020B0604020202020204" pitchFamily="34" charset="0"/>
                <a:cs typeface="Arial" panose="020B0604020202020204" pitchFamily="34" charset="0"/>
              </a:rPr>
              <a:t>Module 6: Mutual Support</a:t>
            </a:r>
          </a:p>
          <a:p>
            <a:r>
              <a:rPr lang="en-US" sz="2000" dirty="0">
                <a:latin typeface="Arial" panose="020B0604020202020204" pitchFamily="34" charset="0"/>
                <a:cs typeface="Arial" panose="020B0604020202020204" pitchFamily="34" charset="0"/>
              </a:rPr>
              <a:t>Module 7: Putting It All Together</a:t>
            </a:r>
          </a:p>
          <a:p>
            <a:endParaRPr lang="en-US"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96E29CC7-F64A-4D46-9488-394D7CFE40C6}"/>
              </a:ext>
            </a:extLst>
          </p:cNvPr>
          <p:cNvSpPr>
            <a:spLocks noGrp="1"/>
          </p:cNvSpPr>
          <p:nvPr>
            <p:ph sz="half" idx="2"/>
          </p:nvPr>
        </p:nvSpPr>
        <p:spPr>
          <a:xfrm>
            <a:off x="4943474" y="1828800"/>
            <a:ext cx="3743325" cy="4297363"/>
          </a:xfrm>
        </p:spPr>
        <p:txBody>
          <a:bodyPr/>
          <a:lstStyle/>
          <a:p>
            <a:pPr marL="0" indent="0">
              <a:buNone/>
            </a:pPr>
            <a:r>
              <a:rPr lang="en-US" dirty="0">
                <a:latin typeface="Arial" panose="020B0604020202020204" pitchFamily="34" charset="0"/>
                <a:cs typeface="Arial" panose="020B0604020202020204" pitchFamily="34" charset="0"/>
              </a:rPr>
              <a:t>Supplemental Resources</a:t>
            </a:r>
          </a:p>
          <a:p>
            <a:r>
              <a:rPr lang="en-US" sz="2000" dirty="0">
                <a:latin typeface="Arial" panose="020B0604020202020204" pitchFamily="34" charset="0"/>
                <a:cs typeface="Arial" panose="020B0604020202020204" pitchFamily="34" charset="0"/>
              </a:rPr>
              <a:t>Team Assessment Tool (TAT) To Improve Diagnosis</a:t>
            </a:r>
          </a:p>
          <a:p>
            <a:r>
              <a:rPr lang="en-US" sz="2000" dirty="0">
                <a:latin typeface="Arial" panose="020B0604020202020204" pitchFamily="34" charset="0"/>
                <a:cs typeface="Arial" panose="020B0604020202020204" pitchFamily="34" charset="0"/>
              </a:rPr>
              <a:t>Reflective Practice Tool</a:t>
            </a:r>
          </a:p>
          <a:p>
            <a:r>
              <a:rPr lang="en-US" sz="2000" dirty="0">
                <a:latin typeface="Arial" panose="020B0604020202020204" pitchFamily="34" charset="0"/>
                <a:cs typeface="Arial" panose="020B0604020202020204" pitchFamily="34" charset="0"/>
              </a:rPr>
              <a:t>Diagnostic Journey of Mr. Kane</a:t>
            </a:r>
          </a:p>
          <a:p>
            <a:r>
              <a:rPr lang="en-US" sz="2000" dirty="0" err="1">
                <a:latin typeface="Arial" panose="020B0604020202020204" pitchFamily="34" charset="0"/>
                <a:cs typeface="Arial" panose="020B0604020202020204" pitchFamily="34" charset="0"/>
              </a:rPr>
              <a:t>Postcourse</a:t>
            </a:r>
            <a:r>
              <a:rPr lang="en-US" sz="2000" dirty="0">
                <a:latin typeface="Arial" panose="020B0604020202020204" pitchFamily="34" charset="0"/>
                <a:cs typeface="Arial" panose="020B0604020202020204" pitchFamily="34" charset="0"/>
              </a:rPr>
              <a:t> “Knowledge Assessment”</a:t>
            </a:r>
          </a:p>
        </p:txBody>
      </p:sp>
    </p:spTree>
    <p:extLst>
      <p:ext uri="{BB962C8B-B14F-4D97-AF65-F5344CB8AC3E}">
        <p14:creationId xmlns:p14="http://schemas.microsoft.com/office/powerpoint/2010/main" val="1399284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08BD23-165F-4818-A37E-24F897DA00ED}"/>
              </a:ext>
            </a:extLst>
          </p:cNvPr>
          <p:cNvSpPr>
            <a:spLocks noGrp="1"/>
          </p:cNvSpPr>
          <p:nvPr>
            <p:ph type="title"/>
          </p:nvPr>
        </p:nvSpPr>
        <p:spPr/>
        <p:txBody>
          <a:bodyPr>
            <a:normAutofit/>
          </a:bodyPr>
          <a:lstStyle/>
          <a:p>
            <a:pPr algn="ctr"/>
            <a:r>
              <a:rPr lang="en-US" dirty="0">
                <a:latin typeface="Arial" charset="0"/>
                <a:ea typeface="Arial" charset="0"/>
                <a:cs typeface="Arial" charset="0"/>
              </a:rPr>
              <a:t>Facilitator’s Guide</a:t>
            </a:r>
            <a:endParaRPr lang="en-US" dirty="0"/>
          </a:p>
        </p:txBody>
      </p:sp>
      <p:sp>
        <p:nvSpPr>
          <p:cNvPr id="6" name="Content Placeholder 5">
            <a:extLst>
              <a:ext uri="{FF2B5EF4-FFF2-40B4-BE49-F238E27FC236}">
                <a16:creationId xmlns:a16="http://schemas.microsoft.com/office/drawing/2014/main" id="{781F8E9A-F06F-4C4E-82CA-CFF7F798E794}"/>
              </a:ext>
            </a:extLst>
          </p:cNvPr>
          <p:cNvSpPr>
            <a:spLocks noGrp="1"/>
          </p:cNvSpPr>
          <p:nvPr>
            <p:ph sz="half" idx="2"/>
          </p:nvPr>
        </p:nvSpPr>
        <p:spPr>
          <a:xfrm>
            <a:off x="152400" y="1971674"/>
            <a:ext cx="4341813" cy="4154488"/>
          </a:xfrm>
        </p:spPr>
        <p:txBody>
          <a:bodyPr>
            <a:normAutofit fontScale="92500" lnSpcReduction="20000"/>
          </a:bodyPr>
          <a:lstStyle/>
          <a:p>
            <a:r>
              <a:rPr lang="en-US" dirty="0">
                <a:latin typeface="Arial" panose="020B0604020202020204" pitchFamily="34" charset="0"/>
                <a:cs typeface="Arial" panose="020B0604020202020204" pitchFamily="34" charset="0"/>
              </a:rPr>
              <a:t>The Facilitator’s Guide is designed to help the course facilitator develop and deploy a customized plan to train staff in teamwork and communication skills to improve their diagnostic processes.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guide contains a roadmap of the steps for implementing the TeamSTEPPS for Diagnosis Improvement Course and the training materials to use at each step. </a:t>
            </a:r>
          </a:p>
        </p:txBody>
      </p:sp>
      <p:pic>
        <p:nvPicPr>
          <p:cNvPr id="3" name="Picture 2">
            <a:extLst>
              <a:ext uri="{FF2B5EF4-FFF2-40B4-BE49-F238E27FC236}">
                <a16:creationId xmlns:a16="http://schemas.microsoft.com/office/drawing/2014/main" id="{97A2B2DF-111D-423F-B494-EF846C6DA97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4963001" y="1971674"/>
            <a:ext cx="3018949" cy="3921977"/>
          </a:xfrm>
          <a:prstGeom prst="rect">
            <a:avLst/>
          </a:prstGeom>
          <a:solidFill>
            <a:srgbClr val="FFFFFF">
              <a:shade val="85000"/>
            </a:srgbClr>
          </a:solidFill>
          <a:ln w="88900" cap="sq">
            <a:noFill/>
            <a:miter lim="800000"/>
          </a:ln>
          <a:effectLst>
            <a:outerShdw blurRad="55000" dist="18000" sx="103000" sy="103000" algn="tl" rotWithShape="0">
              <a:srgbClr val="000000">
                <a:alpha val="22000"/>
              </a:srgbClr>
            </a:outerShdw>
            <a:softEdge rad="635000"/>
          </a:effectLst>
          <a:scene3d>
            <a:camera prst="orthographicFront"/>
            <a:lightRig rig="twoPt" dir="t">
              <a:rot lat="0" lon="0" rev="7200000"/>
            </a:lightRig>
          </a:scene3d>
          <a:sp3d>
            <a:bevelT w="25400" h="19050"/>
            <a:bevelB/>
            <a:contourClr>
              <a:srgbClr val="FFFFFF"/>
            </a:contourClr>
          </a:sp3d>
        </p:spPr>
      </p:pic>
    </p:spTree>
    <p:extLst>
      <p:ext uri="{BB962C8B-B14F-4D97-AF65-F5344CB8AC3E}">
        <p14:creationId xmlns:p14="http://schemas.microsoft.com/office/powerpoint/2010/main" val="76123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B36BE-56A8-41F2-A77C-9BDE6F7C7901}"/>
              </a:ext>
            </a:extLst>
          </p:cNvPr>
          <p:cNvSpPr>
            <a:spLocks noGrp="1"/>
          </p:cNvSpPr>
          <p:nvPr>
            <p:ph type="title"/>
          </p:nvPr>
        </p:nvSpPr>
        <p:spPr/>
        <p:txBody>
          <a:bodyPr/>
          <a:lstStyle/>
          <a:p>
            <a:r>
              <a:rPr lang="en-US" dirty="0"/>
              <a:t>Introduction</a:t>
            </a:r>
          </a:p>
        </p:txBody>
      </p:sp>
      <p:sp>
        <p:nvSpPr>
          <p:cNvPr id="6" name="Content Placeholder 5">
            <a:extLst>
              <a:ext uri="{FF2B5EF4-FFF2-40B4-BE49-F238E27FC236}">
                <a16:creationId xmlns:a16="http://schemas.microsoft.com/office/drawing/2014/main" id="{C951431D-087F-4CFF-A7ED-9B7A2FEA3CEF}"/>
              </a:ext>
            </a:extLst>
          </p:cNvPr>
          <p:cNvSpPr>
            <a:spLocks noGrp="1"/>
          </p:cNvSpPr>
          <p:nvPr>
            <p:ph idx="1"/>
          </p:nvPr>
        </p:nvSpPr>
        <p:spPr>
          <a:xfrm>
            <a:off x="469126" y="1994958"/>
            <a:ext cx="8197795" cy="4351338"/>
          </a:xfrm>
        </p:spPr>
        <p:txBody>
          <a:bodyPr>
            <a:normAutofit/>
          </a:bodyPr>
          <a:lstStyle/>
          <a:p>
            <a:r>
              <a:rPr lang="en-US" sz="2400" dirty="0">
                <a:latin typeface="Arial" panose="020B0604020202020204" pitchFamily="34" charset="0"/>
                <a:cs typeface="Arial" panose="020B0604020202020204" pitchFamily="34" charset="0"/>
              </a:rPr>
              <a:t>Diagnostic harm is an emerging area of concern in healthcare quality and patient safety, with few tools currently available to guide healthcare professionals.</a:t>
            </a:r>
          </a:p>
          <a:p>
            <a:r>
              <a:rPr lang="en-US" sz="2400" dirty="0">
                <a:latin typeface="Arial" panose="020B0604020202020204" pitchFamily="34" charset="0"/>
                <a:cs typeface="Arial" panose="020B0604020202020204" pitchFamily="34" charset="0"/>
              </a:rPr>
              <a:t>The TeamSTEPPS for Diagnosis Improvement Course applies the TeamSTEPPS framework to the specific problem of diagnostic error.</a:t>
            </a:r>
          </a:p>
        </p:txBody>
      </p:sp>
    </p:spTree>
    <p:extLst>
      <p:ext uri="{BB962C8B-B14F-4D97-AF65-F5344CB8AC3E}">
        <p14:creationId xmlns:p14="http://schemas.microsoft.com/office/powerpoint/2010/main" val="4217524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FDC5-2AF4-464E-8CD0-F544C1C70EA3}"/>
              </a:ext>
            </a:extLst>
          </p:cNvPr>
          <p:cNvSpPr>
            <a:spLocks noGrp="1"/>
          </p:cNvSpPr>
          <p:nvPr>
            <p:ph type="title"/>
          </p:nvPr>
        </p:nvSpPr>
        <p:spPr>
          <a:xfrm>
            <a:off x="457200" y="304800"/>
            <a:ext cx="8229600" cy="1143000"/>
          </a:xfrm>
        </p:spPr>
        <p:txBody>
          <a:bodyPr>
            <a:normAutofit/>
          </a:bodyPr>
          <a:lstStyle/>
          <a:p>
            <a:r>
              <a:rPr lang="en-US" dirty="0"/>
              <a:t>Participant Workbook</a:t>
            </a:r>
          </a:p>
        </p:txBody>
      </p:sp>
      <p:sp>
        <p:nvSpPr>
          <p:cNvPr id="8" name="Content Placeholder 2">
            <a:extLst>
              <a:ext uri="{FF2B5EF4-FFF2-40B4-BE49-F238E27FC236}">
                <a16:creationId xmlns:a16="http://schemas.microsoft.com/office/drawing/2014/main" id="{E1C28D5B-7832-46B7-A6A9-685C3D4082A3}"/>
              </a:ext>
            </a:extLst>
          </p:cNvPr>
          <p:cNvSpPr txBox="1">
            <a:spLocks/>
          </p:cNvSpPr>
          <p:nvPr/>
        </p:nvSpPr>
        <p:spPr>
          <a:xfrm>
            <a:off x="359105" y="1905000"/>
            <a:ext cx="4880552" cy="42973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b="1" dirty="0">
                <a:latin typeface="Arial" charset="0"/>
                <a:ea typeface="Arial" charset="0"/>
                <a:cs typeface="Arial" charset="0"/>
              </a:rPr>
              <a:t>Participant Workbook</a:t>
            </a:r>
          </a:p>
          <a:p>
            <a:pPr>
              <a:spcAft>
                <a:spcPts val="600"/>
              </a:spcAft>
            </a:pPr>
            <a:r>
              <a:rPr lang="en-US" sz="2200" dirty="0">
                <a:latin typeface="Arial" charset="0"/>
                <a:ea typeface="Arial" charset="0"/>
                <a:cs typeface="Arial" charset="0"/>
              </a:rPr>
              <a:t>Improving Diagnosis: Team Assessment Tool </a:t>
            </a:r>
          </a:p>
          <a:p>
            <a:pPr>
              <a:spcAft>
                <a:spcPts val="600"/>
              </a:spcAft>
            </a:pPr>
            <a:r>
              <a:rPr lang="en-US" sz="2200" dirty="0">
                <a:latin typeface="Arial" charset="0"/>
                <a:ea typeface="Arial" charset="0"/>
                <a:cs typeface="Arial" charset="0"/>
              </a:rPr>
              <a:t>Defining the Need: Why Is Diagnosis Important?</a:t>
            </a:r>
          </a:p>
          <a:p>
            <a:pPr>
              <a:spcAft>
                <a:spcPts val="600"/>
              </a:spcAft>
            </a:pPr>
            <a:r>
              <a:rPr lang="en-US" sz="2200" dirty="0">
                <a:latin typeface="Arial" charset="0"/>
                <a:ea typeface="Arial" charset="0"/>
                <a:cs typeface="Arial" charset="0"/>
              </a:rPr>
              <a:t>Diagnostic Error Is Common and Harmful and Affects Many</a:t>
            </a:r>
          </a:p>
          <a:p>
            <a:pPr>
              <a:spcAft>
                <a:spcPts val="600"/>
              </a:spcAft>
            </a:pPr>
            <a:r>
              <a:rPr lang="en-US" sz="2200" dirty="0">
                <a:latin typeface="Arial" charset="0"/>
                <a:ea typeface="Arial" charset="0"/>
                <a:cs typeface="Arial" charset="0"/>
              </a:rPr>
              <a:t>Reflective Practice Tool</a:t>
            </a:r>
          </a:p>
          <a:p>
            <a:pPr>
              <a:spcAft>
                <a:spcPts val="600"/>
              </a:spcAft>
            </a:pPr>
            <a:r>
              <a:rPr lang="en-US" sz="2200" dirty="0">
                <a:latin typeface="Arial" charset="0"/>
                <a:ea typeface="Arial" charset="0"/>
                <a:cs typeface="Arial" charset="0"/>
              </a:rPr>
              <a:t>Reflective Practice: Developing a Spirit of Inquiry for Improvement</a:t>
            </a:r>
          </a:p>
          <a:p>
            <a:pPr marL="0" indent="0">
              <a:spcAft>
                <a:spcPts val="600"/>
              </a:spcAft>
              <a:buNone/>
            </a:pPr>
            <a:r>
              <a:rPr lang="en-US" sz="2200" b="1" dirty="0">
                <a:latin typeface="Arial" charset="0"/>
                <a:ea typeface="Arial" charset="0"/>
                <a:cs typeface="Arial" charset="0"/>
              </a:rPr>
              <a:t>The Diagnostic Journey of Mr. Kane</a:t>
            </a:r>
          </a:p>
          <a:p>
            <a:pPr>
              <a:spcAft>
                <a:spcPts val="600"/>
              </a:spcAft>
            </a:pPr>
            <a:endParaRPr lang="en-US" sz="1400" dirty="0">
              <a:latin typeface="Arial" charset="0"/>
              <a:ea typeface="Arial" charset="0"/>
              <a:cs typeface="Arial" charset="0"/>
            </a:endParaRPr>
          </a:p>
        </p:txBody>
      </p:sp>
      <p:pic>
        <p:nvPicPr>
          <p:cNvPr id="7" name="Picture 6">
            <a:extLst>
              <a:ext uri="{FF2B5EF4-FFF2-40B4-BE49-F238E27FC236}">
                <a16:creationId xmlns:a16="http://schemas.microsoft.com/office/drawing/2014/main" id="{86207CC1-9D66-45E9-A8C4-58308AD70E5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4310">
            <a:off x="5562600" y="2265475"/>
            <a:ext cx="2682755" cy="34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019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74BED-BE1B-41A8-B519-0BA25CEF2897}"/>
              </a:ext>
            </a:extLst>
          </p:cNvPr>
          <p:cNvSpPr>
            <a:spLocks noGrp="1"/>
          </p:cNvSpPr>
          <p:nvPr>
            <p:ph type="title"/>
          </p:nvPr>
        </p:nvSpPr>
        <p:spPr>
          <a:xfrm>
            <a:off x="457200" y="228600"/>
            <a:ext cx="8229600" cy="1143000"/>
          </a:xfrm>
        </p:spPr>
        <p:txBody>
          <a:bodyPr>
            <a:normAutofit fontScale="90000"/>
          </a:bodyPr>
          <a:lstStyle/>
          <a:p>
            <a:r>
              <a:rPr lang="en-US" dirty="0">
                <a:latin typeface="Arial"/>
                <a:cs typeface="Arial"/>
              </a:rPr>
              <a:t>Team Assessment Tool for Improving Diagnosis </a:t>
            </a:r>
            <a:endParaRPr lang="en-US" dirty="0"/>
          </a:p>
        </p:txBody>
      </p:sp>
      <p:sp>
        <p:nvSpPr>
          <p:cNvPr id="3" name="Content Placeholder 2">
            <a:extLst>
              <a:ext uri="{FF2B5EF4-FFF2-40B4-BE49-F238E27FC236}">
                <a16:creationId xmlns:a16="http://schemas.microsoft.com/office/drawing/2014/main" id="{C7717203-AE8E-45FA-9B27-67901025B744}"/>
              </a:ext>
            </a:extLst>
          </p:cNvPr>
          <p:cNvSpPr>
            <a:spLocks noGrp="1"/>
          </p:cNvSpPr>
          <p:nvPr>
            <p:ph idx="1"/>
          </p:nvPr>
        </p:nvSpPr>
        <p:spPr>
          <a:xfrm>
            <a:off x="152400" y="1971131"/>
            <a:ext cx="5029200" cy="4230623"/>
          </a:xfrm>
        </p:spPr>
        <p:txBody>
          <a:bodyPr>
            <a:normAutofit/>
          </a:bodyPr>
          <a:lstStyle/>
          <a:p>
            <a:pPr>
              <a:spcAft>
                <a:spcPts val="600"/>
              </a:spcAft>
            </a:pPr>
            <a:r>
              <a:rPr lang="en-US" sz="2400" dirty="0">
                <a:latin typeface="Arial" panose="020B0604020202020204" pitchFamily="34" charset="0"/>
                <a:ea typeface="Arial" charset="0"/>
                <a:cs typeface="Arial" panose="020B0604020202020204" pitchFamily="34" charset="0"/>
              </a:rPr>
              <a:t>The</a:t>
            </a:r>
            <a:r>
              <a:rPr lang="en-US" sz="2400" i="1" dirty="0">
                <a:latin typeface="Arial" panose="020B0604020202020204" pitchFamily="34" charset="0"/>
                <a:ea typeface="Arial" charset="0"/>
                <a:cs typeface="Arial" panose="020B0604020202020204" pitchFamily="34" charset="0"/>
              </a:rPr>
              <a:t> Team Assessment Tool for Improving Diagnosis </a:t>
            </a:r>
            <a:r>
              <a:rPr lang="en-US" sz="2400" dirty="0">
                <a:latin typeface="Arial" panose="020B0604020202020204" pitchFamily="34" charset="0"/>
                <a:ea typeface="Arial" charset="0"/>
                <a:cs typeface="Arial" panose="020B0604020202020204" pitchFamily="34" charset="0"/>
              </a:rPr>
              <a:t>is provided in the Participant Workbook.</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Team Assessment Tool provides instructions to:</a:t>
            </a:r>
          </a:p>
          <a:p>
            <a:pPr lvl="1"/>
            <a:r>
              <a:rPr lang="en-US" sz="2000" dirty="0">
                <a:latin typeface="Arial" panose="020B0604020202020204" pitchFamily="34" charset="0"/>
                <a:cs typeface="Arial" panose="020B0604020202020204" pitchFamily="34" charset="0"/>
              </a:rPr>
              <a:t>Complete self-assessment ratings.</a:t>
            </a:r>
          </a:p>
          <a:p>
            <a:pPr lvl="1"/>
            <a:r>
              <a:rPr lang="en-US" sz="2000" dirty="0">
                <a:latin typeface="Arial" panose="020B0604020202020204" pitchFamily="34" charset="0"/>
                <a:cs typeface="Arial" panose="020B0604020202020204" pitchFamily="34" charset="0"/>
              </a:rPr>
              <a:t>Identify strengths and weaknesses.</a:t>
            </a:r>
          </a:p>
          <a:p>
            <a:pPr lvl="1"/>
            <a:r>
              <a:rPr lang="en-US" sz="2000" dirty="0">
                <a:latin typeface="Arial" panose="020B0604020202020204" pitchFamily="34" charset="0"/>
                <a:cs typeface="Arial" panose="020B0604020202020204" pitchFamily="34" charset="0"/>
              </a:rPr>
              <a:t>Set priorities and develop action plans.</a:t>
            </a:r>
          </a:p>
          <a:p>
            <a:pPr lvl="1"/>
            <a:r>
              <a:rPr lang="en-US" sz="2000" dirty="0">
                <a:latin typeface="Arial" panose="020B0604020202020204" pitchFamily="34" charset="0"/>
                <a:cs typeface="Arial" panose="020B0604020202020204" pitchFamily="34" charset="0"/>
              </a:rPr>
              <a:t>Assess improvement over time.</a:t>
            </a:r>
          </a:p>
        </p:txBody>
      </p:sp>
      <p:pic>
        <p:nvPicPr>
          <p:cNvPr id="6" name="Picture 5">
            <a:extLst>
              <a:ext uri="{FF2B5EF4-FFF2-40B4-BE49-F238E27FC236}">
                <a16:creationId xmlns:a16="http://schemas.microsoft.com/office/drawing/2014/main" id="{2403B0D4-D240-4549-9DD3-EDB25F9B5C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29200" y="1676400"/>
            <a:ext cx="3786757" cy="4648199"/>
          </a:xfrm>
          <a:prstGeom prst="rect">
            <a:avLst/>
          </a:prstGeom>
        </p:spPr>
      </p:pic>
      <p:pic>
        <p:nvPicPr>
          <p:cNvPr id="7" name="Picture 6" descr="This slide can be found in the participant workbook.">
            <a:extLst>
              <a:ext uri="{FF2B5EF4-FFF2-40B4-BE49-F238E27FC236}">
                <a16:creationId xmlns:a16="http://schemas.microsoft.com/office/drawing/2014/main" id="{FBE8621A-8BB0-4E39-937B-F4B9701295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255" y="5171955"/>
            <a:ext cx="1686045" cy="1686045"/>
          </a:xfrm>
          <a:prstGeom prst="rect">
            <a:avLst/>
          </a:prstGeom>
        </p:spPr>
      </p:pic>
    </p:spTree>
    <p:extLst>
      <p:ext uri="{BB962C8B-B14F-4D97-AF65-F5344CB8AC3E}">
        <p14:creationId xmlns:p14="http://schemas.microsoft.com/office/powerpoint/2010/main" val="60211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BD26-FB77-4BE5-9882-3C69F3E63FBC}"/>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400" dirty="0"/>
              <a:t>The Spirit of Inquiry Can Enhance Communication To Improve Diagnosis</a:t>
            </a:r>
          </a:p>
        </p:txBody>
      </p:sp>
      <p:pic>
        <p:nvPicPr>
          <p:cNvPr id="6" name="Content Placeholder 5" descr="The diagram depicts how different components effect the diagnostic decision making of the provider to include the patient, the family, the electronic health record, lab results, physical exams, consultants, and image reports.">
            <a:extLst>
              <a:ext uri="{FF2B5EF4-FFF2-40B4-BE49-F238E27FC236}">
                <a16:creationId xmlns:a16="http://schemas.microsoft.com/office/drawing/2014/main" id="{2F1EB648-3E29-4C8E-ADE6-64C3340DE77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57200" y="2347676"/>
            <a:ext cx="8229600" cy="3119717"/>
          </a:xfrm>
          <a:noFill/>
        </p:spPr>
      </p:pic>
    </p:spTree>
    <p:extLst>
      <p:ext uri="{BB962C8B-B14F-4D97-AF65-F5344CB8AC3E}">
        <p14:creationId xmlns:p14="http://schemas.microsoft.com/office/powerpoint/2010/main" val="270020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A731-632E-4D65-8117-AF5F18D45718}"/>
              </a:ext>
            </a:extLst>
          </p:cNvPr>
          <p:cNvSpPr>
            <a:spLocks noGrp="1"/>
          </p:cNvSpPr>
          <p:nvPr>
            <p:ph type="title"/>
          </p:nvPr>
        </p:nvSpPr>
        <p:spPr/>
        <p:txBody>
          <a:bodyPr/>
          <a:lstStyle/>
          <a:p>
            <a:r>
              <a:rPr lang="en-US" dirty="0"/>
              <a:t>Reflective Practice</a:t>
            </a:r>
          </a:p>
        </p:txBody>
      </p:sp>
      <p:sp>
        <p:nvSpPr>
          <p:cNvPr id="3" name="Content Placeholder 2">
            <a:extLst>
              <a:ext uri="{FF2B5EF4-FFF2-40B4-BE49-F238E27FC236}">
                <a16:creationId xmlns:a16="http://schemas.microsoft.com/office/drawing/2014/main" id="{B7263F0C-E111-4B1D-B375-1A2AE666508A}"/>
              </a:ext>
            </a:extLst>
          </p:cNvPr>
          <p:cNvSpPr>
            <a:spLocks noGrp="1"/>
          </p:cNvSpPr>
          <p:nvPr>
            <p:ph idx="1"/>
          </p:nvPr>
        </p:nvSpPr>
        <p:spPr>
          <a:xfrm>
            <a:off x="254000" y="1901292"/>
            <a:ext cx="8255000" cy="4230623"/>
          </a:xfrm>
        </p:spPr>
        <p:txBody>
          <a:bodyPr vert="horz" lIns="91440" tIns="45720" rIns="91440" bIns="45720" rtlCol="0" anchor="t">
            <a:normAutofit/>
          </a:bodyPr>
          <a:lstStyle/>
          <a:p>
            <a:pPr marL="1196975" lvl="2" indent="-457200">
              <a:spcAft>
                <a:spcPts val="600"/>
              </a:spcAft>
            </a:pPr>
            <a:r>
              <a:rPr lang="en-US" b="1" dirty="0">
                <a:latin typeface="Arial"/>
                <a:cs typeface="Arial"/>
              </a:rPr>
              <a:t>ASK:</a:t>
            </a:r>
            <a:r>
              <a:rPr lang="en-US" dirty="0">
                <a:latin typeface="Arial"/>
                <a:cs typeface="Arial"/>
              </a:rPr>
              <a:t> How do I ask the right questions of the right people at the right time to achieve a safe diagnosis?</a:t>
            </a:r>
          </a:p>
          <a:p>
            <a:pPr marL="1196975" lvl="2" indent="-457200">
              <a:spcAft>
                <a:spcPts val="600"/>
              </a:spcAft>
            </a:pPr>
            <a:r>
              <a:rPr lang="en-US" b="1" dirty="0">
                <a:latin typeface="Arial"/>
                <a:cs typeface="Arial"/>
              </a:rPr>
              <a:t>LISTEN: </a:t>
            </a:r>
            <a:r>
              <a:rPr lang="en-US" dirty="0">
                <a:latin typeface="Arial"/>
                <a:cs typeface="Arial"/>
              </a:rPr>
              <a:t>What can I learn from actively listening? How do I integrate what I hear with what I already know to ask what else it can be?</a:t>
            </a:r>
          </a:p>
          <a:p>
            <a:pPr marL="1196975" lvl="2" indent="-457200">
              <a:spcAft>
                <a:spcPts val="600"/>
              </a:spcAft>
            </a:pPr>
            <a:r>
              <a:rPr lang="en-US" b="1" dirty="0">
                <a:latin typeface="Arial"/>
                <a:cs typeface="Arial"/>
              </a:rPr>
              <a:t>ACT: </a:t>
            </a:r>
            <a:r>
              <a:rPr lang="en-US" dirty="0">
                <a:latin typeface="Arial"/>
                <a:cs typeface="Arial"/>
              </a:rPr>
              <a:t>What actions will help contribute to a safe diagnostic process to plan actions that can lead to better health?</a:t>
            </a:r>
          </a:p>
        </p:txBody>
      </p:sp>
      <p:pic>
        <p:nvPicPr>
          <p:cNvPr id="4" name="Picture 3">
            <a:extLst>
              <a:ext uri="{FF2B5EF4-FFF2-40B4-BE49-F238E27FC236}">
                <a16:creationId xmlns:a16="http://schemas.microsoft.com/office/drawing/2014/main" id="{45F2CB85-4D0E-49EE-A48D-C836A52887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1828800"/>
            <a:ext cx="1122218" cy="3810000"/>
          </a:xfrm>
          <a:prstGeom prst="rect">
            <a:avLst/>
          </a:prstGeom>
        </p:spPr>
      </p:pic>
      <p:pic>
        <p:nvPicPr>
          <p:cNvPr id="6" name="Picture 5" descr="This slide can be found in the participant workbook.">
            <a:extLst>
              <a:ext uri="{FF2B5EF4-FFF2-40B4-BE49-F238E27FC236}">
                <a16:creationId xmlns:a16="http://schemas.microsoft.com/office/drawing/2014/main" id="{8A446AFF-2AD2-4C25-969C-9F9C822B3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255" y="5171955"/>
            <a:ext cx="1686045" cy="1686045"/>
          </a:xfrm>
          <a:prstGeom prst="rect">
            <a:avLst/>
          </a:prstGeom>
        </p:spPr>
      </p:pic>
    </p:spTree>
    <p:extLst>
      <p:ext uri="{BB962C8B-B14F-4D97-AF65-F5344CB8AC3E}">
        <p14:creationId xmlns:p14="http://schemas.microsoft.com/office/powerpoint/2010/main" val="1104112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81" y="228600"/>
            <a:ext cx="7833102" cy="1131570"/>
          </a:xfrm>
        </p:spPr>
        <p:txBody>
          <a:bodyPr>
            <a:normAutofit/>
          </a:bodyPr>
          <a:lstStyle/>
          <a:p>
            <a:pPr algn="ctr"/>
            <a:r>
              <a:rPr lang="en-US" sz="3200" dirty="0"/>
              <a:t>Reflective Practice: Developing a Spirit of Inquiry for Improvement</a:t>
            </a:r>
          </a:p>
        </p:txBody>
      </p:sp>
      <p:sp>
        <p:nvSpPr>
          <p:cNvPr id="10" name="Content Placeholder 8"/>
          <p:cNvSpPr txBox="1">
            <a:spLocks/>
          </p:cNvSpPr>
          <p:nvPr/>
        </p:nvSpPr>
        <p:spPr>
          <a:xfrm>
            <a:off x="219370" y="2273554"/>
            <a:ext cx="2023749" cy="3219443"/>
          </a:xfrm>
          <a:prstGeom prst="rect">
            <a:avLst/>
          </a:prstGeom>
          <a:solidFill>
            <a:srgbClr val="8064A2"/>
          </a:solidFill>
        </p:spPr>
        <p:txBody>
          <a:bodyPr vert="horz" lIns="68580" tIns="274320" rIns="68580" bIns="34290" rtlCol="0" anchor="ctr">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3200" kern="120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sz="2000" dirty="0">
                <a:solidFill>
                  <a:schemeClr val="bg1"/>
                </a:solidFill>
                <a:latin typeface="Arial" charset="0"/>
                <a:ea typeface="Arial" charset="0"/>
                <a:cs typeface="Arial" charset="0"/>
              </a:rPr>
              <a:t>Reflection is seeing what we did not see before, looking at the same thing but seeing it differently.</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55" r="11516"/>
          <a:stretch/>
        </p:blipFill>
        <p:spPr>
          <a:xfrm rot="3590894">
            <a:off x="5284565" y="3332268"/>
            <a:ext cx="2834224" cy="1906335"/>
          </a:xfrm>
          <a:prstGeom prst="rect">
            <a:avLst/>
          </a:prstGeom>
        </p:spPr>
      </p:pic>
      <p:sp>
        <p:nvSpPr>
          <p:cNvPr id="3" name="TextBox 2"/>
          <p:cNvSpPr txBox="1"/>
          <p:nvPr/>
        </p:nvSpPr>
        <p:spPr>
          <a:xfrm>
            <a:off x="2667000" y="2058465"/>
            <a:ext cx="5715000" cy="830997"/>
          </a:xfrm>
          <a:prstGeom prst="rect">
            <a:avLst/>
          </a:prstGeom>
          <a:noFill/>
        </p:spPr>
        <p:txBody>
          <a:bodyPr wrap="square" rtlCol="0" anchor="t">
            <a:spAutoFit/>
          </a:bodyPr>
          <a:lstStyle/>
          <a:p>
            <a:r>
              <a:rPr lang="en-US" sz="2400" dirty="0">
                <a:latin typeface="Arial"/>
                <a:ea typeface="Arial" charset="0"/>
                <a:cs typeface="Arial"/>
              </a:rPr>
              <a:t>Reflect on the two images. They are exactly the same, just a different view.</a:t>
            </a:r>
            <a:endParaRPr lang="en-US" sz="2800" dirty="0">
              <a:cs typeface="Calibri"/>
            </a:endParaRPr>
          </a:p>
        </p:txBody>
      </p:sp>
      <p:pic>
        <p:nvPicPr>
          <p:cNvPr id="4" name="Picture 3" descr="The Duck-Rabbit Ambiguous Figure causes the viewer a 'Gestalt switch' between seeing the image as a duck and a rabbit. The figure belongs in a large class of illusions where a two-dimensional figure can be seen in two or more sharply distinct way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111" y="3607561"/>
            <a:ext cx="3351886" cy="1885436"/>
          </a:xfrm>
          <a:prstGeom prst="rect">
            <a:avLst/>
          </a:prstGeom>
        </p:spPr>
      </p:pic>
      <p:pic>
        <p:nvPicPr>
          <p:cNvPr id="12" name="Picture 11" descr="This slide can be found in the participant workbook.">
            <a:extLst>
              <a:ext uri="{FF2B5EF4-FFF2-40B4-BE49-F238E27FC236}">
                <a16:creationId xmlns:a16="http://schemas.microsoft.com/office/drawing/2014/main" id="{3817AA9A-FC64-4A99-8470-169A6614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255" y="5171955"/>
            <a:ext cx="1686045" cy="1686045"/>
          </a:xfrm>
          <a:prstGeom prst="rect">
            <a:avLst/>
          </a:prstGeom>
        </p:spPr>
      </p:pic>
    </p:spTree>
    <p:extLst>
      <p:ext uri="{BB962C8B-B14F-4D97-AF65-F5344CB8AC3E}">
        <p14:creationId xmlns:p14="http://schemas.microsoft.com/office/powerpoint/2010/main" val="30727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955925"/>
            <a:ext cx="8763000" cy="1470025"/>
          </a:xfrm>
        </p:spPr>
        <p:txBody>
          <a:bodyPr>
            <a:normAutofit/>
          </a:bodyPr>
          <a:lstStyle/>
          <a:p>
            <a:r>
              <a:rPr lang="en-US" dirty="0">
                <a:latin typeface="Arial"/>
                <a:cs typeface="Arial"/>
              </a:rPr>
              <a:t>The Diagnostic Journey of </a:t>
            </a:r>
            <a:br>
              <a:rPr lang="en-US" dirty="0">
                <a:latin typeface="Arial"/>
                <a:cs typeface="Arial"/>
              </a:rPr>
            </a:br>
            <a:r>
              <a:rPr lang="en-US" dirty="0">
                <a:latin typeface="Arial"/>
                <a:cs typeface="Arial"/>
              </a:rPr>
              <a:t>Mr. Kane</a:t>
            </a:r>
            <a:endParaRPr lang="en-US" dirty="0"/>
          </a:p>
        </p:txBody>
      </p:sp>
      <p:sp>
        <p:nvSpPr>
          <p:cNvPr id="4" name="Rectangle 3">
            <a:extLst>
              <a:ext uri="{FF2B5EF4-FFF2-40B4-BE49-F238E27FC236}">
                <a16:creationId xmlns:a16="http://schemas.microsoft.com/office/drawing/2014/main" id="{C3CB903C-0241-42A8-ADE1-AF49AAD89727}"/>
              </a:ext>
            </a:extLst>
          </p:cNvPr>
          <p:cNvSpPr/>
          <p:nvPr/>
        </p:nvSpPr>
        <p:spPr>
          <a:xfrm>
            <a:off x="304800" y="209463"/>
            <a:ext cx="8534400" cy="1446550"/>
          </a:xfrm>
          <a:prstGeom prst="rect">
            <a:avLst/>
          </a:prstGeom>
        </p:spPr>
        <p:txBody>
          <a:bodyPr wrap="square">
            <a:spAutoFit/>
          </a:bodyPr>
          <a:lstStyle/>
          <a:p>
            <a:pPr algn="ctr"/>
            <a:r>
              <a:rPr lang="en-US" sz="4400" b="1" i="1" dirty="0">
                <a:solidFill>
                  <a:schemeClr val="bg1"/>
                </a:solidFill>
                <a:latin typeface="Arial" charset="0"/>
                <a:ea typeface="Arial" charset="0"/>
                <a:cs typeface="Arial" charset="0"/>
              </a:rPr>
              <a:t>TeamSTEPPS® for Diagnosis Improvement</a:t>
            </a:r>
          </a:p>
        </p:txBody>
      </p:sp>
    </p:spTree>
    <p:extLst>
      <p:ext uri="{BB962C8B-B14F-4D97-AF65-F5344CB8AC3E}">
        <p14:creationId xmlns:p14="http://schemas.microsoft.com/office/powerpoint/2010/main" val="2662075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465F-3E15-43E3-B470-A797A701FF89}"/>
              </a:ext>
            </a:extLst>
          </p:cNvPr>
          <p:cNvSpPr>
            <a:spLocks noGrp="1"/>
          </p:cNvSpPr>
          <p:nvPr>
            <p:ph type="title"/>
          </p:nvPr>
        </p:nvSpPr>
        <p:spPr/>
        <p:txBody>
          <a:bodyPr/>
          <a:lstStyle/>
          <a:p>
            <a:r>
              <a:rPr lang="en-US" dirty="0"/>
              <a:t>Case Study: Joe Kane</a:t>
            </a:r>
          </a:p>
        </p:txBody>
      </p:sp>
      <p:sp>
        <p:nvSpPr>
          <p:cNvPr id="4" name="object 6">
            <a:extLst>
              <a:ext uri="{FF2B5EF4-FFF2-40B4-BE49-F238E27FC236}">
                <a16:creationId xmlns:a16="http://schemas.microsoft.com/office/drawing/2014/main" id="{FF8575B9-71EE-4ABE-9D14-DBA81E5088BA}"/>
              </a:ext>
              <a:ext uri="{C183D7F6-B498-43B3-948B-1728B52AA6E4}">
                <adec:decorative xmlns:adec="http://schemas.microsoft.com/office/drawing/2017/decorative" val="1"/>
              </a:ext>
            </a:extLst>
          </p:cNvPr>
          <p:cNvSpPr/>
          <p:nvPr/>
        </p:nvSpPr>
        <p:spPr>
          <a:xfrm>
            <a:off x="284344" y="2127600"/>
            <a:ext cx="2714038" cy="3364503"/>
          </a:xfrm>
          <a:prstGeom prst="rect">
            <a:avLst/>
          </a:prstGeom>
          <a:blipFill>
            <a:blip r:embed="rId3" cstate="print"/>
            <a:stretch>
              <a:fillRect/>
            </a:stretch>
          </a:blipFill>
        </p:spPr>
        <p:txBody>
          <a:bodyPr wrap="square" lIns="0" tIns="0" rIns="0" bIns="0" rtlCol="0"/>
          <a:lstStyle/>
          <a:p>
            <a:endParaRPr sz="1588"/>
          </a:p>
        </p:txBody>
      </p:sp>
      <p:sp>
        <p:nvSpPr>
          <p:cNvPr id="5" name="object 3">
            <a:extLst>
              <a:ext uri="{FF2B5EF4-FFF2-40B4-BE49-F238E27FC236}">
                <a16:creationId xmlns:a16="http://schemas.microsoft.com/office/drawing/2014/main" id="{86B97154-4AEB-43B5-9946-AB4CED21182D}"/>
              </a:ext>
            </a:extLst>
          </p:cNvPr>
          <p:cNvSpPr txBox="1"/>
          <p:nvPr/>
        </p:nvSpPr>
        <p:spPr>
          <a:xfrm>
            <a:off x="3221665" y="2127600"/>
            <a:ext cx="5637991" cy="3077766"/>
          </a:xfrm>
          <a:prstGeom prst="rect">
            <a:avLst/>
          </a:prstGeom>
        </p:spPr>
        <p:txBody>
          <a:bodyPr vert="horz" wrap="square" lIns="0" tIns="0" rIns="0" bIns="0" rtlCol="0">
            <a:spAutoFit/>
          </a:bodyPr>
          <a:lstStyle/>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The case study is based on a real delayed-diagnosis experience.</a:t>
            </a:r>
          </a:p>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The story is told through the many voices of Joe Kane’s diagnostic team.</a:t>
            </a:r>
          </a:p>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The case shows how gaps in communication and care coordination can occur, despite providers’ dedication to care for their patients.  </a:t>
            </a:r>
          </a:p>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These gaps can delay diagnostic processes and in some cases result  in serious harm or even  death. </a:t>
            </a:r>
          </a:p>
        </p:txBody>
      </p:sp>
    </p:spTree>
    <p:extLst>
      <p:ext uri="{BB962C8B-B14F-4D97-AF65-F5344CB8AC3E}">
        <p14:creationId xmlns:p14="http://schemas.microsoft.com/office/powerpoint/2010/main" val="805733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F64E-D0B9-4D55-A583-252F405D3306}"/>
              </a:ext>
            </a:extLst>
          </p:cNvPr>
          <p:cNvSpPr>
            <a:spLocks noGrp="1"/>
          </p:cNvSpPr>
          <p:nvPr>
            <p:ph type="title"/>
          </p:nvPr>
        </p:nvSpPr>
        <p:spPr/>
        <p:txBody>
          <a:bodyPr/>
          <a:lstStyle/>
          <a:p>
            <a:r>
              <a:rPr lang="en-US" dirty="0"/>
              <a:t>Meet Joe Kane and</a:t>
            </a:r>
            <a:br>
              <a:rPr lang="en-US" dirty="0"/>
            </a:br>
            <a:r>
              <a:rPr lang="en-US" dirty="0"/>
              <a:t>His Family</a:t>
            </a:r>
          </a:p>
        </p:txBody>
      </p:sp>
      <p:sp>
        <p:nvSpPr>
          <p:cNvPr id="4" name="object 3">
            <a:extLst>
              <a:ext uri="{FF2B5EF4-FFF2-40B4-BE49-F238E27FC236}">
                <a16:creationId xmlns:a16="http://schemas.microsoft.com/office/drawing/2014/main" id="{4B320096-C852-4340-B815-E301D3CF181B}"/>
              </a:ext>
            </a:extLst>
          </p:cNvPr>
          <p:cNvSpPr txBox="1"/>
          <p:nvPr/>
        </p:nvSpPr>
        <p:spPr>
          <a:xfrm>
            <a:off x="4726443" y="2286876"/>
            <a:ext cx="4141110" cy="3145476"/>
          </a:xfrm>
          <a:prstGeom prst="rect">
            <a:avLst/>
          </a:prstGeom>
        </p:spPr>
        <p:txBody>
          <a:bodyPr vert="horz" wrap="square" lIns="0" tIns="0" rIns="0" bIns="0" rtlCol="0">
            <a:spAutoFit/>
          </a:bodyPr>
          <a:lstStyle/>
          <a:p>
            <a:pPr marL="296956" marR="18491" indent="-285750">
              <a:lnSpc>
                <a:spcPct val="89600"/>
              </a:lnSpc>
              <a:spcBef>
                <a:spcPts val="649"/>
              </a:spcBef>
              <a:buFont typeface="Arial" panose="020B0604020202020204" pitchFamily="34" charset="0"/>
              <a:buChar char="•"/>
              <a:tabLst>
                <a:tab pos="166977" algn="l"/>
              </a:tabLst>
            </a:pPr>
            <a:r>
              <a:rPr lang="en-US" spc="-9" dirty="0">
                <a:latin typeface="Arial"/>
                <a:cs typeface="Arial"/>
              </a:rPr>
              <a:t>Joe is a 49-year-old single father of three with end stage renal disease. He is an avid reader and loves music and the outdoors (especially fishing). He adores his kids and grandkids. Joe has long-term hopes for a kidney transplant.</a:t>
            </a:r>
          </a:p>
          <a:p>
            <a:pPr marL="296956" marR="18491" indent="-285750">
              <a:lnSpc>
                <a:spcPct val="89600"/>
              </a:lnSpc>
              <a:spcBef>
                <a:spcPts val="649"/>
              </a:spcBef>
              <a:buFont typeface="Arial" panose="020B0604020202020204" pitchFamily="34" charset="0"/>
              <a:buChar char="•"/>
              <a:tabLst>
                <a:tab pos="166977" algn="l"/>
              </a:tabLst>
            </a:pPr>
            <a:endParaRPr lang="en-US" spc="-9" dirty="0">
              <a:latin typeface="Arial"/>
              <a:cs typeface="Arial"/>
            </a:endParaRPr>
          </a:p>
          <a:p>
            <a:pPr marL="296956" marR="18491" indent="-285750">
              <a:lnSpc>
                <a:spcPct val="89600"/>
              </a:lnSpc>
              <a:spcBef>
                <a:spcPts val="649"/>
              </a:spcBef>
              <a:buFont typeface="Arial" panose="020B0604020202020204" pitchFamily="34" charset="0"/>
              <a:buChar char="•"/>
              <a:tabLst>
                <a:tab pos="166977" algn="l"/>
              </a:tabLst>
            </a:pPr>
            <a:r>
              <a:rPr lang="en-US" spc="-9" dirty="0">
                <a:latin typeface="Arial" panose="020B0604020202020204" pitchFamily="34" charset="0"/>
                <a:cs typeface="Arial" panose="020B0604020202020204" pitchFamily="34" charset="0"/>
              </a:rPr>
              <a:t>Joe is a hero to his three children – Ben, Ryan, and Sara. Joe Kane’s diagnostic journey is told through the perspective of his older son, Ben.</a:t>
            </a:r>
            <a:endParaRPr lang="en-US" spc="-4"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D24F0C9-8979-4BC0-9F88-20BE895E98AA}"/>
              </a:ext>
              <a:ext uri="{C183D7F6-B498-43B3-948B-1728B52AA6E4}">
                <adec:decorative xmlns:adec="http://schemas.microsoft.com/office/drawing/2017/decorative" val="1"/>
              </a:ext>
            </a:extLst>
          </p:cNvPr>
          <p:cNvGrpSpPr>
            <a:grpSpLocks/>
          </p:cNvGrpSpPr>
          <p:nvPr/>
        </p:nvGrpSpPr>
        <p:grpSpPr bwMode="auto">
          <a:xfrm>
            <a:off x="1717819" y="1869435"/>
            <a:ext cx="2114551" cy="2447925"/>
            <a:chOff x="1136" y="20"/>
            <a:chExt cx="6227" cy="7972"/>
          </a:xfrm>
        </p:grpSpPr>
        <p:pic>
          <p:nvPicPr>
            <p:cNvPr id="6" name="Picture 5">
              <a:extLst>
                <a:ext uri="{FF2B5EF4-FFF2-40B4-BE49-F238E27FC236}">
                  <a16:creationId xmlns:a16="http://schemas.microsoft.com/office/drawing/2014/main" id="{F61B7237-7C4E-4082-A39F-258E74AC942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8" y="42"/>
              <a:ext cx="6184" cy="79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5866D5-256A-4D5B-8570-E2103A519EF7}"/>
                </a:ext>
                <a:ext uri="{C183D7F6-B498-43B3-948B-1728B52AA6E4}">
                  <adec:decorative xmlns:adec="http://schemas.microsoft.com/office/drawing/2017/decorative" val="1"/>
                </a:ext>
              </a:extLst>
            </p:cNvPr>
            <p:cNvSpPr>
              <a:spLocks noChangeArrowheads="1"/>
            </p:cNvSpPr>
            <p:nvPr/>
          </p:nvSpPr>
          <p:spPr bwMode="auto">
            <a:xfrm>
              <a:off x="1136" y="20"/>
              <a:ext cx="6227" cy="797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pic>
        <p:nvPicPr>
          <p:cNvPr id="8" name="Picture 7">
            <a:extLst>
              <a:ext uri="{FF2B5EF4-FFF2-40B4-BE49-F238E27FC236}">
                <a16:creationId xmlns:a16="http://schemas.microsoft.com/office/drawing/2014/main" id="{317C223E-11B0-485A-BCC8-A4D5E12F398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095" y="4074559"/>
            <a:ext cx="1553084" cy="17805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348073E-3DCA-4926-AC59-834E954BFAA6}"/>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446" y="4074559"/>
            <a:ext cx="2114550" cy="1733550"/>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7">
            <a:extLst>
              <a:ext uri="{FF2B5EF4-FFF2-40B4-BE49-F238E27FC236}">
                <a16:creationId xmlns:a16="http://schemas.microsoft.com/office/drawing/2014/main" id="{C8BC9288-EB19-406D-B597-8B4CEFDEFE42}"/>
              </a:ext>
            </a:extLst>
          </p:cNvPr>
          <p:cNvSpPr txBox="1"/>
          <p:nvPr/>
        </p:nvSpPr>
        <p:spPr>
          <a:xfrm>
            <a:off x="553446" y="5856811"/>
            <a:ext cx="2114739" cy="424219"/>
          </a:xfrm>
          <a:prstGeom prst="rect">
            <a:avLst/>
          </a:prstGeom>
          <a:ln w="9790">
            <a:noFill/>
          </a:ln>
        </p:spPr>
        <p:txBody>
          <a:bodyPr vert="horz" wrap="square" lIns="0" tIns="0" rIns="0" bIns="0" rtlCol="0">
            <a:spAutoFit/>
          </a:bodyPr>
          <a:lstStyle/>
          <a:p>
            <a:pPr marL="77885" marR="60515">
              <a:lnSpc>
                <a:spcPct val="102299"/>
              </a:lnSpc>
            </a:pPr>
            <a:r>
              <a:rPr lang="en-US" sz="1588" spc="4" dirty="0">
                <a:latin typeface="Arial"/>
                <a:cs typeface="Arial"/>
              </a:rPr>
              <a:t>Ryan and Sara Kane </a:t>
            </a:r>
          </a:p>
          <a:p>
            <a:pPr marL="77885" marR="60515" algn="ctr">
              <a:lnSpc>
                <a:spcPct val="102299"/>
              </a:lnSpc>
            </a:pPr>
            <a:endParaRPr lang="en-US" sz="1191" spc="4" dirty="0">
              <a:latin typeface="Arial"/>
              <a:cs typeface="Arial"/>
            </a:endParaRPr>
          </a:p>
        </p:txBody>
      </p:sp>
      <p:sp>
        <p:nvSpPr>
          <p:cNvPr id="11" name="object 7">
            <a:extLst>
              <a:ext uri="{FF2B5EF4-FFF2-40B4-BE49-F238E27FC236}">
                <a16:creationId xmlns:a16="http://schemas.microsoft.com/office/drawing/2014/main" id="{44677459-2CA2-4D8C-B41A-657317B52DEA}"/>
              </a:ext>
            </a:extLst>
          </p:cNvPr>
          <p:cNvSpPr txBox="1"/>
          <p:nvPr/>
        </p:nvSpPr>
        <p:spPr>
          <a:xfrm>
            <a:off x="2929789" y="5856811"/>
            <a:ext cx="2114739" cy="233334"/>
          </a:xfrm>
          <a:prstGeom prst="rect">
            <a:avLst/>
          </a:prstGeom>
          <a:ln w="9790">
            <a:noFill/>
          </a:ln>
        </p:spPr>
        <p:txBody>
          <a:bodyPr vert="horz" wrap="square" lIns="0" tIns="0" rIns="0" bIns="0" rtlCol="0">
            <a:spAutoFit/>
          </a:bodyPr>
          <a:lstStyle/>
          <a:p>
            <a:pPr marL="77885" marR="60515">
              <a:lnSpc>
                <a:spcPct val="102299"/>
              </a:lnSpc>
            </a:pPr>
            <a:r>
              <a:rPr lang="en-US" sz="1588" spc="4" dirty="0">
                <a:latin typeface="Arial"/>
                <a:cs typeface="Arial"/>
              </a:rPr>
              <a:t>Ben Kane </a:t>
            </a:r>
            <a:endParaRPr lang="en-US" sz="1191" spc="4" dirty="0">
              <a:latin typeface="Arial"/>
              <a:cs typeface="Arial"/>
            </a:endParaRPr>
          </a:p>
        </p:txBody>
      </p:sp>
    </p:spTree>
    <p:extLst>
      <p:ext uri="{BB962C8B-B14F-4D97-AF65-F5344CB8AC3E}">
        <p14:creationId xmlns:p14="http://schemas.microsoft.com/office/powerpoint/2010/main" val="4058731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9AED-6A2D-4F04-93E6-D284E70D3181}"/>
              </a:ext>
            </a:extLst>
          </p:cNvPr>
          <p:cNvSpPr>
            <a:spLocks noGrp="1"/>
          </p:cNvSpPr>
          <p:nvPr>
            <p:ph type="title"/>
          </p:nvPr>
        </p:nvSpPr>
        <p:spPr/>
        <p:txBody>
          <a:bodyPr>
            <a:normAutofit fontScale="90000"/>
          </a:bodyPr>
          <a:lstStyle/>
          <a:p>
            <a:pPr algn="ctr"/>
            <a:r>
              <a:rPr lang="en-US" dirty="0"/>
              <a:t>Mr. Kane’s Diagnostic Journey: Provider Reflections</a:t>
            </a:r>
          </a:p>
        </p:txBody>
      </p:sp>
      <p:graphicFrame>
        <p:nvGraphicFramePr>
          <p:cNvPr id="3" name="Table 5">
            <a:extLst>
              <a:ext uri="{FF2B5EF4-FFF2-40B4-BE49-F238E27FC236}">
                <a16:creationId xmlns:a16="http://schemas.microsoft.com/office/drawing/2014/main" id="{B14D5533-CCDF-48D5-9549-8FB6E5C526C9}"/>
              </a:ext>
            </a:extLst>
          </p:cNvPr>
          <p:cNvGraphicFramePr>
            <a:graphicFrameLocks noGrp="1"/>
          </p:cNvGraphicFramePr>
          <p:nvPr>
            <p:extLst>
              <p:ext uri="{D42A27DB-BD31-4B8C-83A1-F6EECF244321}">
                <p14:modId xmlns:p14="http://schemas.microsoft.com/office/powerpoint/2010/main" val="3266525687"/>
              </p:ext>
            </p:extLst>
          </p:nvPr>
        </p:nvGraphicFramePr>
        <p:xfrm>
          <a:off x="1127642" y="1834830"/>
          <a:ext cx="7878725" cy="4137153"/>
        </p:xfrm>
        <a:graphic>
          <a:graphicData uri="http://schemas.openxmlformats.org/drawingml/2006/table">
            <a:tbl>
              <a:tblPr firstRow="1" bandRow="1">
                <a:tableStyleId>{F5AB1C69-6EDB-4FF4-983F-18BD219EF322}</a:tableStyleId>
              </a:tblPr>
              <a:tblGrid>
                <a:gridCol w="1477925">
                  <a:extLst>
                    <a:ext uri="{9D8B030D-6E8A-4147-A177-3AD203B41FA5}">
                      <a16:colId xmlns:a16="http://schemas.microsoft.com/office/drawing/2014/main" val="828923907"/>
                    </a:ext>
                  </a:extLst>
                </a:gridCol>
                <a:gridCol w="6400800">
                  <a:extLst>
                    <a:ext uri="{9D8B030D-6E8A-4147-A177-3AD203B41FA5}">
                      <a16:colId xmlns:a16="http://schemas.microsoft.com/office/drawing/2014/main" val="2983124950"/>
                    </a:ext>
                  </a:extLst>
                </a:gridCol>
              </a:tblGrid>
              <a:tr h="408250">
                <a:tc>
                  <a:txBody>
                    <a:bodyPr/>
                    <a:lstStyle/>
                    <a:p>
                      <a:r>
                        <a:rPr lang="en-US" sz="1400" dirty="0">
                          <a:solidFill>
                            <a:schemeClr val="tx1"/>
                          </a:solidFill>
                          <a:latin typeface="Arial" panose="020B0604020202020204" pitchFamily="34" charset="0"/>
                          <a:cs typeface="Arial" panose="020B0604020202020204" pitchFamily="34" charset="0"/>
                        </a:rPr>
                        <a:t>Dr. Hassan, Primary Care Provider </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latin typeface="Arial" panose="020B0604020202020204" pitchFamily="34" charset="0"/>
                          <a:cs typeface="Arial" panose="020B0604020202020204" pitchFamily="34" charset="0"/>
                        </a:rPr>
                        <a:t>“He missed several dialysis sessions, and I assumed his shortness of breath was due to that. I sent him to our pulmonary clinic to drain the chest fluid and told him to follow up with his nephrologist to update his dialysis plan.”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5154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ea typeface="Calibri" panose="020F0502020204030204" pitchFamily="34" charset="0"/>
                          <a:cs typeface="Arial" panose="020B0604020202020204" pitchFamily="34" charset="0"/>
                        </a:rPr>
                        <a:t>Dr. Elliott, Pulmonologist</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“I did the thoracentesis and sent fluid to the lab, but he had missed dialysis, so I was not overly concerned. I reinforced the need for dialysis per the nephrologists’ orders. I understood he was being managed closely by primary care and nephrology and had </a:t>
                      </a:r>
                      <a:r>
                        <a:rPr lang="en-US" sz="1400" dirty="0" err="1">
                          <a:latin typeface="Arial" panose="020B0604020202020204" pitchFamily="34" charset="0"/>
                          <a:ea typeface="Calibri" panose="020F0502020204030204" pitchFamily="34" charset="0"/>
                          <a:cs typeface="Arial" panose="020B0604020202020204" pitchFamily="34" charset="0"/>
                        </a:rPr>
                        <a:t>followup</a:t>
                      </a:r>
                      <a:r>
                        <a:rPr lang="en-US" sz="1400" dirty="0">
                          <a:latin typeface="Arial" panose="020B0604020202020204" pitchFamily="34" charset="0"/>
                          <a:ea typeface="Calibri" panose="020F0502020204030204" pitchFamily="34" charset="0"/>
                          <a:cs typeface="Arial" panose="020B0604020202020204" pitchFamily="34" charset="0"/>
                        </a:rPr>
                        <a:t> appointments with both.”</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26159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ea typeface="Calibri" panose="020F0502020204030204" pitchFamily="34" charset="0"/>
                          <a:cs typeface="Arial" panose="020B0604020202020204" pitchFamily="34" charset="0"/>
                        </a:rPr>
                        <a:t>Dr. Marshall,  Nephrologist</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“I saw him as </a:t>
                      </a:r>
                      <a:r>
                        <a:rPr lang="en-US" sz="1400" dirty="0" err="1">
                          <a:latin typeface="Arial" panose="020B0604020202020204" pitchFamily="34" charset="0"/>
                          <a:ea typeface="Calibri" panose="020F0502020204030204" pitchFamily="34" charset="0"/>
                          <a:cs typeface="Arial" panose="020B0604020202020204" pitchFamily="34" charset="0"/>
                        </a:rPr>
                        <a:t>followup</a:t>
                      </a:r>
                      <a:r>
                        <a:rPr lang="en-US" sz="1400" dirty="0">
                          <a:latin typeface="Arial" panose="020B0604020202020204" pitchFamily="34" charset="0"/>
                          <a:ea typeface="Calibri" panose="020F0502020204030204" pitchFamily="34" charset="0"/>
                          <a:cs typeface="Arial" panose="020B0604020202020204" pitchFamily="34" charset="0"/>
                        </a:rPr>
                        <a:t> after fluid was drained from his chest. He had been stable on the 3x week dialysis I had prescribed, so I encouraged him to keep those appointments. I saw no reason to change the plan. We agreed he would see me again in 3 months.”</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42199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ea typeface="Calibri" panose="020F0502020204030204" pitchFamily="34" charset="0"/>
                          <a:cs typeface="Arial" panose="020B0604020202020204" pitchFamily="34" charset="0"/>
                        </a:rPr>
                        <a:t>Wendy, Primary Care Receptionist</a:t>
                      </a:r>
                    </a:p>
                    <a:p>
                      <a:endParaRPr lang="en-US" sz="14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“Mr. Kane came in for his 3-month </a:t>
                      </a:r>
                      <a:r>
                        <a:rPr lang="en-US" sz="1400" dirty="0" err="1">
                          <a:latin typeface="Arial" panose="020B0604020202020204" pitchFamily="34" charset="0"/>
                          <a:ea typeface="Calibri" panose="020F0502020204030204" pitchFamily="34" charset="0"/>
                          <a:cs typeface="Arial" panose="020B0604020202020204" pitchFamily="34" charset="0"/>
                        </a:rPr>
                        <a:t>followup</a:t>
                      </a:r>
                      <a:r>
                        <a:rPr lang="en-US" sz="1400" dirty="0">
                          <a:latin typeface="Arial" panose="020B0604020202020204" pitchFamily="34" charset="0"/>
                          <a:ea typeface="Calibri" panose="020F0502020204030204" pitchFamily="34" charset="0"/>
                          <a:cs typeface="Arial" panose="020B0604020202020204" pitchFamily="34" charset="0"/>
                        </a:rPr>
                        <a:t> with Dr. Hassan. He looked so much better than the last time he was in. He did mention that some tests were done in pulmonary clinic that he never heard back about, which I thought was unusual. I asked if he had talked to Dr. Hassan about the test and he said no, it was in the past and he felt good.”</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385087"/>
                  </a:ext>
                </a:extLst>
              </a:tr>
            </a:tbl>
          </a:graphicData>
        </a:graphic>
      </p:graphicFrame>
      <p:pic>
        <p:nvPicPr>
          <p:cNvPr id="4" name="Picture 4">
            <a:extLst>
              <a:ext uri="{FF2B5EF4-FFF2-40B4-BE49-F238E27FC236}">
                <a16:creationId xmlns:a16="http://schemas.microsoft.com/office/drawing/2014/main" id="{6D74D490-A939-4EE4-BC9A-6708423743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5644" r="15644"/>
          <a:stretch/>
        </p:blipFill>
        <p:spPr>
          <a:xfrm>
            <a:off x="155751" y="1923879"/>
            <a:ext cx="796060" cy="772362"/>
          </a:xfrm>
          <a:prstGeom prst="rect">
            <a:avLst/>
          </a:prstGeom>
          <a:ln w="28575">
            <a:solidFill>
              <a:srgbClr val="FFD643"/>
            </a:solidFill>
          </a:ln>
        </p:spPr>
      </p:pic>
      <p:pic>
        <p:nvPicPr>
          <p:cNvPr id="5" name="Picture 3">
            <a:extLst>
              <a:ext uri="{FF2B5EF4-FFF2-40B4-BE49-F238E27FC236}">
                <a16:creationId xmlns:a16="http://schemas.microsoft.com/office/drawing/2014/main" id="{F7F191CB-7C48-48DF-B5C2-E6E6207C2B92}"/>
              </a:ext>
              <a:ext uri="{C183D7F6-B498-43B3-948B-1728B52AA6E4}">
                <adec:decorative xmlns:adec="http://schemas.microsoft.com/office/drawing/2017/decorative" val="1"/>
              </a:ext>
            </a:extLst>
          </p:cNvPr>
          <p:cNvPicPr>
            <a:picLocks noChangeAspect="1"/>
          </p:cNvPicPr>
          <p:nvPr/>
        </p:nvPicPr>
        <p:blipFill rotWithShape="1">
          <a:blip r:embed="rId4"/>
          <a:srcRect l="12445" r="40104" b="12189"/>
          <a:stretch/>
        </p:blipFill>
        <p:spPr>
          <a:xfrm>
            <a:off x="155752" y="3837533"/>
            <a:ext cx="796060" cy="868262"/>
          </a:xfrm>
          <a:prstGeom prst="rect">
            <a:avLst/>
          </a:prstGeom>
          <a:ln w="28575">
            <a:solidFill>
              <a:srgbClr val="FFD643"/>
            </a:solidFill>
          </a:ln>
        </p:spPr>
      </p:pic>
      <p:pic>
        <p:nvPicPr>
          <p:cNvPr id="6" name="Picture 5">
            <a:extLst>
              <a:ext uri="{FF2B5EF4-FFF2-40B4-BE49-F238E27FC236}">
                <a16:creationId xmlns:a16="http://schemas.microsoft.com/office/drawing/2014/main" id="{D098E79C-FC25-4421-BC59-EA4BE9C3CA6F}"/>
              </a:ext>
              <a:ext uri="{C183D7F6-B498-43B3-948B-1728B52AA6E4}">
                <adec:decorative xmlns:adec="http://schemas.microsoft.com/office/drawing/2017/decorative" val="1"/>
              </a:ext>
            </a:extLst>
          </p:cNvPr>
          <p:cNvPicPr>
            <a:picLocks noChangeAspect="1"/>
          </p:cNvPicPr>
          <p:nvPr/>
        </p:nvPicPr>
        <p:blipFill rotWithShape="1">
          <a:blip r:embed="rId5"/>
          <a:srcRect l="10783" r="8843"/>
          <a:stretch/>
        </p:blipFill>
        <p:spPr>
          <a:xfrm>
            <a:off x="155751" y="4881244"/>
            <a:ext cx="818630" cy="812991"/>
          </a:xfrm>
          <a:prstGeom prst="rect">
            <a:avLst/>
          </a:prstGeom>
          <a:ln w="28575">
            <a:solidFill>
              <a:srgbClr val="FFD643"/>
            </a:solidFill>
          </a:ln>
        </p:spPr>
      </p:pic>
      <p:pic>
        <p:nvPicPr>
          <p:cNvPr id="7" name="Content Placeholder 3">
            <a:extLst>
              <a:ext uri="{FF2B5EF4-FFF2-40B4-BE49-F238E27FC236}">
                <a16:creationId xmlns:a16="http://schemas.microsoft.com/office/drawing/2014/main" id="{A0DB5DF5-5CCD-4B12-9CB0-F80DE9EABD38}"/>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9640"/>
          <a:stretch/>
        </p:blipFill>
        <p:spPr>
          <a:xfrm>
            <a:off x="155752" y="2890258"/>
            <a:ext cx="796060" cy="772363"/>
          </a:xfrm>
          <a:prstGeom prst="rect">
            <a:avLst/>
          </a:prstGeom>
          <a:noFill/>
          <a:ln w="28575">
            <a:solidFill>
              <a:srgbClr val="FFD643"/>
            </a:solidFill>
          </a:ln>
        </p:spPr>
      </p:pic>
    </p:spTree>
    <p:extLst>
      <p:ext uri="{BB962C8B-B14F-4D97-AF65-F5344CB8AC3E}">
        <p14:creationId xmlns:p14="http://schemas.microsoft.com/office/powerpoint/2010/main" val="334241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BBE7-5B39-4DCE-A462-C22F222093D6}"/>
              </a:ext>
            </a:extLst>
          </p:cNvPr>
          <p:cNvSpPr>
            <a:spLocks noGrp="1"/>
          </p:cNvSpPr>
          <p:nvPr>
            <p:ph type="title"/>
          </p:nvPr>
        </p:nvSpPr>
        <p:spPr/>
        <p:txBody>
          <a:bodyPr/>
          <a:lstStyle/>
          <a:p>
            <a:r>
              <a:rPr lang="en-US" dirty="0">
                <a:latin typeface="Arial"/>
                <a:cs typeface="Arial"/>
              </a:rPr>
              <a:t>Module 1 Summary</a:t>
            </a:r>
          </a:p>
        </p:txBody>
      </p:sp>
      <p:sp>
        <p:nvSpPr>
          <p:cNvPr id="3" name="Content Placeholder 2">
            <a:extLst>
              <a:ext uri="{FF2B5EF4-FFF2-40B4-BE49-F238E27FC236}">
                <a16:creationId xmlns:a16="http://schemas.microsoft.com/office/drawing/2014/main" id="{37240BB8-D883-4940-9D51-0734BA65F2D0}"/>
              </a:ext>
            </a:extLst>
          </p:cNvPr>
          <p:cNvSpPr>
            <a:spLocks noGrp="1"/>
          </p:cNvSpPr>
          <p:nvPr>
            <p:ph idx="1"/>
          </p:nvPr>
        </p:nvSpPr>
        <p:spPr>
          <a:xfrm>
            <a:off x="110324" y="1914525"/>
            <a:ext cx="8915400" cy="4230623"/>
          </a:xfrm>
        </p:spPr>
        <p:txBody>
          <a:bodyPr vert="horz" lIns="91440" tIns="45720" rIns="91440" bIns="45720" rtlCol="0" anchor="t">
            <a:normAutofit lnSpcReduction="10000"/>
          </a:bodyPr>
          <a:lstStyle/>
          <a:p>
            <a:pPr>
              <a:spcAft>
                <a:spcPts val="600"/>
              </a:spcAft>
            </a:pPr>
            <a:r>
              <a:rPr lang="en-US" sz="2800" dirty="0">
                <a:latin typeface="Arial"/>
                <a:ea typeface="Arial" charset="0"/>
                <a:cs typeface="Arial"/>
              </a:rPr>
              <a:t>Diagnostic error is common and often harmful, but appropriate communication  can mitigate diagnostic errors. </a:t>
            </a:r>
          </a:p>
          <a:p>
            <a:pPr>
              <a:spcAft>
                <a:spcPts val="600"/>
              </a:spcAft>
            </a:pPr>
            <a:r>
              <a:rPr lang="en-US" sz="2800" dirty="0">
                <a:latin typeface="Arial"/>
                <a:ea typeface="Arial" charset="0"/>
                <a:cs typeface="Arial"/>
              </a:rPr>
              <a:t>TeamSTEPPS can improve teamwork and communication, and effective communication supports the diagnostic process.</a:t>
            </a:r>
          </a:p>
          <a:p>
            <a:pPr>
              <a:spcAft>
                <a:spcPts val="600"/>
              </a:spcAft>
            </a:pPr>
            <a:r>
              <a:rPr lang="en-US" sz="2800" dirty="0">
                <a:latin typeface="Arial"/>
                <a:ea typeface="Arial" charset="0"/>
                <a:cs typeface="Arial"/>
              </a:rPr>
              <a:t>Three overarching tactics to improve communication include reflective practice, routine assessment, and action planning.</a:t>
            </a:r>
          </a:p>
        </p:txBody>
      </p:sp>
    </p:spTree>
    <p:extLst>
      <p:ext uri="{BB962C8B-B14F-4D97-AF65-F5344CB8AC3E}">
        <p14:creationId xmlns:p14="http://schemas.microsoft.com/office/powerpoint/2010/main" val="14886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DFCB-6F10-416D-87D0-0BBF72D10263}"/>
              </a:ext>
            </a:extLst>
          </p:cNvPr>
          <p:cNvSpPr>
            <a:spLocks noGrp="1"/>
          </p:cNvSpPr>
          <p:nvPr>
            <p:ph type="title"/>
          </p:nvPr>
        </p:nvSpPr>
        <p:spPr>
          <a:xfrm>
            <a:off x="457200" y="274638"/>
            <a:ext cx="8229600" cy="1143000"/>
          </a:xfrm>
        </p:spPr>
        <p:txBody>
          <a:bodyPr anchor="ctr">
            <a:normAutofit/>
          </a:bodyPr>
          <a:lstStyle/>
          <a:p>
            <a:r>
              <a:rPr lang="en-US" dirty="0">
                <a:latin typeface="Arial" charset="0"/>
                <a:ea typeface="Arial" charset="0"/>
                <a:cs typeface="Arial" charset="0"/>
              </a:rPr>
              <a:t>Module 1 Objectives</a:t>
            </a:r>
          </a:p>
        </p:txBody>
      </p:sp>
      <p:sp>
        <p:nvSpPr>
          <p:cNvPr id="3" name="Content Placeholder 2">
            <a:extLst>
              <a:ext uri="{FF2B5EF4-FFF2-40B4-BE49-F238E27FC236}">
                <a16:creationId xmlns:a16="http://schemas.microsoft.com/office/drawing/2014/main" id="{3E3795C3-CD18-4523-84D8-E784617ECCFC}"/>
              </a:ext>
            </a:extLst>
          </p:cNvPr>
          <p:cNvSpPr>
            <a:spLocks noGrp="1"/>
          </p:cNvSpPr>
          <p:nvPr>
            <p:ph sz="half" idx="2"/>
          </p:nvPr>
        </p:nvSpPr>
        <p:spPr>
          <a:xfrm>
            <a:off x="76200" y="1905000"/>
            <a:ext cx="5674914" cy="4297363"/>
          </a:xfrm>
        </p:spPr>
        <p:txBody>
          <a:bodyPr>
            <a:normAutofit/>
          </a:bodyPr>
          <a:lstStyle/>
          <a:p>
            <a:r>
              <a:rPr lang="en-US" sz="2400" dirty="0">
                <a:latin typeface="Arial" panose="020B0604020202020204" pitchFamily="34" charset="0"/>
                <a:cs typeface="Arial" panose="020B0604020202020204" pitchFamily="34" charset="0"/>
              </a:rPr>
              <a:t>Define diagnostic error and its importance as a patient safety issue.</a:t>
            </a:r>
          </a:p>
          <a:p>
            <a:r>
              <a:rPr lang="en-US" sz="2400" dirty="0">
                <a:latin typeface="Arial" panose="020B0604020202020204" pitchFamily="34" charset="0"/>
                <a:cs typeface="Arial" panose="020B0604020202020204" pitchFamily="34" charset="0"/>
              </a:rPr>
              <a:t>Explain the impact of provider communication breakdowns on diagnostic error.</a:t>
            </a:r>
          </a:p>
          <a:p>
            <a:r>
              <a:rPr lang="en-US" sz="2400" dirty="0">
                <a:latin typeface="Arial" panose="020B0604020202020204" pitchFamily="34" charset="0"/>
                <a:cs typeface="Arial" panose="020B0604020202020204" pitchFamily="34" charset="0"/>
              </a:rPr>
              <a:t>Describe TeamSTEPPS and why it is an important and appropriate intervention to reduce diagnostic error.</a:t>
            </a:r>
          </a:p>
          <a:p>
            <a:r>
              <a:rPr lang="en-US" sz="2400" dirty="0">
                <a:latin typeface="Arial" panose="020B0604020202020204" pitchFamily="34" charset="0"/>
                <a:cs typeface="Arial" panose="020B0604020202020204" pitchFamily="34" charset="0"/>
              </a:rPr>
              <a:t>Introduce course materials and how to use them.</a:t>
            </a:r>
          </a:p>
        </p:txBody>
      </p:sp>
      <p:pic>
        <p:nvPicPr>
          <p:cNvPr id="9" name="Picture 9" descr="The TeamSTEPPS triangle logo is a visual model that represents some basic but critical concepts related to teamwork training. The four primary trainable teamwork skills are Leadership, Communication, Situation monitoring, and Mutual support. With a fundamental level of competency in each of these skills, research has shown that the team can enhance three types of teamwork outcomes: Performance, Knowledge, and Attitudes.">
            <a:extLst>
              <a:ext uri="{FF2B5EF4-FFF2-40B4-BE49-F238E27FC236}">
                <a16:creationId xmlns:a16="http://schemas.microsoft.com/office/drawing/2014/main" id="{E4CAC39A-F0A0-47B4-8D6E-9ED067CEFF09}"/>
              </a:ext>
            </a:extLst>
          </p:cNvPr>
          <p:cNvPicPr>
            <a:picLocks noChangeAspect="1"/>
          </p:cNvPicPr>
          <p:nvPr/>
        </p:nvPicPr>
        <p:blipFill>
          <a:blip r:embed="rId3"/>
          <a:stretch>
            <a:fillRect/>
          </a:stretch>
        </p:blipFill>
        <p:spPr>
          <a:xfrm>
            <a:off x="5751114" y="2499975"/>
            <a:ext cx="3164286" cy="2561548"/>
          </a:xfrm>
          <a:prstGeom prst="rect">
            <a:avLst/>
          </a:prstGeom>
        </p:spPr>
      </p:pic>
    </p:spTree>
    <p:extLst>
      <p:ext uri="{BB962C8B-B14F-4D97-AF65-F5344CB8AC3E}">
        <p14:creationId xmlns:p14="http://schemas.microsoft.com/office/powerpoint/2010/main" val="3181526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409D-8C99-49A8-B751-18A8EEB82BA7}"/>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272374D-A26E-4146-B458-523558128743}"/>
              </a:ext>
            </a:extLst>
          </p:cNvPr>
          <p:cNvSpPr>
            <a:spLocks noGrp="1"/>
          </p:cNvSpPr>
          <p:nvPr>
            <p:ph idx="1"/>
          </p:nvPr>
        </p:nvSpPr>
        <p:spPr>
          <a:xfrm>
            <a:off x="165357" y="1901825"/>
            <a:ext cx="8805333" cy="4351338"/>
          </a:xfrm>
        </p:spPr>
        <p:txBody>
          <a:bodyPr>
            <a:norm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Facilitator deploys Team Assessment Tool for Improving Diagnosis (TAT) to all course participants.</a:t>
            </a:r>
          </a:p>
          <a:p>
            <a:pPr marL="457200" indent="-457200">
              <a:buFont typeface="+mj-lt"/>
              <a:buAutoNum type="arabicPeriod"/>
            </a:pPr>
            <a:r>
              <a:rPr lang="en-US" sz="2400" dirty="0">
                <a:latin typeface="Arial" panose="020B0604020202020204" pitchFamily="34" charset="0"/>
                <a:cs typeface="Arial" panose="020B0604020202020204" pitchFamily="34" charset="0"/>
              </a:rPr>
              <a:t>Facilitator summarizes anonymous TAT results and reviews them with participants.</a:t>
            </a:r>
          </a:p>
          <a:p>
            <a:pPr marL="457200" indent="-457200">
              <a:buFont typeface="+mj-lt"/>
              <a:buAutoNum type="arabicPeriod"/>
            </a:pPr>
            <a:r>
              <a:rPr lang="en-US" sz="2400" dirty="0">
                <a:latin typeface="Arial" panose="020B0604020202020204" pitchFamily="34" charset="0"/>
                <a:cs typeface="Arial" panose="020B0604020202020204" pitchFamily="34" charset="0"/>
              </a:rPr>
              <a:t>Group discusses where the greatest and most feasible opportunities to improve exist.</a:t>
            </a:r>
          </a:p>
          <a:p>
            <a:pPr marL="457200" indent="-457200">
              <a:buFont typeface="+mj-lt"/>
              <a:buAutoNum type="arabicPeriod"/>
            </a:pPr>
            <a:r>
              <a:rPr lang="en-US" sz="2400" dirty="0">
                <a:latin typeface="Arial" panose="020B0604020202020204" pitchFamily="34" charset="0"/>
                <a:cs typeface="Arial" panose="020B0604020202020204" pitchFamily="34" charset="0"/>
              </a:rPr>
              <a:t>Facilitator develops and implements a training plan informed by TAT summary scores and the unique insights of participants.</a:t>
            </a:r>
          </a:p>
        </p:txBody>
      </p:sp>
    </p:spTree>
    <p:extLst>
      <p:ext uri="{BB962C8B-B14F-4D97-AF65-F5344CB8AC3E}">
        <p14:creationId xmlns:p14="http://schemas.microsoft.com/office/powerpoint/2010/main" val="3029240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6771-1986-4404-B15F-9E00F70C90EF}"/>
              </a:ext>
            </a:extLst>
          </p:cNvPr>
          <p:cNvSpPr>
            <a:spLocks noGrp="1"/>
          </p:cNvSpPr>
          <p:nvPr>
            <p:ph type="title"/>
          </p:nvPr>
        </p:nvSpPr>
        <p:spPr/>
        <p:txBody>
          <a:bodyPr>
            <a:normAutofit/>
          </a:bodyPr>
          <a:lstStyle/>
          <a:p>
            <a:r>
              <a:rPr lang="en-US" dirty="0">
                <a:latin typeface="Arial"/>
                <a:cs typeface="Arial"/>
              </a:rPr>
              <a:t>Course Modules</a:t>
            </a:r>
            <a:endParaRPr lang="en-US" dirty="0"/>
          </a:p>
        </p:txBody>
      </p:sp>
      <p:pic>
        <p:nvPicPr>
          <p:cNvPr id="17" name="Picture 16">
            <a:extLst>
              <a:ext uri="{FF2B5EF4-FFF2-40B4-BE49-F238E27FC236}">
                <a16:creationId xmlns:a16="http://schemas.microsoft.com/office/drawing/2014/main" id="{293A71A7-4078-44B5-9DC7-9BD4AA61095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312" y="1725991"/>
            <a:ext cx="1582890" cy="1582890"/>
          </a:xfrm>
          <a:prstGeom prst="rect">
            <a:avLst/>
          </a:prstGeom>
        </p:spPr>
      </p:pic>
      <p:sp>
        <p:nvSpPr>
          <p:cNvPr id="18" name="TextBox 17">
            <a:extLst>
              <a:ext uri="{FF2B5EF4-FFF2-40B4-BE49-F238E27FC236}">
                <a16:creationId xmlns:a16="http://schemas.microsoft.com/office/drawing/2014/main" id="{F052B1B4-D86F-4996-86B9-FD59BFD27A34}"/>
              </a:ext>
            </a:extLst>
          </p:cNvPr>
          <p:cNvSpPr txBox="1"/>
          <p:nvPr/>
        </p:nvSpPr>
        <p:spPr>
          <a:xfrm>
            <a:off x="1978918" y="3153112"/>
            <a:ext cx="1274256" cy="523220"/>
          </a:xfrm>
          <a:prstGeom prst="rect">
            <a:avLst/>
          </a:prstGeom>
          <a:noFill/>
        </p:spPr>
        <p:txBody>
          <a:bodyPr wrap="square" rtlCol="0">
            <a:spAutoFit/>
          </a:bodyPr>
          <a:lstStyle/>
          <a:p>
            <a:pPr lvl="0" algn="ctr"/>
            <a:r>
              <a:rPr lang="en-US" sz="1400" b="1" dirty="0">
                <a:latin typeface="Arial" charset="0"/>
                <a:ea typeface="Arial" charset="0"/>
                <a:cs typeface="Arial" charset="0"/>
              </a:rPr>
              <a:t>Module 1: Introduction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2615" y="1800118"/>
            <a:ext cx="1464884" cy="1464884"/>
          </a:xfrm>
          <a:prstGeom prst="rect">
            <a:avLst/>
          </a:prstGeom>
        </p:spPr>
      </p:pic>
      <p:sp>
        <p:nvSpPr>
          <p:cNvPr id="12" name="TextBox 11"/>
          <p:cNvSpPr txBox="1"/>
          <p:nvPr/>
        </p:nvSpPr>
        <p:spPr>
          <a:xfrm>
            <a:off x="3619395" y="3147536"/>
            <a:ext cx="1525823"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2: </a:t>
            </a:r>
          </a:p>
          <a:p>
            <a:pPr lvl="0" algn="ctr"/>
            <a:r>
              <a:rPr lang="en-US" sz="1400" b="1" dirty="0">
                <a:latin typeface="Arial" charset="0"/>
                <a:ea typeface="Arial" charset="0"/>
                <a:cs typeface="Arial" charset="0"/>
              </a:rPr>
              <a:t>Diagnostic Team Structure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7682" y="1784994"/>
            <a:ext cx="1464884" cy="1464884"/>
          </a:xfrm>
          <a:prstGeom prst="rect">
            <a:avLst/>
          </a:prstGeom>
        </p:spPr>
      </p:pic>
      <p:sp>
        <p:nvSpPr>
          <p:cNvPr id="13" name="TextBox 12"/>
          <p:cNvSpPr txBox="1"/>
          <p:nvPr/>
        </p:nvSpPr>
        <p:spPr>
          <a:xfrm>
            <a:off x="5312692" y="3147536"/>
            <a:ext cx="1572831" cy="523220"/>
          </a:xfrm>
          <a:prstGeom prst="rect">
            <a:avLst/>
          </a:prstGeom>
          <a:noFill/>
        </p:spPr>
        <p:txBody>
          <a:bodyPr wrap="square" rtlCol="0">
            <a:spAutoFit/>
          </a:bodyPr>
          <a:lstStyle/>
          <a:p>
            <a:pPr lvl="0" algn="ctr"/>
            <a:r>
              <a:rPr lang="en-US" sz="1400" b="1" dirty="0">
                <a:latin typeface="Arial" charset="0"/>
                <a:ea typeface="Arial" charset="0"/>
                <a:cs typeface="Arial" charset="0"/>
              </a:rPr>
              <a:t>Module 3: Communication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162" y="3788092"/>
            <a:ext cx="1464884" cy="1464884"/>
          </a:xfrm>
          <a:prstGeom prst="rect">
            <a:avLst/>
          </a:prstGeom>
        </p:spPr>
      </p:pic>
      <p:sp>
        <p:nvSpPr>
          <p:cNvPr id="14" name="TextBox 13"/>
          <p:cNvSpPr txBox="1"/>
          <p:nvPr/>
        </p:nvSpPr>
        <p:spPr>
          <a:xfrm>
            <a:off x="1238471" y="5134934"/>
            <a:ext cx="1300445" cy="523220"/>
          </a:xfrm>
          <a:prstGeom prst="rect">
            <a:avLst/>
          </a:prstGeom>
          <a:noFill/>
        </p:spPr>
        <p:txBody>
          <a:bodyPr wrap="square" rtlCol="0">
            <a:spAutoFit/>
          </a:bodyPr>
          <a:lstStyle/>
          <a:p>
            <a:pPr lvl="0" algn="ctr"/>
            <a:r>
              <a:rPr lang="en-US" sz="1400" b="1" dirty="0">
                <a:latin typeface="Arial" charset="0"/>
                <a:ea typeface="Arial" charset="0"/>
                <a:cs typeface="Arial" charset="0"/>
              </a:rPr>
              <a:t>Module 4: Leadership</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35"/>
          <a:stretch/>
        </p:blipFill>
        <p:spPr>
          <a:xfrm>
            <a:off x="2919317" y="3886200"/>
            <a:ext cx="1464883" cy="1391125"/>
          </a:xfrm>
          <a:prstGeom prst="rect">
            <a:avLst/>
          </a:prstGeom>
        </p:spPr>
      </p:pic>
      <p:sp>
        <p:nvSpPr>
          <p:cNvPr id="15" name="TextBox 14"/>
          <p:cNvSpPr txBox="1"/>
          <p:nvPr/>
        </p:nvSpPr>
        <p:spPr>
          <a:xfrm>
            <a:off x="2983712" y="5200518"/>
            <a:ext cx="1286382"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5: Situation Monitoring</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5240" y="3821838"/>
            <a:ext cx="1464884" cy="1464884"/>
          </a:xfrm>
          <a:prstGeom prst="rect">
            <a:avLst/>
          </a:prstGeom>
        </p:spPr>
      </p:pic>
      <p:sp>
        <p:nvSpPr>
          <p:cNvPr id="16" name="TextBox 15"/>
          <p:cNvSpPr txBox="1"/>
          <p:nvPr/>
        </p:nvSpPr>
        <p:spPr>
          <a:xfrm>
            <a:off x="4687471" y="5200518"/>
            <a:ext cx="1274256"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6: Mutual Support</a:t>
            </a:r>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353"/>
          <a:stretch/>
        </p:blipFill>
        <p:spPr>
          <a:xfrm>
            <a:off x="6393394" y="3924675"/>
            <a:ext cx="1464884" cy="1371809"/>
          </a:xfrm>
          <a:prstGeom prst="rect">
            <a:avLst/>
          </a:prstGeom>
        </p:spPr>
      </p:pic>
      <p:sp>
        <p:nvSpPr>
          <p:cNvPr id="11" name="TextBox 10"/>
          <p:cNvSpPr txBox="1"/>
          <p:nvPr/>
        </p:nvSpPr>
        <p:spPr>
          <a:xfrm>
            <a:off x="6379104" y="5181600"/>
            <a:ext cx="1397368" cy="738664"/>
          </a:xfrm>
          <a:prstGeom prst="rect">
            <a:avLst/>
          </a:prstGeom>
          <a:noFill/>
        </p:spPr>
        <p:txBody>
          <a:bodyPr wrap="square" rtlCol="0">
            <a:spAutoFit/>
          </a:bodyPr>
          <a:lstStyle/>
          <a:p>
            <a:pPr lvl="0" algn="ctr"/>
            <a:r>
              <a:rPr lang="en-US" sz="1400" b="1" dirty="0">
                <a:latin typeface="Arial" charset="0"/>
                <a:ea typeface="Arial" charset="0"/>
                <a:cs typeface="Arial" charset="0"/>
              </a:rPr>
              <a:t>Module 7: Putting It All Together</a:t>
            </a:r>
          </a:p>
        </p:txBody>
      </p:sp>
    </p:spTree>
    <p:extLst>
      <p:ext uri="{BB962C8B-B14F-4D97-AF65-F5344CB8AC3E}">
        <p14:creationId xmlns:p14="http://schemas.microsoft.com/office/powerpoint/2010/main" val="1244601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FB68-9150-47FA-9DAA-0C0D52574601}"/>
              </a:ext>
            </a:extLst>
          </p:cNvPr>
          <p:cNvSpPr>
            <a:spLocks noGrp="1"/>
          </p:cNvSpPr>
          <p:nvPr>
            <p:ph type="title"/>
          </p:nvPr>
        </p:nvSpPr>
        <p:spPr/>
        <p:txBody>
          <a:bodyPr/>
          <a:lstStyle/>
          <a:p>
            <a:pPr algn="ctr"/>
            <a:r>
              <a:rPr lang="en-US" dirty="0"/>
              <a:t>Module 1 References</a:t>
            </a:r>
          </a:p>
        </p:txBody>
      </p:sp>
      <p:sp>
        <p:nvSpPr>
          <p:cNvPr id="9" name="Content Placeholder 2">
            <a:extLst>
              <a:ext uri="{FF2B5EF4-FFF2-40B4-BE49-F238E27FC236}">
                <a16:creationId xmlns:a16="http://schemas.microsoft.com/office/drawing/2014/main" id="{9539A687-B888-44BD-A088-F417ECF372DD}"/>
              </a:ext>
            </a:extLst>
          </p:cNvPr>
          <p:cNvSpPr>
            <a:spLocks noGrp="1"/>
          </p:cNvSpPr>
          <p:nvPr>
            <p:ph idx="1"/>
          </p:nvPr>
        </p:nvSpPr>
        <p:spPr>
          <a:xfrm>
            <a:off x="152400" y="914400"/>
            <a:ext cx="8534400" cy="5511114"/>
          </a:xfrm>
        </p:spPr>
        <p:txBody>
          <a:bodyPr>
            <a:noAutofit/>
          </a:bodyPr>
          <a:lstStyle/>
          <a:p>
            <a:pPr>
              <a:lnSpc>
                <a:spcPct val="120000"/>
              </a:lnSpc>
              <a:spcBef>
                <a:spcPts val="0"/>
              </a:spcBef>
            </a:pPr>
            <a:r>
              <a:rPr lang="en-US" sz="1350" dirty="0">
                <a:latin typeface="Arial" charset="0"/>
                <a:ea typeface="Arial" charset="0"/>
                <a:cs typeface="Arial" charset="0"/>
              </a:rPr>
              <a:t>About TeamSTEPPS. Content last reviewed June 2019. Rockville, MD: Agency for Healthcare Research and Quality. </a:t>
            </a:r>
            <a:r>
              <a:rPr lang="en-US" sz="1350" dirty="0">
                <a:latin typeface="Arial" charset="0"/>
                <a:ea typeface="Arial" charset="0"/>
                <a:cs typeface="Arial" charset="0"/>
                <a:hlinkClick r:id="rId3"/>
              </a:rPr>
              <a:t>https://www.ahrq.gov/teamstepps/about-teamstepps/index.html</a:t>
            </a:r>
            <a:r>
              <a:rPr lang="en-US" sz="1350" dirty="0">
                <a:latin typeface="Arial" charset="0"/>
                <a:ea typeface="Arial" charset="0"/>
                <a:cs typeface="Arial" charset="0"/>
              </a:rPr>
              <a:t>. Accessed January 12, 2022.</a:t>
            </a:r>
          </a:p>
          <a:p>
            <a:pPr>
              <a:lnSpc>
                <a:spcPct val="120000"/>
              </a:lnSpc>
              <a:spcBef>
                <a:spcPts val="0"/>
              </a:spcBef>
            </a:pPr>
            <a:r>
              <a:rPr lang="en-US" sz="1350" dirty="0">
                <a:latin typeface="Arial" charset="0"/>
                <a:ea typeface="Arial" charset="0"/>
                <a:cs typeface="Arial" charset="0"/>
              </a:rPr>
              <a:t>Dinkins CS, </a:t>
            </a:r>
            <a:r>
              <a:rPr lang="en-US" sz="1350" dirty="0" err="1">
                <a:latin typeface="Arial" charset="0"/>
                <a:ea typeface="Arial" charset="0"/>
                <a:cs typeface="Arial" charset="0"/>
              </a:rPr>
              <a:t>Cangelosi</a:t>
            </a:r>
            <a:r>
              <a:rPr lang="en-US" sz="1350" dirty="0">
                <a:latin typeface="Arial" charset="0"/>
                <a:ea typeface="Arial" charset="0"/>
                <a:cs typeface="Arial" charset="0"/>
              </a:rPr>
              <a:t> PR. Putting Socrates back in Socratic method: theory-based debriefing in the nursing classroom. </a:t>
            </a:r>
            <a:r>
              <a:rPr lang="en-US" sz="1350" dirty="0" err="1">
                <a:latin typeface="Arial" charset="0"/>
                <a:ea typeface="Arial" charset="0"/>
                <a:cs typeface="Arial" charset="0"/>
              </a:rPr>
              <a:t>Nurs</a:t>
            </a:r>
            <a:r>
              <a:rPr lang="en-US" sz="1350" dirty="0">
                <a:latin typeface="Arial" charset="0"/>
                <a:ea typeface="Arial" charset="0"/>
                <a:cs typeface="Arial" charset="0"/>
              </a:rPr>
              <a:t> Philos. 2019 Apr;20(2):e12240. </a:t>
            </a:r>
            <a:r>
              <a:rPr lang="en-US" sz="1350" dirty="0">
                <a:latin typeface="Arial" charset="0"/>
                <a:ea typeface="Arial" charset="0"/>
                <a:cs typeface="Arial" charset="0"/>
                <a:hlinkClick r:id="rId4"/>
              </a:rPr>
              <a:t>https://doi.org/10.1111/nup.12240</a:t>
            </a:r>
            <a:r>
              <a:rPr lang="en-US" sz="1350" dirty="0">
                <a:latin typeface="Arial" charset="0"/>
                <a:ea typeface="Arial" charset="0"/>
                <a:cs typeface="Arial" charset="0"/>
              </a:rPr>
              <a:t>.</a:t>
            </a:r>
          </a:p>
          <a:p>
            <a:pPr>
              <a:lnSpc>
                <a:spcPct val="120000"/>
              </a:lnSpc>
              <a:spcBef>
                <a:spcPts val="0"/>
              </a:spcBef>
            </a:pPr>
            <a:r>
              <a:rPr lang="en-US" sz="1350" dirty="0">
                <a:latin typeface="Arial" charset="0"/>
                <a:ea typeface="Arial" charset="0"/>
                <a:cs typeface="Arial" charset="0"/>
              </a:rPr>
              <a:t>Hanscom R, Small M, Lambrecht A. Diagnostic Accuracy: Room for Improvement. COVERYS Report: A Dose of Insight, March 2018. </a:t>
            </a:r>
            <a:r>
              <a:rPr lang="en-US" sz="1350" dirty="0">
                <a:latin typeface="Arial" charset="0"/>
                <a:ea typeface="Arial" charset="0"/>
                <a:cs typeface="Arial" charset="0"/>
                <a:hlinkClick r:id="rId5"/>
              </a:rPr>
              <a:t>https//coverys.com/PDFs/Coverys_Diagnostic_Accuracy_Report.aspx</a:t>
            </a:r>
            <a:r>
              <a:rPr lang="en-US" sz="1350" dirty="0">
                <a:latin typeface="Arial" charset="0"/>
                <a:ea typeface="Arial" charset="0"/>
                <a:cs typeface="Arial" charset="0"/>
              </a:rPr>
              <a:t>. Accessed January 12, 2022.</a:t>
            </a:r>
          </a:p>
          <a:p>
            <a:pPr>
              <a:lnSpc>
                <a:spcPct val="120000"/>
              </a:lnSpc>
              <a:spcBef>
                <a:spcPts val="0"/>
              </a:spcBef>
            </a:pPr>
            <a:r>
              <a:rPr lang="en-US" sz="1350" dirty="0">
                <a:latin typeface="Arial" charset="0"/>
                <a:ea typeface="Arial" charset="0"/>
                <a:cs typeface="Arial" charset="0"/>
              </a:rPr>
              <a:t>Hoffman, J, Raman S. Communication Factors in Malpractice Cases. CRICO Strategies. 2012. </a:t>
            </a:r>
            <a:r>
              <a:rPr lang="en-US" sz="1350" dirty="0">
                <a:latin typeface="Arial" charset="0"/>
                <a:ea typeface="Arial" charset="0"/>
                <a:cs typeface="Arial" charset="0"/>
                <a:hlinkClick r:id="rId6"/>
              </a:rPr>
              <a:t>https://www.rmf.harvard.edu/Clinician-Resources/Newsletter-and-Publication/2012/Insight-Communication-Factors-in-Mal-Cases</a:t>
            </a:r>
            <a:r>
              <a:rPr lang="en-US" sz="1350" dirty="0">
                <a:latin typeface="Arial" charset="0"/>
                <a:ea typeface="Arial" charset="0"/>
                <a:cs typeface="Arial" charset="0"/>
              </a:rPr>
              <a:t>. Accessed January 12, 2022.</a:t>
            </a:r>
          </a:p>
          <a:p>
            <a:pPr>
              <a:lnSpc>
                <a:spcPct val="120000"/>
              </a:lnSpc>
              <a:spcBef>
                <a:spcPts val="0"/>
              </a:spcBef>
            </a:pPr>
            <a:r>
              <a:rPr lang="en-US" sz="1350" dirty="0">
                <a:latin typeface="Arial" charset="0"/>
                <a:ea typeface="Arial" charset="0"/>
                <a:cs typeface="Arial" charset="0"/>
              </a:rPr>
              <a:t>Improving Care Delivery Through Lean: Implementation Case Studies. Content last reviewed November 2014. Rockville, MD: Agency for Healthcare Research and Quality. </a:t>
            </a:r>
            <a:r>
              <a:rPr lang="en-US" sz="1350" dirty="0">
                <a:latin typeface="Arial" charset="0"/>
                <a:ea typeface="Arial" charset="0"/>
                <a:cs typeface="Arial" charset="0"/>
                <a:hlinkClick r:id="rId7"/>
              </a:rPr>
              <a:t>https://www.ahrq.gov/practiceimprovement/systemdesign/leancasestudies/index.html</a:t>
            </a:r>
            <a:r>
              <a:rPr lang="en-US" sz="1350" dirty="0">
                <a:latin typeface="Arial" charset="0"/>
                <a:ea typeface="Arial" charset="0"/>
                <a:cs typeface="Arial" charset="0"/>
              </a:rPr>
              <a:t>. Accessed January 12, 2022.</a:t>
            </a:r>
          </a:p>
          <a:p>
            <a:pPr>
              <a:lnSpc>
                <a:spcPct val="120000"/>
              </a:lnSpc>
              <a:spcBef>
                <a:spcPts val="0"/>
              </a:spcBef>
            </a:pPr>
            <a:r>
              <a:rPr lang="en-US" sz="1350" dirty="0">
                <a:latin typeface="Arial" charset="0"/>
                <a:ea typeface="Arial" charset="0"/>
                <a:cs typeface="Arial" charset="0"/>
              </a:rPr>
              <a:t>The Joint Commission. Sentinel Event Statistics Released for 2014. </a:t>
            </a:r>
            <a:r>
              <a:rPr lang="en-US" sz="1350" dirty="0" err="1">
                <a:latin typeface="Arial" charset="0"/>
                <a:ea typeface="Arial" charset="0"/>
                <a:cs typeface="Arial" charset="0"/>
              </a:rPr>
              <a:t>Jt</a:t>
            </a:r>
            <a:r>
              <a:rPr lang="en-US" sz="1350" dirty="0">
                <a:latin typeface="Arial" charset="0"/>
                <a:ea typeface="Arial" charset="0"/>
                <a:cs typeface="Arial" charset="0"/>
              </a:rPr>
              <a:t> Comm Online 2015. </a:t>
            </a:r>
          </a:p>
          <a:p>
            <a:pPr>
              <a:lnSpc>
                <a:spcPct val="120000"/>
              </a:lnSpc>
              <a:spcBef>
                <a:spcPts val="0"/>
              </a:spcBef>
            </a:pPr>
            <a:r>
              <a:rPr lang="en-US" sz="1350" dirty="0">
                <a:latin typeface="Arial" charset="0"/>
                <a:ea typeface="Arial" charset="0"/>
                <a:cs typeface="Arial" charset="0"/>
              </a:rPr>
              <a:t>Malpractice Risks in the Diagnostic Process: 2014 CRICO Strategies National CBS Report. Boston, Massachusetts: CRICO; 2014. </a:t>
            </a:r>
            <a:r>
              <a:rPr lang="en-US" sz="1350" dirty="0">
                <a:latin typeface="Arial" charset="0"/>
                <a:ea typeface="Arial" charset="0"/>
                <a:cs typeface="Arial" charset="0"/>
                <a:hlinkClick r:id="rId8"/>
              </a:rPr>
              <a:t>https://rmf.harvard.edu/Malpractice-Data/Annual-Benchmark-Reports/Risks-in-the-Diagnostic-Process</a:t>
            </a:r>
            <a:r>
              <a:rPr lang="en-US" sz="1350" dirty="0">
                <a:latin typeface="Arial" charset="0"/>
                <a:ea typeface="Arial" charset="0"/>
                <a:cs typeface="Arial" charset="0"/>
              </a:rPr>
              <a:t>. Accessed January 12, 2022.</a:t>
            </a:r>
          </a:p>
          <a:p>
            <a:pPr>
              <a:lnSpc>
                <a:spcPct val="120000"/>
              </a:lnSpc>
              <a:spcBef>
                <a:spcPts val="0"/>
              </a:spcBef>
            </a:pPr>
            <a:r>
              <a:rPr lang="en-US" sz="1350" dirty="0">
                <a:latin typeface="Arial" charset="0"/>
                <a:ea typeface="Arial" charset="0"/>
                <a:cs typeface="Arial" charset="0"/>
              </a:rPr>
              <a:t>Malpractice Risks in Communication Failures: 2015 CRICO Strategies National CBS Report. Boston, Massachusetts: CRICO; 2015. </a:t>
            </a:r>
            <a:r>
              <a:rPr lang="en-US" sz="1350" dirty="0">
                <a:latin typeface="Arial" charset="0"/>
                <a:ea typeface="Arial" charset="0"/>
                <a:cs typeface="Arial" charset="0"/>
                <a:hlinkClick r:id="rId9"/>
              </a:rPr>
              <a:t>https://www.rmf.harvard.edu/malpractice-data/annual-benchmark-reports/risks-in-communication-failures</a:t>
            </a:r>
            <a:r>
              <a:rPr lang="en-US" sz="1350" dirty="0">
                <a:latin typeface="Arial" charset="0"/>
                <a:ea typeface="Arial" charset="0"/>
                <a:cs typeface="Arial" charset="0"/>
              </a:rPr>
              <a:t>. Accessed January 12, 2022.</a:t>
            </a:r>
          </a:p>
        </p:txBody>
      </p:sp>
    </p:spTree>
    <p:extLst>
      <p:ext uri="{BB962C8B-B14F-4D97-AF65-F5344CB8AC3E}">
        <p14:creationId xmlns:p14="http://schemas.microsoft.com/office/powerpoint/2010/main" val="1325959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FB68-9150-47FA-9DAA-0C0D52574601}"/>
              </a:ext>
            </a:extLst>
          </p:cNvPr>
          <p:cNvSpPr>
            <a:spLocks noGrp="1"/>
          </p:cNvSpPr>
          <p:nvPr>
            <p:ph type="title"/>
          </p:nvPr>
        </p:nvSpPr>
        <p:spPr>
          <a:xfrm>
            <a:off x="152400" y="0"/>
            <a:ext cx="8839200" cy="914400"/>
          </a:xfrm>
        </p:spPr>
        <p:txBody>
          <a:bodyPr>
            <a:normAutofit fontScale="90000"/>
          </a:bodyPr>
          <a:lstStyle/>
          <a:p>
            <a:pPr algn="ctr"/>
            <a:r>
              <a:rPr lang="en-US" dirty="0"/>
              <a:t>Module 1 References (Continued)</a:t>
            </a:r>
          </a:p>
        </p:txBody>
      </p:sp>
      <p:sp>
        <p:nvSpPr>
          <p:cNvPr id="9" name="Content Placeholder 2">
            <a:extLst>
              <a:ext uri="{FF2B5EF4-FFF2-40B4-BE49-F238E27FC236}">
                <a16:creationId xmlns:a16="http://schemas.microsoft.com/office/drawing/2014/main" id="{9539A687-B888-44BD-A088-F417ECF372DD}"/>
              </a:ext>
            </a:extLst>
          </p:cNvPr>
          <p:cNvSpPr>
            <a:spLocks noGrp="1"/>
          </p:cNvSpPr>
          <p:nvPr>
            <p:ph idx="1"/>
          </p:nvPr>
        </p:nvSpPr>
        <p:spPr>
          <a:xfrm>
            <a:off x="152400" y="914400"/>
            <a:ext cx="8534400" cy="5511114"/>
          </a:xfrm>
        </p:spPr>
        <p:txBody>
          <a:bodyPr>
            <a:noAutofit/>
          </a:bodyPr>
          <a:lstStyle/>
          <a:p>
            <a:pPr>
              <a:lnSpc>
                <a:spcPct val="120000"/>
              </a:lnSpc>
              <a:spcBef>
                <a:spcPts val="0"/>
              </a:spcBef>
            </a:pPr>
            <a:r>
              <a:rPr lang="en-US" sz="1290" dirty="0">
                <a:latin typeface="Arial" charset="0"/>
                <a:ea typeface="Arial" charset="0"/>
                <a:cs typeface="Arial" charset="0"/>
              </a:rPr>
              <a:t>Mamede S, Schmidt H. Reflection in medical diagnosis: a literature review. Health Prof Educ. 2017 Jun;3(1):15-25. </a:t>
            </a:r>
            <a:r>
              <a:rPr lang="en-US" sz="1290" dirty="0">
                <a:latin typeface="Arial" charset="0"/>
                <a:ea typeface="Arial" charset="0"/>
                <a:cs typeface="Arial" charset="0"/>
                <a:hlinkClick r:id="rId3"/>
              </a:rPr>
              <a:t>https://doi.org/10.1016/j.hpe.2017.01.003</a:t>
            </a:r>
            <a:r>
              <a:rPr lang="en-US" sz="1290" dirty="0">
                <a:latin typeface="Arial" charset="0"/>
                <a:ea typeface="Arial" charset="0"/>
                <a:cs typeface="Arial" charset="0"/>
              </a:rPr>
              <a:t>. Accessed January 12, 2022.</a:t>
            </a:r>
          </a:p>
          <a:p>
            <a:pPr>
              <a:lnSpc>
                <a:spcPct val="120000"/>
              </a:lnSpc>
              <a:spcBef>
                <a:spcPts val="0"/>
              </a:spcBef>
            </a:pPr>
            <a:r>
              <a:rPr lang="en-US" sz="1290" dirty="0">
                <a:latin typeface="Arial" charset="0"/>
                <a:ea typeface="Arial" charset="0"/>
                <a:cs typeface="Arial" charset="0"/>
              </a:rPr>
              <a:t>McHugh SK, Lawton R, O’Hara JK, Sheard L. Does team reflexivity impact teamwork and communication in interprofessional hospital-based healthcare teams? A systematic review and narrative synthesis. BMJ Qual </a:t>
            </a:r>
            <a:r>
              <a:rPr lang="en-US" sz="1290" dirty="0" err="1">
                <a:latin typeface="Arial" charset="0"/>
                <a:ea typeface="Arial" charset="0"/>
                <a:cs typeface="Arial" charset="0"/>
              </a:rPr>
              <a:t>Saf</a:t>
            </a:r>
            <a:r>
              <a:rPr lang="en-US" sz="1290" dirty="0">
                <a:latin typeface="Arial" charset="0"/>
                <a:ea typeface="Arial" charset="0"/>
                <a:cs typeface="Arial" charset="0"/>
              </a:rPr>
              <a:t>. 2020 Aug;29(8):672-83. </a:t>
            </a:r>
            <a:r>
              <a:rPr lang="en-US" sz="1290" dirty="0">
                <a:latin typeface="Arial" charset="0"/>
                <a:ea typeface="Arial" charset="0"/>
                <a:cs typeface="Arial" charset="0"/>
                <a:hlinkClick r:id="rId4"/>
              </a:rPr>
              <a:t>https://www.ncbi.nlm.nih.gov/pmc/articles/PMC7398296/</a:t>
            </a:r>
            <a:r>
              <a:rPr lang="en-US" sz="1290" dirty="0">
                <a:latin typeface="Arial" charset="0"/>
                <a:ea typeface="Arial" charset="0"/>
                <a:cs typeface="Arial" charset="0"/>
              </a:rPr>
              <a:t>. Accessed January 12, 2022.</a:t>
            </a:r>
          </a:p>
          <a:p>
            <a:pPr>
              <a:lnSpc>
                <a:spcPct val="120000"/>
              </a:lnSpc>
              <a:spcBef>
                <a:spcPts val="0"/>
              </a:spcBef>
            </a:pPr>
            <a:r>
              <a:rPr lang="en-US" sz="1290" dirty="0">
                <a:latin typeface="Arial" charset="0"/>
                <a:ea typeface="Arial" charset="0"/>
                <a:cs typeface="Arial" charset="0"/>
              </a:rPr>
              <a:t>Murphy DR, Singh H, Berlin L. Communication breakdowns and diagnostic errors: a radiology perspective. Diagnosis (</a:t>
            </a:r>
            <a:r>
              <a:rPr lang="en-US" sz="1290" dirty="0" err="1">
                <a:latin typeface="Arial" charset="0"/>
                <a:ea typeface="Arial" charset="0"/>
                <a:cs typeface="Arial" charset="0"/>
              </a:rPr>
              <a:t>Berl</a:t>
            </a:r>
            <a:r>
              <a:rPr lang="en-US" sz="1290" dirty="0">
                <a:latin typeface="Arial" charset="0"/>
                <a:ea typeface="Arial" charset="0"/>
                <a:cs typeface="Arial" charset="0"/>
              </a:rPr>
              <a:t>). 2014 Dec;1(4):253-61. </a:t>
            </a:r>
            <a:r>
              <a:rPr lang="en-US" sz="1290" dirty="0">
                <a:latin typeface="Arial" charset="0"/>
                <a:ea typeface="Arial" charset="0"/>
                <a:cs typeface="Arial" charset="0"/>
                <a:hlinkClick r:id="rId5"/>
              </a:rPr>
              <a:t>https://www.ncbi.nlm.nih.gov/pmc/articles/PMC4799783/</a:t>
            </a:r>
            <a:r>
              <a:rPr lang="en-US" sz="1290" dirty="0">
                <a:latin typeface="Arial" charset="0"/>
                <a:ea typeface="Arial" charset="0"/>
                <a:cs typeface="Arial" charset="0"/>
              </a:rPr>
              <a:t>. Accessed January 12, 2022.</a:t>
            </a:r>
          </a:p>
          <a:p>
            <a:pPr>
              <a:lnSpc>
                <a:spcPct val="120000"/>
              </a:lnSpc>
              <a:spcBef>
                <a:spcPts val="0"/>
              </a:spcBef>
            </a:pPr>
            <a:r>
              <a:rPr lang="en-US" sz="1290" dirty="0">
                <a:latin typeface="Arial" charset="0"/>
                <a:ea typeface="Arial" charset="0"/>
                <a:cs typeface="Arial" charset="0"/>
              </a:rPr>
              <a:t>National Academies of Sciences, Engineering, and Medicine. Improving Diagnosis in Health Care. Balogh EP, Miller BT, Ball JR, eds. Washington, DC: The National Academies Press; 2015. </a:t>
            </a:r>
            <a:r>
              <a:rPr lang="en-US" sz="1290" dirty="0">
                <a:latin typeface="Arial" charset="0"/>
                <a:ea typeface="Arial" charset="0"/>
                <a:cs typeface="Arial" charset="0"/>
                <a:hlinkClick r:id="rId6"/>
              </a:rPr>
              <a:t>https://www.ncbi.nlm.nih.gov/books/NBK338596/</a:t>
            </a:r>
            <a:r>
              <a:rPr lang="en-US" sz="1290" dirty="0">
                <a:latin typeface="Arial" charset="0"/>
                <a:ea typeface="Arial" charset="0"/>
                <a:cs typeface="Arial" charset="0"/>
              </a:rPr>
              <a:t>. Accessed January 12, 2022.</a:t>
            </a:r>
          </a:p>
          <a:p>
            <a:pPr>
              <a:lnSpc>
                <a:spcPct val="120000"/>
              </a:lnSpc>
              <a:spcBef>
                <a:spcPts val="0"/>
              </a:spcBef>
            </a:pPr>
            <a:r>
              <a:rPr lang="en-US" sz="1290" dirty="0">
                <a:latin typeface="Arial" charset="0"/>
                <a:ea typeface="Arial" charset="0"/>
                <a:cs typeface="Arial" charset="0"/>
              </a:rPr>
              <a:t>Singh H, Meyer AN, Thomas EJ. The frequency of diagnostic errors in outpatient care: estimations from three large observational studies involving U.S. adult populations. BMJ Qual </a:t>
            </a:r>
            <a:r>
              <a:rPr lang="en-US" sz="1290" dirty="0" err="1">
                <a:latin typeface="Arial" charset="0"/>
                <a:ea typeface="Arial" charset="0"/>
                <a:cs typeface="Arial" charset="0"/>
              </a:rPr>
              <a:t>Saf</a:t>
            </a:r>
            <a:r>
              <a:rPr lang="en-US" sz="1290" dirty="0">
                <a:latin typeface="Arial" charset="0"/>
                <a:ea typeface="Arial" charset="0"/>
                <a:cs typeface="Arial" charset="0"/>
              </a:rPr>
              <a:t>. 2014 Sep;23(9):727-31. </a:t>
            </a:r>
            <a:r>
              <a:rPr lang="en-US" sz="1290" dirty="0">
                <a:latin typeface="Arial" charset="0"/>
                <a:ea typeface="Arial" charset="0"/>
                <a:cs typeface="Arial" charset="0"/>
                <a:hlinkClick r:id="rId7"/>
              </a:rPr>
              <a:t>https://www.ncbi.nlm.nih.gov/pmc/articles/PMC4145460/</a:t>
            </a:r>
            <a:r>
              <a:rPr lang="en-US" sz="1290" dirty="0">
                <a:latin typeface="Arial" charset="0"/>
                <a:ea typeface="Arial" charset="0"/>
                <a:cs typeface="Arial" charset="0"/>
              </a:rPr>
              <a:t>. Accessed January 12, 2022.</a:t>
            </a:r>
          </a:p>
          <a:p>
            <a:pPr>
              <a:lnSpc>
                <a:spcPct val="120000"/>
              </a:lnSpc>
              <a:spcBef>
                <a:spcPts val="0"/>
              </a:spcBef>
            </a:pPr>
            <a:r>
              <a:rPr lang="en-US" sz="1290" dirty="0">
                <a:latin typeface="Arial" charset="0"/>
                <a:ea typeface="Arial" charset="0"/>
                <a:cs typeface="Arial" charset="0"/>
              </a:rPr>
              <a:t>What Is Diagnostic Error? Society to Improve Diagnosis in Medicine; 2021. </a:t>
            </a:r>
            <a:r>
              <a:rPr lang="en-US" sz="1290" dirty="0">
                <a:latin typeface="Arial" charset="0"/>
                <a:ea typeface="Arial" charset="0"/>
                <a:cs typeface="Arial" charset="0"/>
                <a:hlinkClick r:id="rId8"/>
              </a:rPr>
              <a:t>https://www.improvediagnosis.org/what-is-diagnostic-error/</a:t>
            </a:r>
            <a:r>
              <a:rPr lang="en-US" sz="1290" dirty="0">
                <a:latin typeface="Arial" charset="0"/>
                <a:ea typeface="Arial" charset="0"/>
                <a:cs typeface="Arial" charset="0"/>
              </a:rPr>
              <a:t>. Accessed January 12, 2021.</a:t>
            </a:r>
          </a:p>
          <a:p>
            <a:pPr>
              <a:lnSpc>
                <a:spcPct val="120000"/>
              </a:lnSpc>
              <a:spcBef>
                <a:spcPts val="0"/>
              </a:spcBef>
            </a:pPr>
            <a:r>
              <a:rPr lang="en-US" sz="1290" dirty="0" err="1">
                <a:latin typeface="Arial" charset="0"/>
                <a:ea typeface="Arial" charset="0"/>
                <a:cs typeface="Arial" charset="0"/>
              </a:rPr>
              <a:t>Stiefel</a:t>
            </a:r>
            <a:r>
              <a:rPr lang="en-US" sz="1290" dirty="0">
                <a:latin typeface="Arial" charset="0"/>
                <a:ea typeface="Arial" charset="0"/>
                <a:cs typeface="Arial" charset="0"/>
              </a:rPr>
              <a:t> M, Nolan K. A Guide to Measuring the Triple Aim: Population Health, Experience of Care, and Per Capita Cost. IHI Innovation Series white paper. Cambridge, MA: Institute for Healthcare Improvement; 2012. </a:t>
            </a:r>
            <a:r>
              <a:rPr lang="en-US" sz="1290" dirty="0">
                <a:latin typeface="Arial" charset="0"/>
                <a:ea typeface="Arial" charset="0"/>
                <a:cs typeface="Arial" charset="0"/>
                <a:hlinkClick r:id="rId9"/>
              </a:rPr>
              <a:t>http://www.ihi.org/resources/Pages/IHIWhitePapers/AGuidetoMeasuringTripleAim.aspx</a:t>
            </a:r>
            <a:r>
              <a:rPr lang="en-US" sz="1290" dirty="0">
                <a:latin typeface="Arial" charset="0"/>
                <a:ea typeface="Arial" charset="0"/>
                <a:cs typeface="Arial" charset="0"/>
              </a:rPr>
              <a:t>. Accessed January 12, 2022.</a:t>
            </a:r>
          </a:p>
          <a:p>
            <a:pPr>
              <a:lnSpc>
                <a:spcPct val="120000"/>
              </a:lnSpc>
              <a:spcBef>
                <a:spcPts val="0"/>
              </a:spcBef>
            </a:pPr>
            <a:r>
              <a:rPr lang="en-US" sz="1290" dirty="0">
                <a:latin typeface="Arial" charset="0"/>
                <a:ea typeface="Arial" charset="0"/>
                <a:cs typeface="Arial" charset="0"/>
              </a:rPr>
              <a:t>TeamSTEPPS: Research/Evidence Base. Content last reviewed July 2015. Rockville, MD: Agency for Healthcare Research and Quality. </a:t>
            </a:r>
            <a:r>
              <a:rPr lang="en-US" sz="1290" dirty="0">
                <a:latin typeface="Arial" charset="0"/>
                <a:ea typeface="Arial" charset="0"/>
                <a:cs typeface="Arial" charset="0"/>
                <a:hlinkClick r:id="rId10"/>
              </a:rPr>
              <a:t>https://www.ahrq.gov/teamstepps/evidence-base/index.html</a:t>
            </a:r>
            <a:r>
              <a:rPr lang="en-US" sz="1290" dirty="0">
                <a:latin typeface="Arial" charset="0"/>
                <a:ea typeface="Arial" charset="0"/>
                <a:cs typeface="Arial" charset="0"/>
              </a:rPr>
              <a:t>. Accessed January 12, 2022.</a:t>
            </a:r>
          </a:p>
        </p:txBody>
      </p:sp>
    </p:spTree>
    <p:extLst>
      <p:ext uri="{BB962C8B-B14F-4D97-AF65-F5344CB8AC3E}">
        <p14:creationId xmlns:p14="http://schemas.microsoft.com/office/powerpoint/2010/main" val="29585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0BFEF5-4A18-48F3-B327-CF0DD18C70EC}"/>
              </a:ext>
            </a:extLst>
          </p:cNvPr>
          <p:cNvSpPr>
            <a:spLocks noGrp="1"/>
          </p:cNvSpPr>
          <p:nvPr>
            <p:ph type="title"/>
          </p:nvPr>
        </p:nvSpPr>
        <p:spPr/>
        <p:txBody>
          <a:bodyPr/>
          <a:lstStyle/>
          <a:p>
            <a:r>
              <a:rPr lang="en-US" dirty="0"/>
              <a:t>Introduction to Diagnostic Error</a:t>
            </a:r>
          </a:p>
        </p:txBody>
      </p:sp>
      <p:sp>
        <p:nvSpPr>
          <p:cNvPr id="6" name="Text Placeholder 5">
            <a:extLst>
              <a:ext uri="{FF2B5EF4-FFF2-40B4-BE49-F238E27FC236}">
                <a16:creationId xmlns:a16="http://schemas.microsoft.com/office/drawing/2014/main" id="{32FEC988-953F-4FD3-84F1-876EE9CF1F31}"/>
              </a:ext>
            </a:extLst>
          </p:cNvPr>
          <p:cNvSpPr>
            <a:spLocks noGrp="1"/>
          </p:cNvSpPr>
          <p:nvPr>
            <p:ph type="body" idx="1"/>
          </p:nvPr>
        </p:nvSpPr>
        <p:spPr/>
        <p:txBody>
          <a:bodyPr>
            <a:normAutofit/>
          </a:bodyPr>
          <a:lstStyle/>
          <a:p>
            <a:r>
              <a:rPr lang="en-US" sz="4000" dirty="0"/>
              <a:t>Part 1</a:t>
            </a:r>
          </a:p>
        </p:txBody>
      </p:sp>
    </p:spTree>
    <p:extLst>
      <p:ext uri="{BB962C8B-B14F-4D97-AF65-F5344CB8AC3E}">
        <p14:creationId xmlns:p14="http://schemas.microsoft.com/office/powerpoint/2010/main" val="428646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7B8A66-519B-470B-AAB2-9E9BB3DC76BA}"/>
              </a:ext>
            </a:extLst>
          </p:cNvPr>
          <p:cNvSpPr>
            <a:spLocks noGrp="1"/>
          </p:cNvSpPr>
          <p:nvPr>
            <p:ph type="title"/>
          </p:nvPr>
        </p:nvSpPr>
        <p:spPr>
          <a:xfrm>
            <a:off x="457200" y="274638"/>
            <a:ext cx="8229600" cy="1143000"/>
          </a:xfrm>
        </p:spPr>
        <p:txBody>
          <a:bodyPr>
            <a:noAutofit/>
          </a:bodyPr>
          <a:lstStyle/>
          <a:p>
            <a:r>
              <a:rPr lang="en-US" dirty="0"/>
              <a:t>Defining the Need:</a:t>
            </a:r>
            <a:br>
              <a:rPr lang="en-US" dirty="0"/>
            </a:br>
            <a:r>
              <a:rPr lang="en-US" dirty="0"/>
              <a:t>Why Is Diagnosis Important?</a:t>
            </a:r>
          </a:p>
        </p:txBody>
      </p:sp>
      <p:pic>
        <p:nvPicPr>
          <p:cNvPr id="3" name="Picture 2" descr="The infographic depicts some of what we know about the current state of diagnostic error in the U.S. and its importance as a patient safety issue. One in three patients experiences a diagnostic error firsthand. Thirty-three percent of all diagnostic-related malpractice cases have one or more communication breakdowns. Of diagnostic-related malpractice cases, 69% had a high severity of which 34% resulted in death. Diagnostic-related communication failures occur across all setting with 55% occurring in the outpatient setting, 22% in the inpatient setting, and 23% in the emergency department. Inappropriate testing, wrong treatments, and malpractice lawsuits result in expenses over $100 billion per year.">
            <a:extLst>
              <a:ext uri="{FF2B5EF4-FFF2-40B4-BE49-F238E27FC236}">
                <a16:creationId xmlns:a16="http://schemas.microsoft.com/office/drawing/2014/main" id="{063D4D47-8FE2-4816-83BD-D06FC12C83BA}"/>
              </a:ext>
            </a:extLst>
          </p:cNvPr>
          <p:cNvPicPr>
            <a:picLocks noChangeAspect="1"/>
          </p:cNvPicPr>
          <p:nvPr/>
        </p:nvPicPr>
        <p:blipFill>
          <a:blip r:embed="rId3"/>
          <a:stretch>
            <a:fillRect/>
          </a:stretch>
        </p:blipFill>
        <p:spPr>
          <a:xfrm>
            <a:off x="1436806" y="1824098"/>
            <a:ext cx="6271333" cy="4318374"/>
          </a:xfrm>
          <a:prstGeom prst="rect">
            <a:avLst/>
          </a:prstGeom>
        </p:spPr>
      </p:pic>
      <p:pic>
        <p:nvPicPr>
          <p:cNvPr id="1026" name="Picture 2">
            <a:extLst>
              <a:ext uri="{FF2B5EF4-FFF2-40B4-BE49-F238E27FC236}">
                <a16:creationId xmlns:a16="http://schemas.microsoft.com/office/drawing/2014/main" id="{4924DF3A-BE7F-48D8-BE2E-8879EE932654}"/>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70"/>
          <a:stretch/>
        </p:blipFill>
        <p:spPr bwMode="auto">
          <a:xfrm>
            <a:off x="5214938" y="6014977"/>
            <a:ext cx="3916362" cy="847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s slide can be found in the participant workbook. ">
            <a:extLst>
              <a:ext uri="{FF2B5EF4-FFF2-40B4-BE49-F238E27FC236}">
                <a16:creationId xmlns:a16="http://schemas.microsoft.com/office/drawing/2014/main" id="{77D14268-D8DB-4A71-B6CE-FE948726D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255" y="5171955"/>
            <a:ext cx="1686045" cy="1686045"/>
          </a:xfrm>
          <a:prstGeom prst="rect">
            <a:avLst/>
          </a:prstGeom>
        </p:spPr>
      </p:pic>
    </p:spTree>
    <p:extLst>
      <p:ext uri="{BB962C8B-B14F-4D97-AF65-F5344CB8AC3E}">
        <p14:creationId xmlns:p14="http://schemas.microsoft.com/office/powerpoint/2010/main" val="198192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82B83-30AA-44EB-B726-23F47E5A4B23}"/>
              </a:ext>
            </a:extLst>
          </p:cNvPr>
          <p:cNvSpPr>
            <a:spLocks noGrp="1"/>
          </p:cNvSpPr>
          <p:nvPr>
            <p:ph type="title"/>
          </p:nvPr>
        </p:nvSpPr>
        <p:spPr>
          <a:xfrm>
            <a:off x="228600" y="228600"/>
            <a:ext cx="8229600" cy="1143000"/>
          </a:xfrm>
        </p:spPr>
        <p:txBody>
          <a:bodyPr>
            <a:normAutofit/>
          </a:bodyPr>
          <a:lstStyle/>
          <a:p>
            <a:r>
              <a:rPr lang="en-US" dirty="0"/>
              <a:t>What Is Diagnostic Error?</a:t>
            </a:r>
          </a:p>
        </p:txBody>
      </p:sp>
      <p:sp>
        <p:nvSpPr>
          <p:cNvPr id="3" name="Content Placeholder 2">
            <a:extLst>
              <a:ext uri="{FF2B5EF4-FFF2-40B4-BE49-F238E27FC236}">
                <a16:creationId xmlns:a16="http://schemas.microsoft.com/office/drawing/2014/main" id="{A24D9890-DFDA-4017-97BB-95F782B18C27}"/>
              </a:ext>
            </a:extLst>
          </p:cNvPr>
          <p:cNvSpPr>
            <a:spLocks noGrp="1"/>
          </p:cNvSpPr>
          <p:nvPr>
            <p:ph idx="1"/>
          </p:nvPr>
        </p:nvSpPr>
        <p:spPr>
          <a:xfrm>
            <a:off x="444500" y="2057400"/>
            <a:ext cx="8229600" cy="3733800"/>
          </a:xfrm>
        </p:spPr>
        <p:txBody>
          <a:bodyPr vert="horz" lIns="91440" tIns="45720" rIns="91440" bIns="45720" rtlCol="0" anchor="t">
            <a:normAutofit/>
          </a:bodyPr>
          <a:lstStyle/>
          <a:p>
            <a:pPr marL="0" indent="0">
              <a:buNone/>
            </a:pPr>
            <a:r>
              <a:rPr lang="en-US" dirty="0">
                <a:latin typeface="Arial" panose="020B0604020202020204" pitchFamily="34" charset="0"/>
                <a:ea typeface="Arial" charset="0"/>
                <a:cs typeface="Arial" panose="020B0604020202020204" pitchFamily="34" charset="0"/>
              </a:rPr>
              <a:t>Failure to (a) establish an accurate and timely explanation of the patient’s health problem(s) or (b) communicate that explanation to the patient.</a:t>
            </a:r>
          </a:p>
        </p:txBody>
      </p:sp>
      <p:sp>
        <p:nvSpPr>
          <p:cNvPr id="5" name="TextBox 4">
            <a:extLst>
              <a:ext uri="{FF2B5EF4-FFF2-40B4-BE49-F238E27FC236}">
                <a16:creationId xmlns:a16="http://schemas.microsoft.com/office/drawing/2014/main" id="{E956A09C-EC37-4046-AD2B-33D13771734F}"/>
              </a:ext>
            </a:extLst>
          </p:cNvPr>
          <p:cNvSpPr txBox="1"/>
          <p:nvPr/>
        </p:nvSpPr>
        <p:spPr>
          <a:xfrm>
            <a:off x="2216258" y="5621923"/>
            <a:ext cx="6788258" cy="338554"/>
          </a:xfrm>
          <a:prstGeom prst="rect">
            <a:avLst/>
          </a:prstGeom>
          <a:noFill/>
        </p:spPr>
        <p:txBody>
          <a:bodyPr wrap="square">
            <a:spAutoFit/>
          </a:bodyPr>
          <a:lstStyle/>
          <a:p>
            <a:r>
              <a:rPr lang="en-US" sz="1600" dirty="0"/>
              <a:t>Reference: National Academies of Sciences, Engineering, and Medicine, 2015.  </a:t>
            </a:r>
          </a:p>
        </p:txBody>
      </p:sp>
    </p:spTree>
    <p:extLst>
      <p:ext uri="{BB962C8B-B14F-4D97-AF65-F5344CB8AC3E}">
        <p14:creationId xmlns:p14="http://schemas.microsoft.com/office/powerpoint/2010/main" val="3704356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53CE-B3A4-4F1C-9507-E32F1685008D}"/>
              </a:ext>
            </a:extLst>
          </p:cNvPr>
          <p:cNvSpPr>
            <a:spLocks noGrp="1"/>
          </p:cNvSpPr>
          <p:nvPr>
            <p:ph type="title"/>
          </p:nvPr>
        </p:nvSpPr>
        <p:spPr>
          <a:xfrm>
            <a:off x="0" y="274638"/>
            <a:ext cx="9144000" cy="1143000"/>
          </a:xfrm>
        </p:spPr>
        <p:txBody>
          <a:bodyPr>
            <a:noAutofit/>
          </a:bodyPr>
          <a:lstStyle/>
          <a:p>
            <a:r>
              <a:rPr lang="en-US" dirty="0"/>
              <a:t>Types of Diagnostic Error</a:t>
            </a:r>
          </a:p>
        </p:txBody>
      </p:sp>
      <p:sp>
        <p:nvSpPr>
          <p:cNvPr id="3" name="Content Placeholder 2">
            <a:extLst>
              <a:ext uri="{FF2B5EF4-FFF2-40B4-BE49-F238E27FC236}">
                <a16:creationId xmlns:a16="http://schemas.microsoft.com/office/drawing/2014/main" id="{175E36B5-5294-458E-B486-4D0BCA6AB343}"/>
              </a:ext>
            </a:extLst>
          </p:cNvPr>
          <p:cNvSpPr>
            <a:spLocks noGrp="1"/>
          </p:cNvSpPr>
          <p:nvPr>
            <p:ph idx="1"/>
          </p:nvPr>
        </p:nvSpPr>
        <p:spPr>
          <a:xfrm>
            <a:off x="152400" y="1905000"/>
            <a:ext cx="8839200" cy="4289424"/>
          </a:xfrm>
        </p:spPr>
        <p:txBody>
          <a:bodyPr vert="horz" lIns="91440" tIns="45720" rIns="91440" bIns="45720" rtlCol="0" anchor="t">
            <a:normAutofit/>
          </a:bodyPr>
          <a:lstStyle/>
          <a:p>
            <a:r>
              <a:rPr lang="en-US" sz="2800" b="1" dirty="0">
                <a:latin typeface="Arial" charset="0"/>
                <a:ea typeface="Arial" charset="0"/>
                <a:cs typeface="Arial" charset="0"/>
              </a:rPr>
              <a:t>By error type:  </a:t>
            </a:r>
          </a:p>
          <a:p>
            <a:pPr lvl="1"/>
            <a:r>
              <a:rPr lang="en-US" sz="2400" b="1" dirty="0">
                <a:latin typeface="Arial" charset="0"/>
                <a:ea typeface="Arial" charset="0"/>
                <a:cs typeface="Arial" charset="0"/>
              </a:rPr>
              <a:t>Missed</a:t>
            </a:r>
            <a:r>
              <a:rPr lang="en-US" sz="2400" dirty="0">
                <a:latin typeface="Arial" charset="0"/>
                <a:ea typeface="Arial" charset="0"/>
                <a:cs typeface="Arial" charset="0"/>
              </a:rPr>
              <a:t> – No diagnosis is ever reached.</a:t>
            </a:r>
          </a:p>
          <a:p>
            <a:pPr lvl="1"/>
            <a:r>
              <a:rPr lang="en-US" sz="2400" b="1" dirty="0">
                <a:latin typeface="Arial" charset="0"/>
                <a:ea typeface="Arial" charset="0"/>
                <a:cs typeface="Arial" charset="0"/>
              </a:rPr>
              <a:t>Wrong</a:t>
            </a:r>
            <a:r>
              <a:rPr lang="en-US" sz="2400" dirty="0">
                <a:latin typeface="Arial" charset="0"/>
                <a:ea typeface="Arial" charset="0"/>
                <a:cs typeface="Arial" charset="0"/>
              </a:rPr>
              <a:t> – The diagnosis is incorrect.</a:t>
            </a:r>
          </a:p>
          <a:p>
            <a:pPr lvl="1"/>
            <a:r>
              <a:rPr lang="en-US" sz="2400" b="1" dirty="0">
                <a:latin typeface="Arial" charset="0"/>
                <a:ea typeface="Arial" charset="0"/>
                <a:cs typeface="Arial" charset="0"/>
              </a:rPr>
              <a:t>Delayed</a:t>
            </a:r>
            <a:r>
              <a:rPr lang="en-US" sz="2400" dirty="0">
                <a:latin typeface="Arial" charset="0"/>
                <a:ea typeface="Arial" charset="0"/>
                <a:cs typeface="Arial" charset="0"/>
              </a:rPr>
              <a:t> – The diagnosis should have been made earlier.</a:t>
            </a:r>
          </a:p>
          <a:p>
            <a:endParaRPr lang="en-US" sz="2800" dirty="0">
              <a:latin typeface="Arial" charset="0"/>
              <a:ea typeface="Arial" charset="0"/>
              <a:cs typeface="Arial" charset="0"/>
            </a:endParaRPr>
          </a:p>
          <a:p>
            <a:r>
              <a:rPr lang="en-US" sz="2800" b="1" dirty="0">
                <a:latin typeface="Arial" charset="0"/>
                <a:ea typeface="Arial" charset="0"/>
                <a:cs typeface="Arial" charset="0"/>
              </a:rPr>
              <a:t>By reference to ideal care: </a:t>
            </a:r>
          </a:p>
          <a:p>
            <a:pPr lvl="1"/>
            <a:r>
              <a:rPr lang="en-US" sz="2400" dirty="0">
                <a:latin typeface="Arial" charset="0"/>
                <a:ea typeface="Arial" charset="0"/>
                <a:cs typeface="Arial" charset="0"/>
              </a:rPr>
              <a:t>A diagnostic error represents a breakdown in the diagnostic process or a missed opportunity.</a:t>
            </a:r>
          </a:p>
        </p:txBody>
      </p:sp>
    </p:spTree>
    <p:extLst>
      <p:ext uri="{BB962C8B-B14F-4D97-AF65-F5344CB8AC3E}">
        <p14:creationId xmlns:p14="http://schemas.microsoft.com/office/powerpoint/2010/main" val="232090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F12F-F71F-4633-A7F0-B816A09BA75A}"/>
              </a:ext>
            </a:extLst>
          </p:cNvPr>
          <p:cNvSpPr>
            <a:spLocks noGrp="1"/>
          </p:cNvSpPr>
          <p:nvPr>
            <p:ph type="title"/>
          </p:nvPr>
        </p:nvSpPr>
        <p:spPr>
          <a:xfrm>
            <a:off x="457200" y="274638"/>
            <a:ext cx="8229600" cy="1401762"/>
          </a:xfrm>
        </p:spPr>
        <p:txBody>
          <a:bodyPr anchor="ctr">
            <a:normAutofit/>
          </a:bodyPr>
          <a:lstStyle/>
          <a:p>
            <a:pPr>
              <a:lnSpc>
                <a:spcPct val="90000"/>
              </a:lnSpc>
            </a:pPr>
            <a:r>
              <a:rPr lang="en-US" dirty="0"/>
              <a:t>Where Do Diagnostic Errors Occur?</a:t>
            </a:r>
          </a:p>
        </p:txBody>
      </p:sp>
      <p:pic>
        <p:nvPicPr>
          <p:cNvPr id="4" name="Content Placeholder 3" descr="The diagram depicts how diagnostic error occurs across the entire healthcare delivery system and at every phase of the diagnostic process to include ambulatory care (primary and specialty practices, ambulatory surgery centers, etc.), emergency departments, intensive care units, long-term care, medical-surgical units."/>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3445" y="1981200"/>
            <a:ext cx="8954353" cy="3657599"/>
          </a:xfrm>
        </p:spPr>
      </p:pic>
    </p:spTree>
    <p:extLst>
      <p:ext uri="{BB962C8B-B14F-4D97-AF65-F5344CB8AC3E}">
        <p14:creationId xmlns:p14="http://schemas.microsoft.com/office/powerpoint/2010/main" val="41668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ABF0AEAE-19D0-411F-943F-A870EC753E2D}"/>
              </a:ext>
            </a:extLst>
          </p:cNvPr>
          <p:cNvSpPr>
            <a:spLocks noGrp="1"/>
          </p:cNvSpPr>
          <p:nvPr>
            <p:ph type="title"/>
          </p:nvPr>
        </p:nvSpPr>
        <p:spPr>
          <a:xfrm>
            <a:off x="457200" y="274638"/>
            <a:ext cx="8229600" cy="1143000"/>
          </a:xfrm>
        </p:spPr>
        <p:txBody>
          <a:bodyPr anchor="ctr">
            <a:noAutofit/>
          </a:bodyPr>
          <a:lstStyle/>
          <a:p>
            <a:r>
              <a:rPr lang="en-US" dirty="0"/>
              <a:t>Communication and the Diagnostic Process</a:t>
            </a:r>
          </a:p>
        </p:txBody>
      </p:sp>
      <p:pic>
        <p:nvPicPr>
          <p:cNvPr id="5" name="Picture 5" descr="The Diagnostic Process diagram is a resource developed by the National Academies in their report and offered as an interactive tool by SIDM to help everyone understand and work to improve the diagnostic process. The diagnostic process is a complex and collaborative activity that unfolds over time and occurs within the context of a healthcare system. The Diagnosis Process diagram shows typical elements of the diagnostic process, but also recognizes that for some patients, certain steps may be skipped, or the order may be re-arranged.">
            <a:extLst>
              <a:ext uri="{FF2B5EF4-FFF2-40B4-BE49-F238E27FC236}">
                <a16:creationId xmlns:a16="http://schemas.microsoft.com/office/drawing/2014/main" id="{7F4FDD3F-9E83-44C8-85D2-FB5C68CC335C}"/>
              </a:ext>
            </a:extLst>
          </p:cNvPr>
          <p:cNvPicPr>
            <a:picLocks noGrp="1" noChangeAspect="1"/>
          </p:cNvPicPr>
          <p:nvPr>
            <p:ph idx="1"/>
          </p:nvPr>
        </p:nvPicPr>
        <p:blipFill>
          <a:blip r:embed="rId3"/>
          <a:stretch>
            <a:fillRect/>
          </a:stretch>
        </p:blipFill>
        <p:spPr>
          <a:xfrm>
            <a:off x="403029" y="1960232"/>
            <a:ext cx="8229600" cy="4067952"/>
          </a:xfrm>
        </p:spPr>
      </p:pic>
    </p:spTree>
    <p:extLst>
      <p:ext uri="{BB962C8B-B14F-4D97-AF65-F5344CB8AC3E}">
        <p14:creationId xmlns:p14="http://schemas.microsoft.com/office/powerpoint/2010/main" val="19880283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7463</TotalTime>
  <Words>8498</Words>
  <Application>Microsoft Office PowerPoint</Application>
  <PresentationFormat>On-screen Show (4:3)</PresentationFormat>
  <Paragraphs>602</Paragraphs>
  <Slides>33</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Courier New</vt:lpstr>
      <vt:lpstr>Future PT</vt:lpstr>
      <vt:lpstr>Georgia Pro</vt:lpstr>
      <vt:lpstr>Times New Roman</vt:lpstr>
      <vt:lpstr>Wingdings</vt:lpstr>
      <vt:lpstr>Office Theme</vt:lpstr>
      <vt:lpstr>Custom Design</vt:lpstr>
      <vt:lpstr>1_Custom Design</vt:lpstr>
      <vt:lpstr>Module 1 Introduction</vt:lpstr>
      <vt:lpstr>Introduction</vt:lpstr>
      <vt:lpstr>Module 1 Objectives</vt:lpstr>
      <vt:lpstr>Introduction to Diagnostic Error</vt:lpstr>
      <vt:lpstr>Defining the Need: Why Is Diagnosis Important?</vt:lpstr>
      <vt:lpstr>What Is Diagnostic Error?</vt:lpstr>
      <vt:lpstr>Types of Diagnostic Error</vt:lpstr>
      <vt:lpstr>Where Do Diagnostic Errors Occur?</vt:lpstr>
      <vt:lpstr>Communication and the Diagnostic Process</vt:lpstr>
      <vt:lpstr>Causes of Diagnostic Error</vt:lpstr>
      <vt:lpstr>Diagnostic Error Is Common and Harmful and Affects Many</vt:lpstr>
      <vt:lpstr>Introduction to teamstepps </vt:lpstr>
      <vt:lpstr>What Is TeamSTEPPS?</vt:lpstr>
      <vt:lpstr>Why Use TeamSTEPPS?</vt:lpstr>
      <vt:lpstr>What Makes TeamSTEPPS Different?</vt:lpstr>
      <vt:lpstr>What Will Teams Learn?</vt:lpstr>
      <vt:lpstr>How Does TeamSTEPPS Work?</vt:lpstr>
      <vt:lpstr>Course Materials</vt:lpstr>
      <vt:lpstr>Facilitator’s Guide</vt:lpstr>
      <vt:lpstr>Participant Workbook</vt:lpstr>
      <vt:lpstr>Team Assessment Tool for Improving Diagnosis </vt:lpstr>
      <vt:lpstr>The Spirit of Inquiry Can Enhance Communication To Improve Diagnosis</vt:lpstr>
      <vt:lpstr>Reflective Practice</vt:lpstr>
      <vt:lpstr>Reflective Practice: Developing a Spirit of Inquiry for Improvement</vt:lpstr>
      <vt:lpstr>The Diagnostic Journey of  Mr. Kane</vt:lpstr>
      <vt:lpstr>Case Study: Joe Kane</vt:lpstr>
      <vt:lpstr>Meet Joe Kane and His Family</vt:lpstr>
      <vt:lpstr>Mr. Kane’s Diagnostic Journey: Provider Reflections</vt:lpstr>
      <vt:lpstr>Module 1 Summary</vt:lpstr>
      <vt:lpstr>Next Steps</vt:lpstr>
      <vt:lpstr>Course Modules</vt:lpstr>
      <vt:lpstr>Module 1 References</vt:lpstr>
      <vt:lpstr>Module 1 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TeamSTEPPS® Diagnosis Improvement: Module 1 Introduction</dc:title>
  <dc:subject>Diagnostic Safety</dc:subject>
  <dc:creator>"Agency for Healthcare Research and Quality (AHRQ)"</dc:creator>
  <cp:keywords>TeamSTEPPS®</cp:keywords>
  <dc:description>PowerPoint Presentation</dc:description>
  <cp:lastModifiedBy>Bonnett, Doreen (AHRQ/OC)</cp:lastModifiedBy>
  <cp:revision>175</cp:revision>
  <cp:lastPrinted>2022-02-08T17:39:08Z</cp:lastPrinted>
  <dcterms:created xsi:type="dcterms:W3CDTF">2021-09-21T14:13:27Z</dcterms:created>
  <dcterms:modified xsi:type="dcterms:W3CDTF">2022-02-24T00:30:32Z</dcterms:modified>
  <cp:category>Diagnostic Safety</cp:category>
</cp:coreProperties>
</file>