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96" r:id="rId3"/>
  </p:sldMasterIdLst>
  <p:notesMasterIdLst>
    <p:notesMasterId r:id="rId19"/>
  </p:notesMasterIdLst>
  <p:handoutMasterIdLst>
    <p:handoutMasterId r:id="rId20"/>
  </p:handoutMasterIdLst>
  <p:sldIdLst>
    <p:sldId id="256" r:id="rId4"/>
    <p:sldId id="378" r:id="rId5"/>
    <p:sldId id="313" r:id="rId6"/>
    <p:sldId id="328" r:id="rId7"/>
    <p:sldId id="324" r:id="rId8"/>
    <p:sldId id="312" r:id="rId9"/>
    <p:sldId id="315" r:id="rId10"/>
    <p:sldId id="374" r:id="rId11"/>
    <p:sldId id="316" r:id="rId12"/>
    <p:sldId id="375" r:id="rId13"/>
    <p:sldId id="320" r:id="rId14"/>
    <p:sldId id="323" r:id="rId15"/>
    <p:sldId id="376" r:id="rId16"/>
    <p:sldId id="377" r:id="rId17"/>
    <p:sldId id="379"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ckroade, Melissa M" initials="EMM" lastIdx="3" clrIdx="0">
    <p:extLst>
      <p:ext uri="{19B8F6BF-5375-455C-9EA6-DF929625EA0E}">
        <p15:presenceInfo xmlns:p15="http://schemas.microsoft.com/office/powerpoint/2012/main" userId="S::Melissa.M.Eckroade@Medstar.net::278f3e75-3599-4e85-9bf5-e2090eeef54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64A2"/>
    <a:srgbClr val="89898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0028" autoAdjust="0"/>
    <p:restoredTop sz="72850" autoAdjust="0"/>
  </p:normalViewPr>
  <p:slideViewPr>
    <p:cSldViewPr snapToGrid="0" showGuides="1">
      <p:cViewPr>
        <p:scale>
          <a:sx n="87" d="100"/>
          <a:sy n="87" d="100"/>
        </p:scale>
        <p:origin x="1824" y="-22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showGuides="1">
      <p:cViewPr>
        <p:scale>
          <a:sx n="75" d="100"/>
          <a:sy n="75" d="100"/>
        </p:scale>
        <p:origin x="4008" y="33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commentAuthors" Target="commentAuthor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9B09DC1-E5E2-48A7-B1F7-09199886D63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7D5FC2D-3441-4108-8EE6-E27FDDCCADC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D826DBC-199E-4C30-AEFC-22EE33FB71F6}" type="datetimeFigureOut">
              <a:rPr lang="en-US" smtClean="0"/>
              <a:t>2/23/2022</a:t>
            </a:fld>
            <a:endParaRPr lang="en-US"/>
          </a:p>
        </p:txBody>
      </p:sp>
      <p:sp>
        <p:nvSpPr>
          <p:cNvPr id="4" name="Footer Placeholder 3">
            <a:extLst>
              <a:ext uri="{FF2B5EF4-FFF2-40B4-BE49-F238E27FC236}">
                <a16:creationId xmlns:a16="http://schemas.microsoft.com/office/drawing/2014/main" id="{F7A8094B-F277-4C03-A938-913AC99FFF3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5C05476-F633-4D9D-A63B-56231FAC047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A2032A7-5E43-4215-8E9D-7B0213FD1FC8}" type="slidenum">
              <a:rPr lang="en-US" smtClean="0"/>
              <a:t>‹#›</a:t>
            </a:fld>
            <a:endParaRPr lang="en-US"/>
          </a:p>
        </p:txBody>
      </p:sp>
    </p:spTree>
    <p:extLst>
      <p:ext uri="{BB962C8B-B14F-4D97-AF65-F5344CB8AC3E}">
        <p14:creationId xmlns:p14="http://schemas.microsoft.com/office/powerpoint/2010/main" val="432667733"/>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60083"/>
            <a:ext cx="2971800" cy="458788"/>
          </a:xfrm>
          <a:prstGeom prst="rect">
            <a:avLst/>
          </a:prstGeom>
        </p:spPr>
        <p:txBody>
          <a:bodyPr vert="horz" lIns="91440" tIns="45720" rIns="91440" bIns="45720" rtlCol="0"/>
          <a:lstStyle>
            <a:lvl1pPr algn="l">
              <a:defRPr sz="1200"/>
            </a:lvl1pPr>
          </a:lstStyle>
          <a:p>
            <a:r>
              <a:rPr lang="en-US" dirty="0"/>
              <a:t>Slide</a:t>
            </a: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BED618-D232-42EC-A73F-7B939C5E1EA5}" type="datetimeFigureOut">
              <a:rPr lang="en-US" smtClean="0"/>
              <a:t>2/23/2022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49"/>
            <a:ext cx="5486400" cy="4583368"/>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0" y="-17462"/>
            <a:ext cx="714376" cy="458787"/>
          </a:xfrm>
          <a:prstGeom prst="rect">
            <a:avLst/>
          </a:prstGeom>
        </p:spPr>
        <p:txBody>
          <a:bodyPr vert="horz" lIns="91440" tIns="45720" rIns="91440" bIns="45720" rtlCol="0" anchor="b"/>
          <a:lstStyle>
            <a:lvl1pPr algn="r">
              <a:defRPr sz="1200"/>
            </a:lvl1pPr>
          </a:lstStyle>
          <a:p>
            <a:fld id="{5FF6188A-B79F-44DB-9FF4-F22F39030D5D}" type="slidenum">
              <a:rPr lang="en-US" smtClean="0"/>
              <a:t>‹#›</a:t>
            </a:fld>
            <a:endParaRPr lang="en-US"/>
          </a:p>
        </p:txBody>
      </p:sp>
    </p:spTree>
    <p:extLst>
      <p:ext uri="{BB962C8B-B14F-4D97-AF65-F5344CB8AC3E}">
        <p14:creationId xmlns:p14="http://schemas.microsoft.com/office/powerpoint/2010/main" val="648734575"/>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image" Target="../media/image8.svg"/></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image" Target="../media/image8.svg"/></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image" Target="../media/image8.svg"/></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image" Target="../media/image8.svg"/></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image" Target="../media/image8.svg"/></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Calibri" panose="020F0502020204030204" pitchFamily="34" charset="0"/>
                <a:ea typeface="Calibri" panose="020F0502020204030204" pitchFamily="34" charset="0"/>
              </a:rPr>
              <a:t>Welcome to the TeamSTEPPS for Diagnosis Improvement Course. This presentation will cover Module 2, Diagnostic Team Structure, that you will review as the facilitator.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Calibri" panose="020F0502020204030204" pitchFamily="34" charset="0"/>
                <a:ea typeface="Calibri" panose="020F0502020204030204" pitchFamily="34" charset="0"/>
              </a:rPr>
              <a:t>Individuals who plan to take the course but will not complete it as part of a team should follow the </a:t>
            </a:r>
            <a:r>
              <a:rPr lang="en-US" b="1" dirty="0">
                <a:effectLst/>
                <a:latin typeface="Calibri" panose="020F0502020204030204" pitchFamily="34" charset="0"/>
                <a:ea typeface="Calibri" panose="020F0502020204030204" pitchFamily="34" charset="0"/>
              </a:rPr>
              <a:t>Self-Paced Learner’s Roadmap </a:t>
            </a:r>
            <a:r>
              <a:rPr lang="en-US" dirty="0">
                <a:effectLst/>
                <a:latin typeface="Calibri" panose="020F0502020204030204" pitchFamily="34" charset="0"/>
                <a:ea typeface="Calibri" panose="020F0502020204030204" pitchFamily="34" charset="0"/>
              </a:rPr>
              <a:t>found on the TeamSTEPPS for Diagnosis Improvement Course web page. The roadmap provides step-by-step instructions to maximize the value of time spent on the course and ways to leverage core principles and tools. Throughout the presenter’s notes, you will also find </a:t>
            </a:r>
            <a:r>
              <a:rPr lang="en-US" b="1" dirty="0">
                <a:effectLst/>
                <a:latin typeface="Calibri" panose="020F0502020204030204" pitchFamily="34" charset="0"/>
                <a:ea typeface="Calibri" panose="020F0502020204030204" pitchFamily="34" charset="0"/>
              </a:rPr>
              <a:t>Self-Paced Learner Tips</a:t>
            </a:r>
            <a:r>
              <a:rPr lang="en-US" dirty="0">
                <a:effectLst/>
                <a:latin typeface="Calibri" panose="020F0502020204030204" pitchFamily="34" charset="0"/>
                <a:ea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Calibri" panose="020F0502020204030204" pitchFamily="34" charset="0"/>
                <a:ea typeface="Calibri" panose="020F0502020204030204" pitchFamily="34" charset="0"/>
              </a:rPr>
              <a:t>Estimated Time to complete this module: </a:t>
            </a:r>
            <a:r>
              <a:rPr lang="en-US" b="1" dirty="0">
                <a:effectLst/>
                <a:latin typeface="Calibri" panose="020F0502020204030204" pitchFamily="34" charset="0"/>
                <a:ea typeface="Calibri" panose="020F0502020204030204" pitchFamily="34" charset="0"/>
              </a:rPr>
              <a:t>45 minutes </a:t>
            </a:r>
            <a:r>
              <a:rPr lang="en-US" dirty="0">
                <a:effectLst/>
                <a:latin typeface="Calibri" panose="020F0502020204030204" pitchFamily="34" charset="0"/>
                <a:ea typeface="Calibri" panose="020F0502020204030204" pitchFamily="34" charset="0"/>
              </a:rPr>
              <a:t>(15 slides)</a:t>
            </a:r>
          </a:p>
          <a:p>
            <a:pPr marR="0">
              <a:lnSpc>
                <a:spcPct val="150000"/>
              </a:lnSpc>
              <a:spcBef>
                <a:spcPts val="0"/>
              </a:spcBef>
              <a:spcAft>
                <a:spcPts val="0"/>
              </a:spcAft>
            </a:pPr>
            <a:endParaRPr lang="en-US" sz="1200" kern="1200" dirty="0">
              <a:solidFill>
                <a:schemeClr val="tx1"/>
              </a:solidFill>
              <a:effectLst/>
              <a:latin typeface="+mn-lt"/>
              <a:cs typeface="Calibri"/>
            </a:endParaRPr>
          </a:p>
          <a:p>
            <a:pPr marR="0">
              <a:lnSpc>
                <a:spcPct val="150000"/>
              </a:lnSpc>
              <a:spcBef>
                <a:spcPts val="0"/>
              </a:spcBef>
              <a:spcAft>
                <a:spcPts val="0"/>
              </a:spcAft>
            </a:pPr>
            <a:endParaRPr lang="en-US" dirty="0">
              <a:cs typeface="Calibri"/>
            </a:endParaRPr>
          </a:p>
        </p:txBody>
      </p:sp>
      <p:sp>
        <p:nvSpPr>
          <p:cNvPr id="4" name="Slide Number Placeholder 3"/>
          <p:cNvSpPr>
            <a:spLocks noGrp="1"/>
          </p:cNvSpPr>
          <p:nvPr>
            <p:ph type="sldNum" sz="quarter" idx="10"/>
          </p:nvPr>
        </p:nvSpPr>
        <p:spPr/>
        <p:txBody>
          <a:bodyPr/>
          <a:lstStyle/>
          <a:p>
            <a:fld id="{7D612C43-7281-4B81-9204-AE17A482DDDD}" type="slidenum">
              <a:rPr lang="en-US" smtClean="0"/>
              <a:pPr/>
              <a:t>1</a:t>
            </a:fld>
            <a:endParaRPr lang="en-US"/>
          </a:p>
        </p:txBody>
      </p:sp>
      <p:sp>
        <p:nvSpPr>
          <p:cNvPr id="5" name="Header Placeholder 4">
            <a:extLst>
              <a:ext uri="{FF2B5EF4-FFF2-40B4-BE49-F238E27FC236}">
                <a16:creationId xmlns:a16="http://schemas.microsoft.com/office/drawing/2014/main" id="{E570A7CF-5D37-4D2F-8586-2A400371AF43}"/>
              </a:ext>
            </a:extLst>
          </p:cNvPr>
          <p:cNvSpPr>
            <a:spLocks noGrp="1"/>
          </p:cNvSpPr>
          <p:nvPr>
            <p:ph type="hdr" sz="quarter"/>
          </p:nvPr>
        </p:nvSpPr>
        <p:spPr/>
        <p:txBody>
          <a:bodyPr/>
          <a:lstStyle/>
          <a:p>
            <a:r>
              <a:rPr lang="en-US"/>
              <a:t>Slide</a:t>
            </a:r>
            <a:endParaRPr lang="en-US" dirty="0"/>
          </a:p>
        </p:txBody>
      </p:sp>
      <p:grpSp>
        <p:nvGrpSpPr>
          <p:cNvPr id="9" name="Group 8">
            <a:extLst>
              <a:ext uri="{FF2B5EF4-FFF2-40B4-BE49-F238E27FC236}">
                <a16:creationId xmlns:a16="http://schemas.microsoft.com/office/drawing/2014/main" id="{AE0BC88B-0F9D-4339-9DCA-D4B2130C428A}"/>
              </a:ext>
            </a:extLst>
          </p:cNvPr>
          <p:cNvGrpSpPr/>
          <p:nvPr/>
        </p:nvGrpSpPr>
        <p:grpSpPr>
          <a:xfrm>
            <a:off x="2029460" y="5916295"/>
            <a:ext cx="153670" cy="161925"/>
            <a:chOff x="0" y="0"/>
            <a:chExt cx="153670" cy="162160"/>
          </a:xfrm>
        </p:grpSpPr>
        <p:sp>
          <p:nvSpPr>
            <p:cNvPr id="10" name="Oval 9">
              <a:extLst>
                <a:ext uri="{FF2B5EF4-FFF2-40B4-BE49-F238E27FC236}">
                  <a16:creationId xmlns:a16="http://schemas.microsoft.com/office/drawing/2014/main" id="{128BE195-F7DA-4DED-82A3-792B7469FA5C}"/>
                </a:ext>
              </a:extLst>
            </p:cNvPr>
            <p:cNvSpPr/>
            <p:nvPr/>
          </p:nvSpPr>
          <p:spPr>
            <a:xfrm>
              <a:off x="0" y="6171"/>
              <a:ext cx="153670" cy="155989"/>
            </a:xfrm>
            <a:prstGeom prst="ellipse">
              <a:avLst/>
            </a:prstGeom>
            <a:solidFill>
              <a:schemeClr val="bg1"/>
            </a:solidFill>
            <a:ln w="28575">
              <a:solidFill>
                <a:srgbClr val="008A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11" name="Graphic 8" descr="User with solid fill">
              <a:extLst>
                <a:ext uri="{FF2B5EF4-FFF2-40B4-BE49-F238E27FC236}">
                  <a16:creationId xmlns:a16="http://schemas.microsoft.com/office/drawing/2014/main" id="{6A7D29E0-D23B-4031-B52E-65E1E5C4784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56" y="0"/>
              <a:ext cx="147320" cy="147320"/>
            </a:xfrm>
            <a:prstGeom prst="rect">
              <a:avLst/>
            </a:prstGeom>
          </p:spPr>
        </p:pic>
      </p:gr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Teamwork can be hindered by various interpersonal or work-related obstacles that arise in the work environment. Identifying these obstacles will help teams choose effective tools and strategies to optimize teamwork.</a:t>
            </a:r>
          </a:p>
          <a:p>
            <a:r>
              <a:rPr lang="en-US" dirty="0"/>
              <a:t> </a:t>
            </a:r>
          </a:p>
          <a:p>
            <a:r>
              <a:rPr lang="en-US" dirty="0"/>
              <a:t>Obstacles can include conflict among team members, lack of coordination, distraction, fatigue, lack of role definition, miscommunication, physical distance between team members, and ineffective or incomplete sharing of information (TeamSTEPPS for Office‐Based Care: Team Structure, 2015).</a:t>
            </a:r>
          </a:p>
          <a:p>
            <a:endParaRPr lang="en-US" dirty="0"/>
          </a:p>
          <a:p>
            <a:r>
              <a:rPr lang="en-US" dirty="0"/>
              <a:t>Diagnosis is especially vulnerable to communication breakdowns within the team. These can be breakdowns in communication with the patient, such as not engaging the patient and family members or being unclear on expectations for patients and families on when to follow up, what to do next, or what symptoms might suggest a treatment failure. Other team communication breakdowns within the team can include missed diagnostic tests, missed electronically communicated test results, or vague or absent referral instructions (Singh, Giardina, &amp; Meyer, 2013).</a:t>
            </a:r>
          </a:p>
          <a:p>
            <a:r>
              <a:rPr lang="en-US" dirty="0"/>
              <a:t> </a:t>
            </a:r>
          </a:p>
          <a:p>
            <a:r>
              <a:rPr lang="en-US" dirty="0"/>
              <a:t>Dangers to good team communication include: </a:t>
            </a:r>
          </a:p>
          <a:p>
            <a:r>
              <a:rPr lang="en-US" dirty="0"/>
              <a:t> </a:t>
            </a:r>
          </a:p>
          <a:p>
            <a:r>
              <a:rPr lang="en-US" b="1" dirty="0"/>
              <a:t>Lack of role clarity:</a:t>
            </a:r>
            <a:r>
              <a:rPr lang="en-US" dirty="0"/>
              <a:t> Some members of the team may not have a clearly defined role or may not be aware of their role. Ask participants to reflect on the Diagnostic Team Checklist that they completed as an exercise. Does everyone on that list consider themselves part of the team? Do they know their role in the process? Do they know whom to raise issues to when they see a problem?</a:t>
            </a:r>
          </a:p>
          <a:p>
            <a:r>
              <a:rPr lang="en-US" dirty="0"/>
              <a:t> </a:t>
            </a:r>
          </a:p>
          <a:p>
            <a:r>
              <a:rPr lang="en-US" b="1" dirty="0"/>
              <a:t>Physical distance of team members:</a:t>
            </a:r>
            <a:r>
              <a:rPr lang="en-US" dirty="0"/>
              <a:t> Some members of the diagnostic team, such as consulting physicians or members of the diagnostic testing team, may not be in the same location that care is happening. Some might be in an office setting and others in different states or regions of the country. Discuss with participants how they engage in virtual communication and teamwork. Do they have the technology to work as a team? Ask them to consider breakdowns in test results and referrals within their own practice. How might each team member play a role (in the past or in the future) to help mitigate these issues to improve diagnosis? </a:t>
            </a:r>
          </a:p>
          <a:p>
            <a:r>
              <a:rPr lang="en-US" dirty="0"/>
              <a:t> </a:t>
            </a:r>
          </a:p>
          <a:p>
            <a:r>
              <a:rPr lang="en-US" dirty="0"/>
              <a:t>(TeamSTEPPS for Office-Based Care: Team Structure, 2015)</a:t>
            </a:r>
          </a:p>
          <a:p>
            <a:endParaRPr lang="en-US" dirty="0"/>
          </a:p>
        </p:txBody>
      </p:sp>
      <p:sp>
        <p:nvSpPr>
          <p:cNvPr id="4" name="Slide Number Placeholder 3"/>
          <p:cNvSpPr>
            <a:spLocks noGrp="1"/>
          </p:cNvSpPr>
          <p:nvPr>
            <p:ph type="sldNum" sz="quarter" idx="5"/>
          </p:nvPr>
        </p:nvSpPr>
        <p:spPr/>
        <p:txBody>
          <a:bodyPr/>
          <a:lstStyle/>
          <a:p>
            <a:fld id="{7D612C43-7281-4B81-9204-AE17A482DDDD}" type="slidenum">
              <a:rPr lang="en-US" smtClean="0"/>
              <a:pPr/>
              <a:t>10</a:t>
            </a:fld>
            <a:endParaRPr lang="en-US"/>
          </a:p>
        </p:txBody>
      </p:sp>
      <p:sp>
        <p:nvSpPr>
          <p:cNvPr id="5" name="Header Placeholder 4">
            <a:extLst>
              <a:ext uri="{FF2B5EF4-FFF2-40B4-BE49-F238E27FC236}">
                <a16:creationId xmlns:a16="http://schemas.microsoft.com/office/drawing/2014/main" id="{2B1ADE8D-DADA-4EE7-8F1C-3AE5901235D3}"/>
              </a:ext>
            </a:extLst>
          </p:cNvPr>
          <p:cNvSpPr>
            <a:spLocks noGrp="1"/>
          </p:cNvSpPr>
          <p:nvPr>
            <p:ph type="hdr" sz="quarter"/>
          </p:nvPr>
        </p:nvSpPr>
        <p:spPr/>
        <p:txBody>
          <a:bodyPr/>
          <a:lstStyle/>
          <a:p>
            <a:r>
              <a:rPr lang="en-US"/>
              <a:t>Slide</a:t>
            </a:r>
            <a:endParaRPr lang="en-US" dirty="0"/>
          </a:p>
        </p:txBody>
      </p:sp>
    </p:spTree>
    <p:extLst>
      <p:ext uri="{BB962C8B-B14F-4D97-AF65-F5344CB8AC3E}">
        <p14:creationId xmlns:p14="http://schemas.microsoft.com/office/powerpoint/2010/main" val="27776317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8"/>
            <a:ext cx="5486400" cy="4743451"/>
          </a:xfrm>
        </p:spPr>
        <p:txBody>
          <a:bodyPr/>
          <a:lstStyle/>
          <a:p>
            <a:r>
              <a:rPr lang="en-US" dirty="0"/>
              <a:t>One of the key goals of reflection is to consider the impact of explicit (cognitive) or implicit (affective, emotional) bias. Bias is unbalanced weight in favor of or against an idea or thing, usually in a way that is closed‐minded, prejudicial, or unfair. Specific forms of bias include: </a:t>
            </a:r>
          </a:p>
          <a:p>
            <a:pPr marL="318143" indent="-318143">
              <a:buFont typeface="Arial" panose="020B0604020202020204" pitchFamily="34" charset="0"/>
              <a:buChar char="•"/>
            </a:pPr>
            <a:r>
              <a:rPr lang="en-US" b="1" dirty="0"/>
              <a:t>Anchoring bias, </a:t>
            </a:r>
            <a:r>
              <a:rPr lang="en-US" dirty="0"/>
              <a:t>which is the tendency to rely too heavily on the very first piece of information you learn.</a:t>
            </a:r>
          </a:p>
          <a:p>
            <a:pPr marL="318143" indent="-318143">
              <a:buFont typeface="Arial" panose="020B0604020202020204" pitchFamily="34" charset="0"/>
              <a:buChar char="•"/>
            </a:pPr>
            <a:r>
              <a:rPr lang="en-US" b="1" dirty="0"/>
              <a:t>Confirmation bias, </a:t>
            </a:r>
            <a:r>
              <a:rPr lang="en-US" dirty="0"/>
              <a:t>which is favoring information that conforms to your existing beliefs and discounting evidence that does not conform.</a:t>
            </a:r>
          </a:p>
          <a:p>
            <a:pPr marL="318143" indent="-318143">
              <a:buFont typeface="Arial" panose="020B0604020202020204" pitchFamily="34" charset="0"/>
              <a:buChar char="•"/>
            </a:pPr>
            <a:r>
              <a:rPr lang="en-US" b="1" dirty="0"/>
              <a:t>Implicit bias,</a:t>
            </a:r>
            <a:r>
              <a:rPr lang="en-US" dirty="0"/>
              <a:t> which</a:t>
            </a:r>
            <a:r>
              <a:rPr lang="en-US" b="1" dirty="0"/>
              <a:t> </a:t>
            </a:r>
            <a:r>
              <a:rPr lang="en-US" dirty="0"/>
              <a:t>refers to the brain’s automatic, instant association of stereotypes or attitudes toward particular groups, often without your conscious awareness.</a:t>
            </a:r>
          </a:p>
          <a:p>
            <a:r>
              <a:rPr lang="en-US" b="1" dirty="0"/>
              <a:t> </a:t>
            </a:r>
            <a:endParaRPr lang="en-US" dirty="0"/>
          </a:p>
          <a:p>
            <a:r>
              <a:rPr lang="en-US" dirty="0"/>
              <a:t>Review</a:t>
            </a:r>
            <a:r>
              <a:rPr lang="en-US" b="1" dirty="0"/>
              <a:t> The Diagnostic Journey of Mr. Kane </a:t>
            </a:r>
            <a:r>
              <a:rPr lang="en-US" dirty="0"/>
              <a:t>with participants and discuss the following questions from the </a:t>
            </a:r>
            <a:r>
              <a:rPr lang="en-US" b="1" dirty="0"/>
              <a:t>Participant Workbook</a:t>
            </a:r>
            <a:r>
              <a:rPr lang="en-US" dirty="0"/>
              <a:t>:</a:t>
            </a:r>
          </a:p>
          <a:p>
            <a:pPr marL="424190" indent="-424190">
              <a:buFont typeface="+mj-lt"/>
              <a:buAutoNum type="arabicPeriod"/>
            </a:pPr>
            <a:r>
              <a:rPr lang="en-US" dirty="0"/>
              <a:t>What elements of Mr. Kane’s journey demonstrated good team behavior?  </a:t>
            </a:r>
          </a:p>
          <a:p>
            <a:pPr marL="424190" indent="-424190">
              <a:buFont typeface="+mj-lt"/>
              <a:buAutoNum type="arabicPeriod"/>
            </a:pPr>
            <a:r>
              <a:rPr lang="en-US" dirty="0"/>
              <a:t>Did you see opportunities for better ways the team could support diagnosis? If yes, what were they?</a:t>
            </a:r>
          </a:p>
          <a:p>
            <a:pPr marL="424190" indent="-424190">
              <a:buFont typeface="+mj-lt"/>
              <a:buAutoNum type="arabicPeriod"/>
            </a:pPr>
            <a:r>
              <a:rPr lang="en-US" dirty="0"/>
              <a:t>How might those methods become common practice? </a:t>
            </a:r>
          </a:p>
          <a:p>
            <a:pPr marL="424190" indent="-424190">
              <a:buFont typeface="+mj-lt"/>
              <a:buAutoNum type="arabicPeriod"/>
            </a:pPr>
            <a:r>
              <a:rPr lang="en-US" dirty="0"/>
              <a:t>What tools might be useful to achieve improved support? </a:t>
            </a:r>
          </a:p>
          <a:p>
            <a:pPr marL="424190" indent="-424190">
              <a:buFont typeface="+mj-lt"/>
              <a:buAutoNum type="arabicPeriod"/>
            </a:pPr>
            <a:r>
              <a:rPr lang="en-US" dirty="0"/>
              <a:t>What type of biases may have affected Mr. Kane’s diagnostic journey?  </a:t>
            </a:r>
          </a:p>
          <a:p>
            <a:pPr marL="424190" indent="-424190">
              <a:buFont typeface="+mj-lt"/>
              <a:buAutoNum type="arabicPeriod"/>
            </a:pPr>
            <a:r>
              <a:rPr lang="en-US" dirty="0"/>
              <a:t>Describe ways to overcome those biases.</a:t>
            </a:r>
          </a:p>
          <a:p>
            <a:pPr marL="424190" indent="-424190">
              <a:buFont typeface="+mj-lt"/>
              <a:buAutoNum type="arabicPeriod"/>
            </a:pPr>
            <a:endParaRPr lang="en-US" dirty="0"/>
          </a:p>
          <a:p>
            <a:pPr marL="400050"/>
            <a:r>
              <a:rPr lang="en-US" b="1" i="1" dirty="0">
                <a:effectLst/>
                <a:latin typeface="Calibri" panose="020F0502020204030204" pitchFamily="34" charset="0"/>
                <a:ea typeface="Calibri" panose="020F0502020204030204" pitchFamily="34" charset="0"/>
              </a:rPr>
              <a:t>[Self-Paced Learners Tip: </a:t>
            </a:r>
            <a:r>
              <a:rPr lang="en-US" i="1" dirty="0">
                <a:effectLst/>
                <a:latin typeface="Calibri" panose="020F0502020204030204" pitchFamily="34" charset="0"/>
                <a:ea typeface="Calibri" panose="020F0502020204030204" pitchFamily="34" charset="0"/>
              </a:rPr>
              <a:t>Take some time to reflect on the Diagnostic Journey of Mr. Kane by asking yourself the same questions.</a:t>
            </a:r>
            <a:r>
              <a:rPr lang="en-US" b="1" i="1" dirty="0">
                <a:effectLst/>
                <a:latin typeface="Calibri" panose="020F0502020204030204" pitchFamily="34" charset="0"/>
                <a:ea typeface="Calibri" panose="020F0502020204030204" pitchFamily="34" charset="0"/>
              </a:rPr>
              <a:t>]</a:t>
            </a:r>
            <a:endParaRPr lang="en-US" dirty="0">
              <a:effectLst/>
              <a:latin typeface="Calibri" panose="020F0502020204030204" pitchFamily="34" charset="0"/>
              <a:ea typeface="Calibri" panose="020F0502020204030204" pitchFamily="34" charset="0"/>
            </a:endParaRPr>
          </a:p>
          <a:p>
            <a:endParaRPr lang="en-US" dirty="0"/>
          </a:p>
          <a:p>
            <a:r>
              <a:rPr lang="en-US" dirty="0"/>
              <a:t> </a:t>
            </a:r>
          </a:p>
        </p:txBody>
      </p:sp>
      <p:sp>
        <p:nvSpPr>
          <p:cNvPr id="4" name="Slide Number Placeholder 3"/>
          <p:cNvSpPr>
            <a:spLocks noGrp="1"/>
          </p:cNvSpPr>
          <p:nvPr>
            <p:ph type="sldNum" sz="quarter" idx="5"/>
          </p:nvPr>
        </p:nvSpPr>
        <p:spPr/>
        <p:txBody>
          <a:bodyPr/>
          <a:lstStyle/>
          <a:p>
            <a:fld id="{7D612C43-7281-4B81-9204-AE17A482DDDD}" type="slidenum">
              <a:rPr lang="en-US" smtClean="0"/>
              <a:pPr/>
              <a:t>11</a:t>
            </a:fld>
            <a:endParaRPr lang="en-US"/>
          </a:p>
        </p:txBody>
      </p:sp>
      <p:sp>
        <p:nvSpPr>
          <p:cNvPr id="5" name="Header Placeholder 4">
            <a:extLst>
              <a:ext uri="{FF2B5EF4-FFF2-40B4-BE49-F238E27FC236}">
                <a16:creationId xmlns:a16="http://schemas.microsoft.com/office/drawing/2014/main" id="{F099A7F7-9DBD-4E0F-824F-27F65EE5AC03}"/>
              </a:ext>
            </a:extLst>
          </p:cNvPr>
          <p:cNvSpPr>
            <a:spLocks noGrp="1"/>
          </p:cNvSpPr>
          <p:nvPr>
            <p:ph type="hdr" sz="quarter"/>
          </p:nvPr>
        </p:nvSpPr>
        <p:spPr/>
        <p:txBody>
          <a:bodyPr/>
          <a:lstStyle/>
          <a:p>
            <a:r>
              <a:rPr lang="en-US"/>
              <a:t>Slide</a:t>
            </a:r>
            <a:endParaRPr lang="en-US" dirty="0"/>
          </a:p>
        </p:txBody>
      </p:sp>
      <p:grpSp>
        <p:nvGrpSpPr>
          <p:cNvPr id="6" name="Group 5">
            <a:extLst>
              <a:ext uri="{FF2B5EF4-FFF2-40B4-BE49-F238E27FC236}">
                <a16:creationId xmlns:a16="http://schemas.microsoft.com/office/drawing/2014/main" id="{DA5D7F72-2A62-473D-8342-97075E0FC617}"/>
              </a:ext>
            </a:extLst>
          </p:cNvPr>
          <p:cNvGrpSpPr/>
          <p:nvPr/>
        </p:nvGrpSpPr>
        <p:grpSpPr>
          <a:xfrm>
            <a:off x="821372" y="8490585"/>
            <a:ext cx="307975" cy="323850"/>
            <a:chOff x="0" y="0"/>
            <a:chExt cx="579120" cy="608648"/>
          </a:xfrm>
        </p:grpSpPr>
        <p:pic>
          <p:nvPicPr>
            <p:cNvPr id="7" name="Graphic 5" descr="User with solid fill">
              <a:extLst>
                <a:ext uri="{FF2B5EF4-FFF2-40B4-BE49-F238E27FC236}">
                  <a16:creationId xmlns:a16="http://schemas.microsoft.com/office/drawing/2014/main" id="{B07B87B2-B139-4108-81C6-70F5D07C15B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430" y="0"/>
              <a:ext cx="556260" cy="556260"/>
            </a:xfrm>
            <a:prstGeom prst="rect">
              <a:avLst/>
            </a:prstGeom>
          </p:spPr>
        </p:pic>
        <p:sp>
          <p:nvSpPr>
            <p:cNvPr id="8" name="Oval 7">
              <a:extLst>
                <a:ext uri="{FF2B5EF4-FFF2-40B4-BE49-F238E27FC236}">
                  <a16:creationId xmlns:a16="http://schemas.microsoft.com/office/drawing/2014/main" id="{04CE9197-6C06-4F99-B784-861AFE42664F}"/>
                </a:ext>
              </a:extLst>
            </p:cNvPr>
            <p:cNvSpPr/>
            <p:nvPr/>
          </p:nvSpPr>
          <p:spPr>
            <a:xfrm>
              <a:off x="0" y="20003"/>
              <a:ext cx="579120" cy="588645"/>
            </a:xfrm>
            <a:prstGeom prst="ellipse">
              <a:avLst/>
            </a:prstGeom>
            <a:noFill/>
            <a:ln w="28575">
              <a:solidFill>
                <a:srgbClr val="008A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grpSp>
    </p:spTree>
    <p:extLst>
      <p:ext uri="{BB962C8B-B14F-4D97-AF65-F5344CB8AC3E}">
        <p14:creationId xmlns:p14="http://schemas.microsoft.com/office/powerpoint/2010/main" val="41397193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Encourage participants to practice the following reflective practice questions in considering their roles on the diagnostic team: </a:t>
            </a:r>
          </a:p>
          <a:p>
            <a:r>
              <a:rPr lang="en-US" dirty="0"/>
              <a:t> </a:t>
            </a:r>
          </a:p>
          <a:p>
            <a:pPr marL="318143" indent="-318143">
              <a:buFont typeface="Arial" panose="020B0604020202020204" pitchFamily="34" charset="0"/>
              <a:buChar char="•"/>
            </a:pPr>
            <a:r>
              <a:rPr lang="en-US" b="1" dirty="0"/>
              <a:t>ASK: (</a:t>
            </a:r>
            <a:r>
              <a:rPr lang="en-US" dirty="0"/>
              <a:t>yourself) what is my role in helping achieve a safe diagnosis?</a:t>
            </a:r>
          </a:p>
          <a:p>
            <a:pPr marL="318143" indent="-318143">
              <a:buFont typeface="Arial" panose="020B0604020202020204" pitchFamily="34" charset="0"/>
              <a:buChar char="•"/>
            </a:pPr>
            <a:r>
              <a:rPr lang="en-US" b="1" dirty="0"/>
              <a:t>LISTEN:</a:t>
            </a:r>
            <a:r>
              <a:rPr lang="en-US" dirty="0"/>
              <a:t> to your team and their unique perspectives.</a:t>
            </a:r>
          </a:p>
          <a:p>
            <a:pPr marL="318143" indent="-318143">
              <a:buFont typeface="Arial" panose="020B0604020202020204" pitchFamily="34" charset="0"/>
              <a:buChar char="•"/>
            </a:pPr>
            <a:r>
              <a:rPr lang="en-US" b="1" dirty="0"/>
              <a:t>ACT:</a:t>
            </a:r>
            <a:r>
              <a:rPr lang="en-US" dirty="0"/>
              <a:t> in ways that can contribute to the diagnostic process. Point out information that might be missing, try to detect cognitive or affective bias, look for facts that do not fit, and think about what else it could be.</a:t>
            </a:r>
          </a:p>
          <a:p>
            <a:r>
              <a:rPr lang="en-US" dirty="0"/>
              <a:t> </a:t>
            </a:r>
          </a:p>
          <a:p>
            <a:r>
              <a:rPr lang="en-US" dirty="0"/>
              <a:t>Remind participants that if they </a:t>
            </a:r>
            <a:r>
              <a:rPr lang="en-US" b="1" dirty="0"/>
              <a:t>see something</a:t>
            </a:r>
            <a:r>
              <a:rPr lang="en-US" dirty="0"/>
              <a:t> (unusual), they should </a:t>
            </a:r>
            <a:r>
              <a:rPr lang="en-US" b="1" dirty="0"/>
              <a:t>say something</a:t>
            </a:r>
            <a:r>
              <a:rPr lang="en-US" dirty="0"/>
              <a:t>.</a:t>
            </a:r>
          </a:p>
          <a:p>
            <a:endParaRPr lang="en-US" dirty="0"/>
          </a:p>
        </p:txBody>
      </p:sp>
      <p:sp>
        <p:nvSpPr>
          <p:cNvPr id="4" name="Slide Number Placeholder 3"/>
          <p:cNvSpPr>
            <a:spLocks noGrp="1"/>
          </p:cNvSpPr>
          <p:nvPr>
            <p:ph type="sldNum" sz="quarter" idx="5"/>
          </p:nvPr>
        </p:nvSpPr>
        <p:spPr/>
        <p:txBody>
          <a:bodyPr/>
          <a:lstStyle/>
          <a:p>
            <a:fld id="{7D612C43-7281-4B81-9204-AE17A482DDDD}" type="slidenum">
              <a:rPr lang="en-US" smtClean="0"/>
              <a:pPr/>
              <a:t>12</a:t>
            </a:fld>
            <a:endParaRPr lang="en-US"/>
          </a:p>
        </p:txBody>
      </p:sp>
      <p:sp>
        <p:nvSpPr>
          <p:cNvPr id="5" name="Header Placeholder 4">
            <a:extLst>
              <a:ext uri="{FF2B5EF4-FFF2-40B4-BE49-F238E27FC236}">
                <a16:creationId xmlns:a16="http://schemas.microsoft.com/office/drawing/2014/main" id="{D766E7CD-AAF9-45F3-8477-DF31EC3E36A9}"/>
              </a:ext>
            </a:extLst>
          </p:cNvPr>
          <p:cNvSpPr>
            <a:spLocks noGrp="1"/>
          </p:cNvSpPr>
          <p:nvPr>
            <p:ph type="hdr" sz="quarter"/>
          </p:nvPr>
        </p:nvSpPr>
        <p:spPr/>
        <p:txBody>
          <a:bodyPr/>
          <a:lstStyle/>
          <a:p>
            <a:r>
              <a:rPr lang="en-US"/>
              <a:t>Slide</a:t>
            </a:r>
            <a:endParaRPr lang="en-US" dirty="0"/>
          </a:p>
        </p:txBody>
      </p:sp>
    </p:spTree>
    <p:extLst>
      <p:ext uri="{BB962C8B-B14F-4D97-AF65-F5344CB8AC3E}">
        <p14:creationId xmlns:p14="http://schemas.microsoft.com/office/powerpoint/2010/main" val="34078704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module, participants learned that:</a:t>
            </a:r>
          </a:p>
          <a:p>
            <a:pPr marL="318143" indent="-318143">
              <a:buFont typeface="Arial" panose="020B0604020202020204" pitchFamily="34" charset="0"/>
              <a:buChar char="•"/>
            </a:pPr>
            <a:r>
              <a:rPr lang="en-US" dirty="0"/>
              <a:t>Diagnostic teams are diverse.</a:t>
            </a:r>
          </a:p>
          <a:p>
            <a:pPr marL="318143" indent="-318143">
              <a:buFont typeface="Arial" panose="020B0604020202020204" pitchFamily="34" charset="0"/>
              <a:buChar char="•"/>
            </a:pPr>
            <a:r>
              <a:rPr lang="en-US" dirty="0"/>
              <a:t>Team structure and team behavior may affect diagnosis (e.g., other team members may be able to provide valuable input when there is lack of clarity about specific issues regarding the patient).</a:t>
            </a:r>
          </a:p>
          <a:p>
            <a:pPr marL="318143" indent="-318143">
              <a:buFont typeface="Arial" panose="020B0604020202020204" pitchFamily="34" charset="0"/>
              <a:buChar char="•"/>
            </a:pPr>
            <a:r>
              <a:rPr lang="en-US" dirty="0"/>
              <a:t>Empowering diagnostic team members to be active participants in the process improves the patient's diagnostic journey.</a:t>
            </a:r>
          </a:p>
          <a:p>
            <a:pPr marL="318143" indent="-318143">
              <a:buFont typeface="Arial" panose="020B0604020202020204" pitchFamily="34" charset="0"/>
              <a:buChar char="•"/>
            </a:pPr>
            <a:r>
              <a:rPr lang="en-US" dirty="0"/>
              <a:t>Identifying various interpersonal or work-related obstacles can help teams choose effective tools and strategies to optimize teamwork.</a:t>
            </a:r>
          </a:p>
          <a:p>
            <a:r>
              <a:rPr lang="en-US" dirty="0"/>
              <a:t> </a:t>
            </a:r>
          </a:p>
          <a:p>
            <a:endParaRPr lang="en-US" dirty="0"/>
          </a:p>
        </p:txBody>
      </p:sp>
      <p:sp>
        <p:nvSpPr>
          <p:cNvPr id="4" name="Slide Number Placeholder 3"/>
          <p:cNvSpPr>
            <a:spLocks noGrp="1"/>
          </p:cNvSpPr>
          <p:nvPr>
            <p:ph type="sldNum" sz="quarter" idx="5"/>
          </p:nvPr>
        </p:nvSpPr>
        <p:spPr/>
        <p:txBody>
          <a:bodyPr/>
          <a:lstStyle/>
          <a:p>
            <a:fld id="{7D612C43-7281-4B81-9204-AE17A482DDDD}" type="slidenum">
              <a:rPr lang="en-US" smtClean="0"/>
              <a:pPr/>
              <a:t>13</a:t>
            </a:fld>
            <a:endParaRPr lang="en-US"/>
          </a:p>
        </p:txBody>
      </p:sp>
      <p:sp>
        <p:nvSpPr>
          <p:cNvPr id="5" name="Header Placeholder 4">
            <a:extLst>
              <a:ext uri="{FF2B5EF4-FFF2-40B4-BE49-F238E27FC236}">
                <a16:creationId xmlns:a16="http://schemas.microsoft.com/office/drawing/2014/main" id="{141B1705-6616-49F6-8D4B-35086FC6CECD}"/>
              </a:ext>
            </a:extLst>
          </p:cNvPr>
          <p:cNvSpPr>
            <a:spLocks noGrp="1"/>
          </p:cNvSpPr>
          <p:nvPr>
            <p:ph type="hdr" sz="quarter"/>
          </p:nvPr>
        </p:nvSpPr>
        <p:spPr/>
        <p:txBody>
          <a:bodyPr/>
          <a:lstStyle/>
          <a:p>
            <a:r>
              <a:rPr lang="en-US"/>
              <a:t>Slide</a:t>
            </a:r>
            <a:endParaRPr lang="en-US" dirty="0"/>
          </a:p>
        </p:txBody>
      </p:sp>
    </p:spTree>
    <p:extLst>
      <p:ext uri="{BB962C8B-B14F-4D97-AF65-F5344CB8AC3E}">
        <p14:creationId xmlns:p14="http://schemas.microsoft.com/office/powerpoint/2010/main" val="10095769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TeamSTEPPS for Diagnosis</a:t>
            </a:r>
            <a:r>
              <a:rPr lang="en-US" dirty="0"/>
              <a:t> </a:t>
            </a:r>
            <a:r>
              <a:rPr lang="en-US" b="1" dirty="0"/>
              <a:t>Improvement</a:t>
            </a:r>
            <a:r>
              <a:rPr lang="en-US" dirty="0"/>
              <a:t> has seven modules dedicated to improving diagnostic communication and teamwork. Communication strategies and tools to overcome some of the breakdowns in teamwork and team communication are available in each module and the accompanying </a:t>
            </a:r>
            <a:r>
              <a:rPr lang="en-US" b="1" dirty="0"/>
              <a:t>Participant Workbook</a:t>
            </a:r>
            <a:r>
              <a:rPr lang="en-US" dirty="0"/>
              <a:t>.</a:t>
            </a:r>
          </a:p>
          <a:p>
            <a:r>
              <a:rPr lang="en-US" dirty="0"/>
              <a:t> </a:t>
            </a:r>
          </a:p>
          <a:p>
            <a:r>
              <a:rPr lang="en-US" dirty="0"/>
              <a:t>The TeamSTEPPS for Diagnosis Improvement modules are:</a:t>
            </a:r>
          </a:p>
          <a:p>
            <a:pPr marL="318143" indent="-318143">
              <a:buFont typeface="Arial" panose="020B0604020202020204" pitchFamily="34" charset="0"/>
              <a:buChar char="•"/>
            </a:pPr>
            <a:r>
              <a:rPr lang="en-US" dirty="0"/>
              <a:t>Introduction.</a:t>
            </a:r>
          </a:p>
          <a:p>
            <a:pPr marL="318143" indent="-318143">
              <a:buFont typeface="Arial" panose="020B0604020202020204" pitchFamily="34" charset="0"/>
              <a:buChar char="•"/>
            </a:pPr>
            <a:r>
              <a:rPr lang="en-US" b="1" dirty="0"/>
              <a:t>Diagnostic Team Structure.</a:t>
            </a:r>
          </a:p>
          <a:p>
            <a:pPr marL="318143" indent="-318143">
              <a:buFont typeface="Arial" panose="020B0604020202020204" pitchFamily="34" charset="0"/>
              <a:buChar char="•"/>
            </a:pPr>
            <a:r>
              <a:rPr lang="en-US" dirty="0"/>
              <a:t>Communication.</a:t>
            </a:r>
          </a:p>
          <a:p>
            <a:pPr marL="318143" indent="-318143">
              <a:buFont typeface="Arial" panose="020B0604020202020204" pitchFamily="34" charset="0"/>
              <a:buChar char="•"/>
            </a:pPr>
            <a:r>
              <a:rPr lang="en-US" dirty="0"/>
              <a:t>Leadership.</a:t>
            </a:r>
          </a:p>
          <a:p>
            <a:pPr marL="318143" indent="-318143">
              <a:buFont typeface="Arial" panose="020B0604020202020204" pitchFamily="34" charset="0"/>
              <a:buChar char="•"/>
            </a:pPr>
            <a:r>
              <a:rPr lang="en-US" dirty="0"/>
              <a:t>Situation Monitoring.</a:t>
            </a:r>
          </a:p>
          <a:p>
            <a:pPr marL="318143" indent="-318143">
              <a:buFont typeface="Arial" panose="020B0604020202020204" pitchFamily="34" charset="0"/>
              <a:buChar char="•"/>
            </a:pPr>
            <a:r>
              <a:rPr lang="en-US" dirty="0"/>
              <a:t>Mutual Support.</a:t>
            </a:r>
          </a:p>
          <a:p>
            <a:pPr marL="318143" indent="-318143">
              <a:buFont typeface="Arial" panose="020B0604020202020204" pitchFamily="34" charset="0"/>
              <a:buChar char="•"/>
            </a:pPr>
            <a:r>
              <a:rPr lang="en-US" dirty="0"/>
              <a:t>Putting It All Together.</a:t>
            </a:r>
          </a:p>
          <a:p>
            <a:r>
              <a:rPr lang="en-US" dirty="0"/>
              <a:t> </a:t>
            </a:r>
          </a:p>
          <a:p>
            <a:r>
              <a:rPr lang="en-US" dirty="0"/>
              <a:t> </a:t>
            </a:r>
          </a:p>
          <a:p>
            <a:endParaRPr lang="en-US" dirty="0">
              <a:cs typeface="Calibri"/>
            </a:endParaRPr>
          </a:p>
        </p:txBody>
      </p:sp>
      <p:sp>
        <p:nvSpPr>
          <p:cNvPr id="4" name="Slide Number Placeholder 3"/>
          <p:cNvSpPr>
            <a:spLocks noGrp="1"/>
          </p:cNvSpPr>
          <p:nvPr>
            <p:ph type="sldNum" sz="quarter" idx="5"/>
          </p:nvPr>
        </p:nvSpPr>
        <p:spPr/>
        <p:txBody>
          <a:bodyPr/>
          <a:lstStyle/>
          <a:p>
            <a:fld id="{7D612C43-7281-4B81-9204-AE17A482DDDD}" type="slidenum">
              <a:rPr lang="en-US" smtClean="0"/>
              <a:pPr/>
              <a:t>14</a:t>
            </a:fld>
            <a:endParaRPr lang="en-US"/>
          </a:p>
        </p:txBody>
      </p:sp>
      <p:sp>
        <p:nvSpPr>
          <p:cNvPr id="5" name="Header Placeholder 4">
            <a:extLst>
              <a:ext uri="{FF2B5EF4-FFF2-40B4-BE49-F238E27FC236}">
                <a16:creationId xmlns:a16="http://schemas.microsoft.com/office/drawing/2014/main" id="{3577C00B-5463-4358-8031-ED6CFD6A20F3}"/>
              </a:ext>
            </a:extLst>
          </p:cNvPr>
          <p:cNvSpPr>
            <a:spLocks noGrp="1"/>
          </p:cNvSpPr>
          <p:nvPr>
            <p:ph type="hdr" sz="quarter"/>
          </p:nvPr>
        </p:nvSpPr>
        <p:spPr/>
        <p:txBody>
          <a:bodyPr/>
          <a:lstStyle/>
          <a:p>
            <a:r>
              <a:rPr lang="en-US"/>
              <a:t>Slide</a:t>
            </a:r>
            <a:endParaRPr lang="en-US" dirty="0"/>
          </a:p>
        </p:txBody>
      </p:sp>
    </p:spTree>
    <p:extLst>
      <p:ext uri="{BB962C8B-B14F-4D97-AF65-F5344CB8AC3E}">
        <p14:creationId xmlns:p14="http://schemas.microsoft.com/office/powerpoint/2010/main" val="15281677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following are the list of references from this module.</a:t>
            </a:r>
          </a:p>
        </p:txBody>
      </p:sp>
      <p:sp>
        <p:nvSpPr>
          <p:cNvPr id="4" name="Header Placeholder 3"/>
          <p:cNvSpPr>
            <a:spLocks noGrp="1"/>
          </p:cNvSpPr>
          <p:nvPr>
            <p:ph type="hdr" sz="quarter"/>
          </p:nvPr>
        </p:nvSpPr>
        <p:spPr/>
        <p:txBody>
          <a:bodyPr/>
          <a:lstStyle/>
          <a:p>
            <a:r>
              <a:rPr lang="en-US"/>
              <a:t>Slide</a:t>
            </a:r>
            <a:endParaRPr lang="en-US" dirty="0"/>
          </a:p>
        </p:txBody>
      </p:sp>
      <p:sp>
        <p:nvSpPr>
          <p:cNvPr id="5" name="Slide Number Placeholder 4"/>
          <p:cNvSpPr>
            <a:spLocks noGrp="1"/>
          </p:cNvSpPr>
          <p:nvPr>
            <p:ph type="sldNum" sz="quarter" idx="5"/>
          </p:nvPr>
        </p:nvSpPr>
        <p:spPr/>
        <p:txBody>
          <a:bodyPr/>
          <a:lstStyle/>
          <a:p>
            <a:fld id="{5FF6188A-B79F-44DB-9FF4-F22F39030D5D}" type="slidenum">
              <a:rPr lang="en-US" smtClean="0"/>
              <a:t>15</a:t>
            </a:fld>
            <a:endParaRPr lang="en-US"/>
          </a:p>
        </p:txBody>
      </p:sp>
    </p:spTree>
    <p:extLst>
      <p:ext uri="{BB962C8B-B14F-4D97-AF65-F5344CB8AC3E}">
        <p14:creationId xmlns:p14="http://schemas.microsoft.com/office/powerpoint/2010/main" val="36575589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completing this module, participants will be able to:</a:t>
            </a:r>
          </a:p>
          <a:p>
            <a:pPr marL="318143" indent="-318143">
              <a:buFont typeface="Arial" panose="020B0604020202020204" pitchFamily="34" charset="0"/>
              <a:buChar char="•"/>
            </a:pPr>
            <a:r>
              <a:rPr lang="en-US" dirty="0"/>
              <a:t>Define the diagnostic team.</a:t>
            </a:r>
          </a:p>
          <a:p>
            <a:pPr marL="318143" indent="-318143">
              <a:buFont typeface="Arial" panose="020B0604020202020204" pitchFamily="34" charset="0"/>
              <a:buChar char="•"/>
            </a:pPr>
            <a:r>
              <a:rPr lang="en-US" dirty="0"/>
              <a:t>Discuss benefits of teamwork and structure.</a:t>
            </a:r>
          </a:p>
          <a:p>
            <a:pPr marL="318143" indent="-318143">
              <a:buFont typeface="Arial" panose="020B0604020202020204" pitchFamily="34" charset="0"/>
              <a:buChar char="•"/>
            </a:pPr>
            <a:r>
              <a:rPr lang="en-US" dirty="0"/>
              <a:t>Describe behaviors, structures, and processes that affect diagnosis. </a:t>
            </a:r>
          </a:p>
          <a:p>
            <a:pPr marL="318143" indent="-318143">
              <a:buFont typeface="Arial" panose="020B0604020202020204" pitchFamily="34" charset="0"/>
              <a:buChar char="•"/>
            </a:pPr>
            <a:r>
              <a:rPr lang="en-US" dirty="0"/>
              <a:t>Empower all diagnostic team members to be active participants in the patient's diagnostic journey.</a:t>
            </a:r>
          </a:p>
          <a:p>
            <a:pPr marL="318143" indent="-318143">
              <a:buFont typeface="Arial" panose="020B0604020202020204" pitchFamily="34" charset="0"/>
              <a:buChar char="•"/>
            </a:pPr>
            <a:r>
              <a:rPr lang="en-US" dirty="0"/>
              <a:t>Discuss barriers to effective teamwork.</a:t>
            </a:r>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612C43-7281-4B81-9204-AE17A482DDDD}" type="slidenum">
              <a:rPr kumimoji="0" lang="en-US"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a:extLst>
              <a:ext uri="{FF2B5EF4-FFF2-40B4-BE49-F238E27FC236}">
                <a16:creationId xmlns:a16="http://schemas.microsoft.com/office/drawing/2014/main" id="{F979493D-A9F5-4B06-AFEF-C69AE5BF5CAB}"/>
              </a:ext>
            </a:extLst>
          </p:cNvPr>
          <p:cNvSpPr>
            <a:spLocks noGrp="1"/>
          </p:cNvSpPr>
          <p:nvPr>
            <p:ph type="hdr" sz="quarter"/>
          </p:nvPr>
        </p:nvSpPr>
        <p:spPr/>
        <p:txBody>
          <a:bodyPr/>
          <a:lstStyle/>
          <a:p>
            <a:r>
              <a:rPr lang="en-US"/>
              <a:t>Slide</a:t>
            </a:r>
            <a:endParaRPr lang="en-US" dirty="0"/>
          </a:p>
        </p:txBody>
      </p:sp>
    </p:spTree>
    <p:extLst>
      <p:ext uri="{BB962C8B-B14F-4D97-AF65-F5344CB8AC3E}">
        <p14:creationId xmlns:p14="http://schemas.microsoft.com/office/powerpoint/2010/main" val="25711620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this course, the </a:t>
            </a:r>
            <a:r>
              <a:rPr lang="en-US" b="1" dirty="0"/>
              <a:t>Participant Workbook </a:t>
            </a:r>
            <a:r>
              <a:rPr lang="en-US" dirty="0"/>
              <a:t>is the primary tool for learners to complete the course activities, such as exercises, case‐based scenarios, and reflective practices. In addition to engaging with the content, tools, discussion questions, and other activities, participants can use results from these activities to help shape local improvement implementation plans.</a:t>
            </a:r>
          </a:p>
          <a:p>
            <a:endParaRPr lang="en-US" dirty="0"/>
          </a:p>
          <a:p>
            <a:r>
              <a:rPr lang="en-US" dirty="0"/>
              <a:t>A separate </a:t>
            </a:r>
            <a:r>
              <a:rPr lang="en-US" b="1" dirty="0"/>
              <a:t>Facilitator’s Guide </a:t>
            </a:r>
            <a:r>
              <a:rPr lang="en-US" dirty="0"/>
              <a:t>is provided for use by the course facilitator. The guide includes detailed instructions pertaining to the administration and implementation of course activities.</a:t>
            </a:r>
          </a:p>
          <a:p>
            <a:endParaRPr lang="en-US" dirty="0"/>
          </a:p>
          <a:p>
            <a:r>
              <a:rPr lang="en-US" dirty="0"/>
              <a:t>This module will also refer to </a:t>
            </a:r>
            <a:r>
              <a:rPr lang="en-US" b="1" dirty="0"/>
              <a:t>The Diagnostic Journey of Mr. Kane</a:t>
            </a:r>
            <a:r>
              <a:rPr lang="en-US" dirty="0"/>
              <a:t>.</a:t>
            </a:r>
          </a:p>
          <a:p>
            <a:endParaRPr lang="en-US" dirty="0">
              <a:cs typeface="Calibri"/>
            </a:endParaRPr>
          </a:p>
        </p:txBody>
      </p:sp>
      <p:sp>
        <p:nvSpPr>
          <p:cNvPr id="4" name="Slide Number Placeholder 3"/>
          <p:cNvSpPr>
            <a:spLocks noGrp="1"/>
          </p:cNvSpPr>
          <p:nvPr>
            <p:ph type="sldNum" sz="quarter" idx="5"/>
          </p:nvPr>
        </p:nvSpPr>
        <p:spPr/>
        <p:txBody>
          <a:bodyPr/>
          <a:lstStyle/>
          <a:p>
            <a:fld id="{7D612C43-7281-4B81-9204-AE17A482DDDD}" type="slidenum">
              <a:rPr lang="en-US" smtClean="0"/>
              <a:pPr/>
              <a:t>3</a:t>
            </a:fld>
            <a:endParaRPr lang="en-US"/>
          </a:p>
        </p:txBody>
      </p:sp>
      <p:sp>
        <p:nvSpPr>
          <p:cNvPr id="5" name="Header Placeholder 4">
            <a:extLst>
              <a:ext uri="{FF2B5EF4-FFF2-40B4-BE49-F238E27FC236}">
                <a16:creationId xmlns:a16="http://schemas.microsoft.com/office/drawing/2014/main" id="{5196CD92-7C8A-44AC-A029-C620DA78C534}"/>
              </a:ext>
            </a:extLst>
          </p:cNvPr>
          <p:cNvSpPr>
            <a:spLocks noGrp="1"/>
          </p:cNvSpPr>
          <p:nvPr>
            <p:ph type="hdr" sz="quarter"/>
          </p:nvPr>
        </p:nvSpPr>
        <p:spPr/>
        <p:txBody>
          <a:bodyPr/>
          <a:lstStyle/>
          <a:p>
            <a:r>
              <a:rPr lang="en-US"/>
              <a:t>Slide</a:t>
            </a:r>
            <a:endParaRPr lang="en-US" dirty="0"/>
          </a:p>
        </p:txBody>
      </p:sp>
    </p:spTree>
    <p:extLst>
      <p:ext uri="{BB962C8B-B14F-4D97-AF65-F5344CB8AC3E}">
        <p14:creationId xmlns:p14="http://schemas.microsoft.com/office/powerpoint/2010/main" val="25905054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566410" cy="4743450"/>
          </a:xfrm>
        </p:spPr>
        <p:txBody>
          <a:bodyPr/>
          <a:lstStyle/>
          <a:p>
            <a:r>
              <a:rPr lang="en-US" dirty="0"/>
              <a:t>The </a:t>
            </a:r>
            <a:r>
              <a:rPr lang="en-US" b="1" dirty="0"/>
              <a:t>Participant Workbook </a:t>
            </a:r>
            <a:r>
              <a:rPr lang="en-US" dirty="0"/>
              <a:t>includes the </a:t>
            </a:r>
            <a:r>
              <a:rPr lang="en-US" b="1" dirty="0"/>
              <a:t>Team Assessment Tool for Improving Diagnosis</a:t>
            </a:r>
            <a:r>
              <a:rPr lang="en-US" dirty="0"/>
              <a:t>. Participants should have completed the assessment at the beginning of the course after finishing Module 1, Introduction, and the course facilitator should have created an average summary score using the team’s results.</a:t>
            </a:r>
          </a:p>
          <a:p>
            <a:endParaRPr lang="en-US" dirty="0"/>
          </a:p>
          <a:p>
            <a:r>
              <a:rPr lang="en-US" dirty="0"/>
              <a:t>As a team, discuss the scores for each characteristic under the </a:t>
            </a:r>
            <a:r>
              <a:rPr lang="en-US" b="1" dirty="0"/>
              <a:t>Team</a:t>
            </a:r>
            <a:r>
              <a:rPr lang="en-US" dirty="0"/>
              <a:t> </a:t>
            </a:r>
            <a:r>
              <a:rPr lang="en-US" b="1" dirty="0"/>
              <a:t>Structure</a:t>
            </a:r>
            <a:r>
              <a:rPr lang="en-US" dirty="0"/>
              <a:t> dimension. Invite the team to consider the average summary score compared with how they individually ranked the Team Structure characteristics.</a:t>
            </a:r>
          </a:p>
          <a:p>
            <a:pPr marL="171450" indent="-171450">
              <a:buFont typeface="Arial" panose="020B0604020202020204" pitchFamily="34" charset="0"/>
              <a:buChar char="•"/>
            </a:pPr>
            <a:r>
              <a:rPr lang="en-US" dirty="0"/>
              <a:t>How does the average Summary Score on Team Structure compare with the other TeamSTEPPS dimensions (Communication, Leadership, Situation Monitoring, and Mutual Support)?</a:t>
            </a:r>
          </a:p>
          <a:p>
            <a:pPr marL="171450" indent="-171450">
              <a:buFont typeface="Arial" panose="020B0604020202020204" pitchFamily="34" charset="0"/>
              <a:buChar char="•"/>
            </a:pPr>
            <a:r>
              <a:rPr lang="en-US" dirty="0"/>
              <a:t>What are the highest scoring Team Structure characteristics?</a:t>
            </a:r>
          </a:p>
          <a:p>
            <a:pPr marL="171450" indent="-171450">
              <a:buFont typeface="Arial" panose="020B0604020202020204" pitchFamily="34" charset="0"/>
              <a:buChar char="•"/>
            </a:pPr>
            <a:r>
              <a:rPr lang="en-US" dirty="0"/>
              <a:t>What are the lowest scoring Team Structure characteristics?</a:t>
            </a:r>
          </a:p>
          <a:p>
            <a:pPr marL="171450" indent="-171450">
              <a:buFont typeface="Arial" panose="020B0604020202020204" pitchFamily="34" charset="0"/>
              <a:buChar char="•"/>
            </a:pPr>
            <a:r>
              <a:rPr lang="en-US" dirty="0"/>
              <a:t>How do team members at your site rate these characteristics?</a:t>
            </a:r>
          </a:p>
          <a:p>
            <a:endParaRPr lang="en-US" dirty="0"/>
          </a:p>
          <a:p>
            <a:r>
              <a:rPr lang="en-US" dirty="0"/>
              <a:t>After discussing the scores, ask participants to identify together where the site has the most effective Team Structure methods to support improved diagnosis and where the site has opportunities to improve.</a:t>
            </a:r>
          </a:p>
          <a:p>
            <a:r>
              <a:rPr lang="en-US" dirty="0"/>
              <a:t> </a:t>
            </a:r>
          </a:p>
          <a:p>
            <a:r>
              <a:rPr lang="en-US" b="1" dirty="0"/>
              <a:t>[</a:t>
            </a:r>
            <a:r>
              <a:rPr lang="en-US" b="1" i="1" dirty="0"/>
              <a:t>Facilitator’s Tip:</a:t>
            </a:r>
            <a:r>
              <a:rPr lang="en-US" i="1" dirty="0"/>
              <a:t> You can customize the slide to provide a summary of your site's results. Detailed instructions for completing the Team Assessment can be found in the </a:t>
            </a:r>
            <a:r>
              <a:rPr lang="en-US" b="1" i="1" dirty="0"/>
              <a:t>Facilitator’s Guide</a:t>
            </a:r>
            <a:r>
              <a:rPr lang="en-US" b="0" i="1" dirty="0"/>
              <a:t>.</a:t>
            </a:r>
            <a:r>
              <a:rPr lang="en-US" b="1" dirty="0"/>
              <a:t>]</a:t>
            </a:r>
          </a:p>
          <a:p>
            <a:endParaRPr lang="en-US" dirty="0"/>
          </a:p>
          <a:p>
            <a:pPr marL="400050"/>
            <a:r>
              <a:rPr lang="en-US" b="1" i="1" dirty="0">
                <a:effectLst/>
                <a:latin typeface="Calibri" panose="020F0502020204030204" pitchFamily="34" charset="0"/>
                <a:ea typeface="Calibri" panose="020F0502020204030204" pitchFamily="34" charset="0"/>
              </a:rPr>
              <a:t>[Self-Paced Learner Tip: </a:t>
            </a:r>
            <a:r>
              <a:rPr lang="en-US" i="1" dirty="0">
                <a:effectLst/>
                <a:latin typeface="Calibri" panose="020F0502020204030204" pitchFamily="34" charset="0"/>
                <a:ea typeface="Calibri" panose="020F0502020204030204" pitchFamily="34" charset="0"/>
              </a:rPr>
              <a:t>Take some time to reflect on your results using the same strengths and opportunities for improvement questions above.</a:t>
            </a:r>
            <a:r>
              <a:rPr lang="en-US" b="1" i="1" dirty="0">
                <a:effectLst/>
                <a:latin typeface="Calibri" panose="020F0502020204030204" pitchFamily="34" charset="0"/>
                <a:ea typeface="Calibri" panose="020F0502020204030204" pitchFamily="34" charset="0"/>
              </a:rPr>
              <a:t>]</a:t>
            </a:r>
            <a:endParaRPr lang="en-US" b="1" dirty="0">
              <a:effectLst/>
              <a:latin typeface="Calibri" panose="020F0502020204030204" pitchFamily="34" charset="0"/>
              <a:ea typeface="Calibri" panose="020F0502020204030204" pitchFamily="34" charset="0"/>
            </a:endParaRPr>
          </a:p>
          <a:p>
            <a:endParaRPr lang="en-US" dirty="0"/>
          </a:p>
          <a:p>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7D612C43-7281-4B81-9204-AE17A482DDDD}" type="slidenum">
              <a:rPr lang="en-US" smtClean="0"/>
              <a:pPr/>
              <a:t>4</a:t>
            </a:fld>
            <a:endParaRPr lang="en-US" dirty="0"/>
          </a:p>
        </p:txBody>
      </p:sp>
      <p:sp>
        <p:nvSpPr>
          <p:cNvPr id="5" name="Header Placeholder 4">
            <a:extLst>
              <a:ext uri="{FF2B5EF4-FFF2-40B4-BE49-F238E27FC236}">
                <a16:creationId xmlns:a16="http://schemas.microsoft.com/office/drawing/2014/main" id="{A3296339-F208-47D9-A458-883AC1E29C29}"/>
              </a:ext>
            </a:extLst>
          </p:cNvPr>
          <p:cNvSpPr>
            <a:spLocks noGrp="1"/>
          </p:cNvSpPr>
          <p:nvPr>
            <p:ph type="hdr" sz="quarter"/>
          </p:nvPr>
        </p:nvSpPr>
        <p:spPr/>
        <p:txBody>
          <a:bodyPr/>
          <a:lstStyle/>
          <a:p>
            <a:r>
              <a:rPr lang="en-US"/>
              <a:t>Slide</a:t>
            </a:r>
            <a:endParaRPr lang="en-US" dirty="0"/>
          </a:p>
        </p:txBody>
      </p:sp>
      <p:grpSp>
        <p:nvGrpSpPr>
          <p:cNvPr id="6" name="Group 5">
            <a:extLst>
              <a:ext uri="{FF2B5EF4-FFF2-40B4-BE49-F238E27FC236}">
                <a16:creationId xmlns:a16="http://schemas.microsoft.com/office/drawing/2014/main" id="{86363EC3-26C2-4A02-BBF1-A4344C1F4099}"/>
              </a:ext>
            </a:extLst>
          </p:cNvPr>
          <p:cNvGrpSpPr/>
          <p:nvPr/>
        </p:nvGrpSpPr>
        <p:grpSpPr>
          <a:xfrm>
            <a:off x="816927" y="8666671"/>
            <a:ext cx="307975" cy="323850"/>
            <a:chOff x="0" y="0"/>
            <a:chExt cx="579120" cy="608648"/>
          </a:xfrm>
        </p:grpSpPr>
        <p:pic>
          <p:nvPicPr>
            <p:cNvPr id="7" name="Graphic 5" descr="User with solid fill">
              <a:extLst>
                <a:ext uri="{FF2B5EF4-FFF2-40B4-BE49-F238E27FC236}">
                  <a16:creationId xmlns:a16="http://schemas.microsoft.com/office/drawing/2014/main" id="{769A7E30-8936-40EC-940F-9020D240B4D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430" y="0"/>
              <a:ext cx="556260" cy="556260"/>
            </a:xfrm>
            <a:prstGeom prst="rect">
              <a:avLst/>
            </a:prstGeom>
          </p:spPr>
        </p:pic>
        <p:sp>
          <p:nvSpPr>
            <p:cNvPr id="8" name="Oval 7">
              <a:extLst>
                <a:ext uri="{FF2B5EF4-FFF2-40B4-BE49-F238E27FC236}">
                  <a16:creationId xmlns:a16="http://schemas.microsoft.com/office/drawing/2014/main" id="{D6AA0680-6F78-4537-BA57-6C6E46D2AD04}"/>
                </a:ext>
              </a:extLst>
            </p:cNvPr>
            <p:cNvSpPr/>
            <p:nvPr/>
          </p:nvSpPr>
          <p:spPr>
            <a:xfrm>
              <a:off x="0" y="20003"/>
              <a:ext cx="579120" cy="588645"/>
            </a:xfrm>
            <a:prstGeom prst="ellipse">
              <a:avLst/>
            </a:prstGeom>
            <a:noFill/>
            <a:ln w="28575">
              <a:solidFill>
                <a:srgbClr val="008A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grpSp>
    </p:spTree>
    <p:extLst>
      <p:ext uri="{BB962C8B-B14F-4D97-AF65-F5344CB8AC3E}">
        <p14:creationId xmlns:p14="http://schemas.microsoft.com/office/powerpoint/2010/main" val="29124175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role of the diagnostic team is to promote collaboration among all the interrelated individuals working toward the goal of establishing and communicating an accurate and timely explanation of a patient's health problem (Salas, Cooke, &amp; Rosen, 2008).</a:t>
            </a:r>
          </a:p>
          <a:p>
            <a:endParaRPr lang="en-US" dirty="0"/>
          </a:p>
          <a:p>
            <a:r>
              <a:rPr lang="en-US" dirty="0"/>
              <a:t>The task of integrating relevant information and communicating a diagnosis to a patient is often the responsibility of an individual clinician. However, the diagnostic process involves and benefits from </a:t>
            </a:r>
            <a:r>
              <a:rPr lang="en-US" b="1" dirty="0"/>
              <a:t>collaboration</a:t>
            </a:r>
            <a:r>
              <a:rPr lang="en-US" dirty="0"/>
              <a:t> among multiple healthcare professionals, the patient, and the patient's family members. Arriving at accurate and timely diagnoses involves </a:t>
            </a:r>
            <a:r>
              <a:rPr lang="en-US" b="1" dirty="0"/>
              <a:t>teamwork</a:t>
            </a:r>
            <a:r>
              <a:rPr lang="en-US" dirty="0"/>
              <a:t> (National Academies of Sciences, Engineering, and Medicine, 2015).</a:t>
            </a:r>
          </a:p>
          <a:p>
            <a:endParaRPr lang="en-US" i="1" dirty="0"/>
          </a:p>
          <a:p>
            <a:r>
              <a:rPr lang="en-US" i="1" dirty="0"/>
              <a:t>Image Source: National Academy of Medicine conceptualization of the diagnostic process, 2015</a:t>
            </a:r>
            <a:r>
              <a:rPr lang="en-US" b="1" i="1" dirty="0">
                <a:cs typeface="Calibri"/>
              </a:rPr>
              <a:t>.</a:t>
            </a:r>
            <a:endParaRPr lang="en-US" i="1" dirty="0"/>
          </a:p>
        </p:txBody>
      </p:sp>
      <p:sp>
        <p:nvSpPr>
          <p:cNvPr id="4" name="Slide Number Placeholder 3"/>
          <p:cNvSpPr>
            <a:spLocks noGrp="1"/>
          </p:cNvSpPr>
          <p:nvPr>
            <p:ph type="sldNum" sz="quarter" idx="5"/>
          </p:nvPr>
        </p:nvSpPr>
        <p:spPr/>
        <p:txBody>
          <a:bodyPr/>
          <a:lstStyle/>
          <a:p>
            <a:fld id="{7D612C43-7281-4B81-9204-AE17A482DDDD}" type="slidenum">
              <a:rPr lang="en-US" smtClean="0"/>
              <a:pPr/>
              <a:t>5</a:t>
            </a:fld>
            <a:endParaRPr lang="en-US"/>
          </a:p>
        </p:txBody>
      </p:sp>
      <p:sp>
        <p:nvSpPr>
          <p:cNvPr id="5" name="Header Placeholder 4">
            <a:extLst>
              <a:ext uri="{FF2B5EF4-FFF2-40B4-BE49-F238E27FC236}">
                <a16:creationId xmlns:a16="http://schemas.microsoft.com/office/drawing/2014/main" id="{A0BFEB6F-89F4-4645-AFC1-DDAA450E4CDA}"/>
              </a:ext>
            </a:extLst>
          </p:cNvPr>
          <p:cNvSpPr>
            <a:spLocks noGrp="1"/>
          </p:cNvSpPr>
          <p:nvPr>
            <p:ph type="hdr" sz="quarter"/>
          </p:nvPr>
        </p:nvSpPr>
        <p:spPr/>
        <p:txBody>
          <a:bodyPr/>
          <a:lstStyle/>
          <a:p>
            <a:r>
              <a:rPr lang="en-US"/>
              <a:t>Slide</a:t>
            </a:r>
            <a:endParaRPr lang="en-US" dirty="0"/>
          </a:p>
        </p:txBody>
      </p:sp>
    </p:spTree>
    <p:extLst>
      <p:ext uri="{BB962C8B-B14F-4D97-AF65-F5344CB8AC3E}">
        <p14:creationId xmlns:p14="http://schemas.microsoft.com/office/powerpoint/2010/main" val="12387410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team is a group of people with complementary skills who are committed to a common purpose, set of performance goals, and approach for which they hold themselves mutually accountable (Katzenbach &amp; Smith, 1993). The essence of a team is common commitment, in this case to reach the correct diagnosis in a timely manner. </a:t>
            </a:r>
          </a:p>
          <a:p>
            <a:r>
              <a:rPr lang="en-US" dirty="0"/>
              <a:t> </a:t>
            </a:r>
          </a:p>
          <a:p>
            <a:r>
              <a:rPr lang="en-US" dirty="0"/>
              <a:t>Teamwork in the diagnostic process involves the collaboration of a clinician with a patient and the patient’s family members, as well as many other healthcare professionals. At times, some members of the diagnostic team may not be aware of their own role or may not see other members as part of the team. Facilitating teamwork among these individuals is critical to avoiding the failures in the healthcare process that lead to diagnostic errors.</a:t>
            </a:r>
          </a:p>
          <a:p>
            <a:r>
              <a:rPr lang="en-US" b="1" dirty="0"/>
              <a:t> </a:t>
            </a:r>
            <a:endParaRPr lang="en-US" dirty="0"/>
          </a:p>
          <a:p>
            <a:r>
              <a:rPr lang="en-US" b="1" dirty="0"/>
              <a:t>Team members must recognize the importance of each team member. </a:t>
            </a:r>
            <a:r>
              <a:rPr lang="en-US" dirty="0"/>
              <a:t>For example, a front desk clerk may notice that a patient in the waiting room is becoming confused. The clerk’s quick action as a member of the diagnostic team to ask whether the patient is OK and to alert a provider could prompt recognition of low blood sugar or expedite assessment of an evolving neurologic event. When team members understand they are part of the diagnostic team, it is easier for them to share observations and information they gather that might be important to the diagnosis.</a:t>
            </a:r>
          </a:p>
          <a:p>
            <a:endParaRPr lang="en-US" dirty="0"/>
          </a:p>
        </p:txBody>
      </p:sp>
      <p:sp>
        <p:nvSpPr>
          <p:cNvPr id="4" name="Slide Number Placeholder 3"/>
          <p:cNvSpPr>
            <a:spLocks noGrp="1"/>
          </p:cNvSpPr>
          <p:nvPr>
            <p:ph type="sldNum" sz="quarter" idx="5"/>
          </p:nvPr>
        </p:nvSpPr>
        <p:spPr/>
        <p:txBody>
          <a:bodyPr/>
          <a:lstStyle/>
          <a:p>
            <a:fld id="{7D612C43-7281-4B81-9204-AE17A482DDDD}" type="slidenum">
              <a:rPr lang="en-US" smtClean="0"/>
              <a:pPr/>
              <a:t>6</a:t>
            </a:fld>
            <a:endParaRPr lang="en-US"/>
          </a:p>
        </p:txBody>
      </p:sp>
      <p:sp>
        <p:nvSpPr>
          <p:cNvPr id="5" name="Header Placeholder 4">
            <a:extLst>
              <a:ext uri="{FF2B5EF4-FFF2-40B4-BE49-F238E27FC236}">
                <a16:creationId xmlns:a16="http://schemas.microsoft.com/office/drawing/2014/main" id="{F0B33F69-AC00-4C83-B639-4FA9808E4230}"/>
              </a:ext>
            </a:extLst>
          </p:cNvPr>
          <p:cNvSpPr>
            <a:spLocks noGrp="1"/>
          </p:cNvSpPr>
          <p:nvPr>
            <p:ph type="hdr" sz="quarter"/>
          </p:nvPr>
        </p:nvSpPr>
        <p:spPr/>
        <p:txBody>
          <a:bodyPr/>
          <a:lstStyle/>
          <a:p>
            <a:r>
              <a:rPr lang="en-US"/>
              <a:t>Slide</a:t>
            </a:r>
            <a:endParaRPr lang="en-US" dirty="0"/>
          </a:p>
        </p:txBody>
      </p:sp>
    </p:spTree>
    <p:extLst>
      <p:ext uri="{BB962C8B-B14F-4D97-AF65-F5344CB8AC3E}">
        <p14:creationId xmlns:p14="http://schemas.microsoft.com/office/powerpoint/2010/main" val="37799223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the Reflective Practice Tool in the </a:t>
            </a:r>
            <a:r>
              <a:rPr lang="en-US" b="1" dirty="0"/>
              <a:t>Participant Workbook</a:t>
            </a:r>
            <a:r>
              <a:rPr lang="en-US" dirty="0"/>
              <a:t>, discuss with participants what their individual roles are as part of the diagnostic team. </a:t>
            </a:r>
          </a:p>
          <a:p>
            <a:r>
              <a:rPr lang="en-US" dirty="0"/>
              <a:t> </a:t>
            </a:r>
          </a:p>
          <a:p>
            <a:pPr marL="318143" indent="-318143">
              <a:buFont typeface="Arial" panose="020B0604020202020204" pitchFamily="34" charset="0"/>
              <a:buChar char="•"/>
            </a:pPr>
            <a:r>
              <a:rPr lang="en-US" b="1" dirty="0"/>
              <a:t>ASK:</a:t>
            </a:r>
            <a:r>
              <a:rPr lang="en-US" dirty="0"/>
              <a:t> What are MY contributions to the diagnostic team? How and where do I interact and exchange information? How does my communication affect diagnosis?</a:t>
            </a:r>
          </a:p>
          <a:p>
            <a:pPr marL="318143" indent="-318143">
              <a:buFont typeface="Arial" panose="020B0604020202020204" pitchFamily="34" charset="0"/>
              <a:buChar char="•"/>
            </a:pPr>
            <a:r>
              <a:rPr lang="en-US" b="1" dirty="0"/>
              <a:t>LISTEN:</a:t>
            </a:r>
            <a:r>
              <a:rPr lang="en-US" dirty="0"/>
              <a:t> How do your colleagues describe their roles and contributions to the diagnostic team? Reflect on how you work together.   </a:t>
            </a:r>
          </a:p>
          <a:p>
            <a:pPr marL="318143" indent="-318143">
              <a:buFont typeface="Arial" panose="020B0604020202020204" pitchFamily="34" charset="0"/>
              <a:buChar char="•"/>
            </a:pPr>
            <a:r>
              <a:rPr lang="en-US" b="1" dirty="0"/>
              <a:t>ACT:</a:t>
            </a:r>
            <a:r>
              <a:rPr lang="en-US" dirty="0"/>
              <a:t> How might your understanding of your role within the diagnostic team now change your actions? What might you do individually to contribute to safe diagnostic communication? </a:t>
            </a:r>
          </a:p>
          <a:p>
            <a:endParaRPr lang="en-US" dirty="0"/>
          </a:p>
          <a:p>
            <a:pPr marL="342900"/>
            <a:r>
              <a:rPr lang="en-US" b="1" i="1" dirty="0">
                <a:effectLst/>
                <a:latin typeface="Calibri" panose="020F0502020204030204" pitchFamily="34" charset="0"/>
                <a:ea typeface="Calibri" panose="020F0502020204030204" pitchFamily="34" charset="0"/>
              </a:rPr>
              <a:t>[Self-Paced Learners Tip: </a:t>
            </a:r>
            <a:r>
              <a:rPr lang="en-US" i="1" dirty="0">
                <a:effectLst/>
                <a:latin typeface="Calibri" panose="020F0502020204030204" pitchFamily="34" charset="0"/>
                <a:ea typeface="Calibri" panose="020F0502020204030204" pitchFamily="34" charset="0"/>
              </a:rPr>
              <a:t>Take some time to reflect on your role in diagnosis by asking yourself the same questions above.</a:t>
            </a:r>
            <a:r>
              <a:rPr lang="en-US" b="1" i="1" dirty="0">
                <a:effectLst/>
                <a:latin typeface="Calibri" panose="020F0502020204030204" pitchFamily="34" charset="0"/>
                <a:ea typeface="Calibri" panose="020F0502020204030204" pitchFamily="34" charset="0"/>
              </a:rPr>
              <a:t>]</a:t>
            </a:r>
            <a:endParaRPr lang="en-US"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7D612C43-7281-4B81-9204-AE17A482DDDD}" type="slidenum">
              <a:rPr lang="en-US" smtClean="0"/>
              <a:pPr/>
              <a:t>7</a:t>
            </a:fld>
            <a:endParaRPr lang="en-US"/>
          </a:p>
        </p:txBody>
      </p:sp>
      <p:sp>
        <p:nvSpPr>
          <p:cNvPr id="5" name="Header Placeholder 4">
            <a:extLst>
              <a:ext uri="{FF2B5EF4-FFF2-40B4-BE49-F238E27FC236}">
                <a16:creationId xmlns:a16="http://schemas.microsoft.com/office/drawing/2014/main" id="{78A6E4FA-D02A-4EA3-92B3-C25032646C18}"/>
              </a:ext>
            </a:extLst>
          </p:cNvPr>
          <p:cNvSpPr>
            <a:spLocks noGrp="1"/>
          </p:cNvSpPr>
          <p:nvPr>
            <p:ph type="hdr" sz="quarter"/>
          </p:nvPr>
        </p:nvSpPr>
        <p:spPr/>
        <p:txBody>
          <a:bodyPr/>
          <a:lstStyle/>
          <a:p>
            <a:r>
              <a:rPr lang="en-US"/>
              <a:t>Slide</a:t>
            </a:r>
            <a:endParaRPr lang="en-US" dirty="0"/>
          </a:p>
        </p:txBody>
      </p:sp>
      <p:grpSp>
        <p:nvGrpSpPr>
          <p:cNvPr id="6" name="Group 5">
            <a:extLst>
              <a:ext uri="{FF2B5EF4-FFF2-40B4-BE49-F238E27FC236}">
                <a16:creationId xmlns:a16="http://schemas.microsoft.com/office/drawing/2014/main" id="{20153A99-07B2-439C-BFEC-BACD60F92E7F}"/>
              </a:ext>
            </a:extLst>
          </p:cNvPr>
          <p:cNvGrpSpPr/>
          <p:nvPr/>
        </p:nvGrpSpPr>
        <p:grpSpPr>
          <a:xfrm>
            <a:off x="714376" y="6650355"/>
            <a:ext cx="307975" cy="323850"/>
            <a:chOff x="0" y="0"/>
            <a:chExt cx="579120" cy="608648"/>
          </a:xfrm>
        </p:grpSpPr>
        <p:pic>
          <p:nvPicPr>
            <p:cNvPr id="7" name="Graphic 5" descr="User with solid fill">
              <a:extLst>
                <a:ext uri="{FF2B5EF4-FFF2-40B4-BE49-F238E27FC236}">
                  <a16:creationId xmlns:a16="http://schemas.microsoft.com/office/drawing/2014/main" id="{F8E9BFD7-861C-46CC-A3B8-BE688645EB6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430" y="0"/>
              <a:ext cx="556260" cy="556260"/>
            </a:xfrm>
            <a:prstGeom prst="rect">
              <a:avLst/>
            </a:prstGeom>
          </p:spPr>
        </p:pic>
        <p:sp>
          <p:nvSpPr>
            <p:cNvPr id="8" name="Oval 7">
              <a:extLst>
                <a:ext uri="{FF2B5EF4-FFF2-40B4-BE49-F238E27FC236}">
                  <a16:creationId xmlns:a16="http://schemas.microsoft.com/office/drawing/2014/main" id="{667524AE-A220-4410-82F2-42F7BDA7ED6B}"/>
                </a:ext>
              </a:extLst>
            </p:cNvPr>
            <p:cNvSpPr/>
            <p:nvPr/>
          </p:nvSpPr>
          <p:spPr>
            <a:xfrm>
              <a:off x="0" y="20003"/>
              <a:ext cx="579120" cy="588645"/>
            </a:xfrm>
            <a:prstGeom prst="ellipse">
              <a:avLst/>
            </a:prstGeom>
            <a:noFill/>
            <a:ln w="28575">
              <a:solidFill>
                <a:srgbClr val="008A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grpSp>
    </p:spTree>
    <p:extLst>
      <p:ext uri="{BB962C8B-B14F-4D97-AF65-F5344CB8AC3E}">
        <p14:creationId xmlns:p14="http://schemas.microsoft.com/office/powerpoint/2010/main" val="9950632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important for everyone within the diagnostic process to feel like part of the diagnostic team and contribute to improving diagnosis. </a:t>
            </a:r>
          </a:p>
          <a:p>
            <a:r>
              <a:rPr lang="en-US" dirty="0"/>
              <a:t> </a:t>
            </a:r>
          </a:p>
          <a:p>
            <a:r>
              <a:rPr lang="en-US" dirty="0"/>
              <a:t>Contribution is about recognizing that we all have a role in the process and appreciating each other and ourselves. Take, for example, the patient and family members. How do they contribute to the diagnostic process? Front desk personnel? Clinic nurse? Pharmacist?</a:t>
            </a:r>
          </a:p>
          <a:p>
            <a:r>
              <a:rPr lang="en-US" dirty="0"/>
              <a:t> </a:t>
            </a:r>
          </a:p>
          <a:p>
            <a:r>
              <a:rPr lang="en-US" dirty="0"/>
              <a:t>Each person has a different role in the diagnostic process and a different perspective to contribute. Even “small” tasks that may seem insignificant can help lead to the correct diagnosis or prevent a diagnostic error. </a:t>
            </a:r>
          </a:p>
          <a:p>
            <a:pPr defTabSz="1696761">
              <a:defRPr/>
            </a:pPr>
            <a:endParaRPr lang="en-US" dirty="0"/>
          </a:p>
          <a:p>
            <a:pPr defTabSz="1696761">
              <a:defRPr/>
            </a:pPr>
            <a:endParaRPr lang="en-US" dirty="0"/>
          </a:p>
          <a:p>
            <a:endParaRPr lang="en-US" dirty="0"/>
          </a:p>
        </p:txBody>
      </p:sp>
      <p:sp>
        <p:nvSpPr>
          <p:cNvPr id="4" name="Slide Number Placeholder 3"/>
          <p:cNvSpPr>
            <a:spLocks noGrp="1"/>
          </p:cNvSpPr>
          <p:nvPr>
            <p:ph type="sldNum" sz="quarter" idx="5"/>
          </p:nvPr>
        </p:nvSpPr>
        <p:spPr/>
        <p:txBody>
          <a:bodyPr/>
          <a:lstStyle/>
          <a:p>
            <a:fld id="{7D612C43-7281-4B81-9204-AE17A482DDDD}" type="slidenum">
              <a:rPr lang="en-US" smtClean="0"/>
              <a:pPr/>
              <a:t>8</a:t>
            </a:fld>
            <a:endParaRPr lang="en-US"/>
          </a:p>
        </p:txBody>
      </p:sp>
      <p:sp>
        <p:nvSpPr>
          <p:cNvPr id="5" name="Header Placeholder 4">
            <a:extLst>
              <a:ext uri="{FF2B5EF4-FFF2-40B4-BE49-F238E27FC236}">
                <a16:creationId xmlns:a16="http://schemas.microsoft.com/office/drawing/2014/main" id="{49738CC3-FB27-4516-B529-B146CC9CDE88}"/>
              </a:ext>
            </a:extLst>
          </p:cNvPr>
          <p:cNvSpPr>
            <a:spLocks noGrp="1"/>
          </p:cNvSpPr>
          <p:nvPr>
            <p:ph type="hdr" sz="quarter"/>
          </p:nvPr>
        </p:nvSpPr>
        <p:spPr/>
        <p:txBody>
          <a:bodyPr/>
          <a:lstStyle/>
          <a:p>
            <a:r>
              <a:rPr lang="en-US"/>
              <a:t>Slide</a:t>
            </a:r>
            <a:endParaRPr lang="en-US" dirty="0"/>
          </a:p>
        </p:txBody>
      </p:sp>
    </p:spTree>
    <p:extLst>
      <p:ext uri="{BB962C8B-B14F-4D97-AF65-F5344CB8AC3E}">
        <p14:creationId xmlns:p14="http://schemas.microsoft.com/office/powerpoint/2010/main" val="22650623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important to understand the types of teams participating in the diagnostic process. Using the instructions in the </a:t>
            </a:r>
            <a:r>
              <a:rPr lang="en-US" b="1" dirty="0"/>
              <a:t>Facilitator’s Guide </a:t>
            </a:r>
            <a:r>
              <a:rPr lang="en-US" dirty="0"/>
              <a:t>and the </a:t>
            </a:r>
            <a:r>
              <a:rPr lang="en-US" b="1" dirty="0"/>
              <a:t>Participant Workbook</a:t>
            </a:r>
            <a:r>
              <a:rPr lang="en-US" dirty="0"/>
              <a:t>, we will discuss </a:t>
            </a:r>
            <a:r>
              <a:rPr lang="en-US" b="1" dirty="0"/>
              <a:t>Who Is on Our Diagnostic Team</a:t>
            </a:r>
            <a:r>
              <a:rPr lang="en-US" dirty="0"/>
              <a:t>. The following is a description of the diagnostic core team, support team, and ancillary team.</a:t>
            </a:r>
          </a:p>
          <a:p>
            <a:endParaRPr lang="en-US" dirty="0"/>
          </a:p>
          <a:p>
            <a:r>
              <a:rPr lang="en-US" dirty="0"/>
              <a:t>The </a:t>
            </a:r>
            <a:r>
              <a:rPr lang="en-US" b="1" dirty="0"/>
              <a:t>Diagnostic Core Team </a:t>
            </a:r>
            <a:r>
              <a:rPr lang="en-US" dirty="0"/>
              <a:t>consists of </a:t>
            </a:r>
            <a:r>
              <a:rPr lang="en-US" b="1" dirty="0"/>
              <a:t>team leaders and team members involved in direct care of the patient</a:t>
            </a:r>
            <a:r>
              <a:rPr lang="en-US" dirty="0"/>
              <a:t>. The Core Team is based on where the patient receives care. The patient and family are a critical part of the Core Team.</a:t>
            </a:r>
          </a:p>
          <a:p>
            <a:pPr marL="171450" indent="-171450">
              <a:buFont typeface="Arial" panose="020B0604020202020204" pitchFamily="34" charset="0"/>
              <a:buChar char="•"/>
            </a:pPr>
            <a:r>
              <a:rPr lang="en-US" dirty="0"/>
              <a:t>Core Teams should be small enough to ensure situation monitoring, development of situation awareness, and direct, unfiltered communication between members. Core Teams should be large enough to include skill overlap between members to allow workload sharing and redistribution when necessary. Every Core Team has a leader who is readily identified by all members of the team.</a:t>
            </a:r>
          </a:p>
          <a:p>
            <a:pPr marL="171450" indent="-171450">
              <a:buFont typeface="Arial" panose="020B0604020202020204" pitchFamily="34" charset="0"/>
              <a:buChar char="•"/>
            </a:pPr>
            <a:r>
              <a:rPr lang="en-US" dirty="0"/>
              <a:t>Core Team leadership is dynamic. Core Team leaders are required to take on different roles at various points in the care plan. Often these may be </a:t>
            </a:r>
            <a:r>
              <a:rPr lang="en-US" dirty="0" err="1"/>
              <a:t>nonleadership</a:t>
            </a:r>
            <a:r>
              <a:rPr lang="en-US" dirty="0"/>
              <a:t> roles, such as supporting medical assistants who help with the physical exam.</a:t>
            </a:r>
          </a:p>
          <a:p>
            <a:endParaRPr lang="en-US" dirty="0"/>
          </a:p>
          <a:p>
            <a:r>
              <a:rPr lang="en-US" dirty="0"/>
              <a:t>The </a:t>
            </a:r>
            <a:r>
              <a:rPr lang="en-US" b="1" dirty="0"/>
              <a:t>Diagnostic Support Team </a:t>
            </a:r>
            <a:r>
              <a:rPr lang="en-US" dirty="0"/>
              <a:t>is </a:t>
            </a:r>
            <a:r>
              <a:rPr lang="en-US" b="1" dirty="0"/>
              <a:t>the group responsible for day‐to‐day diagnostic process management and coordination functions </a:t>
            </a:r>
            <a:r>
              <a:rPr lang="en-US" dirty="0"/>
              <a:t>in support of the Core Team. Direct patient care may be a secondary function for the Support Team. Support Teams frequently include experienced personnel with a strong clinical background. This combination enhances the ability of the Support Team members to rapidly assess the overall picture, anticipate needs or potential needs between and across teams, and make priority‐based decisions.</a:t>
            </a:r>
          </a:p>
          <a:p>
            <a:endParaRPr lang="en-US" dirty="0"/>
          </a:p>
          <a:p>
            <a:r>
              <a:rPr lang="en-US" dirty="0"/>
              <a:t>The </a:t>
            </a:r>
            <a:r>
              <a:rPr lang="en-US" b="1" dirty="0"/>
              <a:t>Ancillary Diagnostic Team </a:t>
            </a:r>
            <a:r>
              <a:rPr lang="en-US" dirty="0"/>
              <a:t>is </a:t>
            </a:r>
            <a:r>
              <a:rPr lang="en-US" b="1" dirty="0"/>
              <a:t>primarily a service‐focused team whose mission is to create efficient, safe, comfortable, and clean healthcare environments, </a:t>
            </a:r>
            <a:r>
              <a:rPr lang="en-US" dirty="0"/>
              <a:t>which affect the patient care team, market perception, operational efficiency, and patient safety.</a:t>
            </a:r>
          </a:p>
          <a:p>
            <a:endParaRPr lang="en-US" dirty="0"/>
          </a:p>
          <a:p>
            <a:r>
              <a:rPr lang="en-US" dirty="0"/>
              <a:t>Most important, everyone who touches the patient plays a role on the diagnostic team. </a:t>
            </a:r>
          </a:p>
          <a:p>
            <a:r>
              <a:rPr lang="en-US" dirty="0"/>
              <a:t> </a:t>
            </a:r>
          </a:p>
          <a:p>
            <a:pPr marL="342900"/>
            <a:r>
              <a:rPr lang="en-US" b="1" i="1" dirty="0">
                <a:effectLst/>
                <a:latin typeface="Calibri" panose="020F0502020204030204" pitchFamily="34" charset="0"/>
                <a:ea typeface="Calibri" panose="020F0502020204030204" pitchFamily="34" charset="0"/>
              </a:rPr>
              <a:t>[Self-Paced Learners Tip: </a:t>
            </a:r>
            <a:r>
              <a:rPr lang="en-US" i="1" dirty="0">
                <a:effectLst/>
                <a:latin typeface="Calibri" panose="020F0502020204030204" pitchFamily="34" charset="0"/>
                <a:ea typeface="Calibri" panose="020F0502020204030204" pitchFamily="34" charset="0"/>
              </a:rPr>
              <a:t>Using this checklist, reflect on who all of the members of the diagnostic team are and how they connect to your role</a:t>
            </a:r>
            <a:r>
              <a:rPr lang="en-US" i="1" dirty="0">
                <a:latin typeface="Calibri" panose="020F0502020204030204" pitchFamily="34" charset="0"/>
                <a:ea typeface="Calibri" panose="020F0502020204030204" pitchFamily="34" charset="0"/>
              </a:rPr>
              <a:t>.</a:t>
            </a:r>
            <a:r>
              <a:rPr lang="en-US" b="1" i="1" dirty="0">
                <a:effectLst/>
                <a:latin typeface="Calibri" panose="020F0502020204030204" pitchFamily="34" charset="0"/>
                <a:ea typeface="Calibri" panose="020F0502020204030204" pitchFamily="34" charset="0"/>
              </a:rPr>
              <a:t>]</a:t>
            </a:r>
            <a:endParaRPr lang="en-US" dirty="0"/>
          </a:p>
          <a:p>
            <a:endParaRPr lang="en-US" dirty="0"/>
          </a:p>
          <a:p>
            <a:r>
              <a:rPr lang="en-US" dirty="0"/>
              <a:t>(TeamSTEPPS Fundamentals Course: Module 2. Team Structure, 2014)</a:t>
            </a:r>
            <a:endParaRPr lang="en-US" dirty="0">
              <a:cs typeface="Calibri"/>
            </a:endParaRPr>
          </a:p>
        </p:txBody>
      </p:sp>
      <p:sp>
        <p:nvSpPr>
          <p:cNvPr id="4" name="Slide Number Placeholder 3"/>
          <p:cNvSpPr>
            <a:spLocks noGrp="1"/>
          </p:cNvSpPr>
          <p:nvPr>
            <p:ph type="sldNum" sz="quarter" idx="5"/>
          </p:nvPr>
        </p:nvSpPr>
        <p:spPr/>
        <p:txBody>
          <a:bodyPr/>
          <a:lstStyle/>
          <a:p>
            <a:fld id="{7D612C43-7281-4B81-9204-AE17A482DDDD}" type="slidenum">
              <a:rPr lang="en-US" smtClean="0"/>
              <a:pPr/>
              <a:t>9</a:t>
            </a:fld>
            <a:endParaRPr lang="en-US"/>
          </a:p>
        </p:txBody>
      </p:sp>
      <p:sp>
        <p:nvSpPr>
          <p:cNvPr id="5" name="Header Placeholder 4">
            <a:extLst>
              <a:ext uri="{FF2B5EF4-FFF2-40B4-BE49-F238E27FC236}">
                <a16:creationId xmlns:a16="http://schemas.microsoft.com/office/drawing/2014/main" id="{0C82F60A-AA73-4696-B8FB-017BE8CF7A63}"/>
              </a:ext>
            </a:extLst>
          </p:cNvPr>
          <p:cNvSpPr>
            <a:spLocks noGrp="1"/>
          </p:cNvSpPr>
          <p:nvPr>
            <p:ph type="hdr" sz="quarter"/>
          </p:nvPr>
        </p:nvSpPr>
        <p:spPr/>
        <p:txBody>
          <a:bodyPr/>
          <a:lstStyle/>
          <a:p>
            <a:r>
              <a:rPr lang="en-US"/>
              <a:t>Slide</a:t>
            </a:r>
            <a:endParaRPr lang="en-US" dirty="0"/>
          </a:p>
        </p:txBody>
      </p:sp>
      <p:grpSp>
        <p:nvGrpSpPr>
          <p:cNvPr id="6" name="Group 5">
            <a:extLst>
              <a:ext uri="{FF2B5EF4-FFF2-40B4-BE49-F238E27FC236}">
                <a16:creationId xmlns:a16="http://schemas.microsoft.com/office/drawing/2014/main" id="{D7D5B2F0-4836-44D5-9F9A-38AC447FC14F}"/>
              </a:ext>
            </a:extLst>
          </p:cNvPr>
          <p:cNvGrpSpPr/>
          <p:nvPr/>
        </p:nvGrpSpPr>
        <p:grpSpPr>
          <a:xfrm>
            <a:off x="748666" y="10499725"/>
            <a:ext cx="307975" cy="323850"/>
            <a:chOff x="0" y="0"/>
            <a:chExt cx="579120" cy="608648"/>
          </a:xfrm>
        </p:grpSpPr>
        <p:pic>
          <p:nvPicPr>
            <p:cNvPr id="7" name="Graphic 5" descr="User with solid fill">
              <a:extLst>
                <a:ext uri="{FF2B5EF4-FFF2-40B4-BE49-F238E27FC236}">
                  <a16:creationId xmlns:a16="http://schemas.microsoft.com/office/drawing/2014/main" id="{5FB81EE9-21C3-419F-9D63-7B2E2ED54A3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430" y="0"/>
              <a:ext cx="556260" cy="556260"/>
            </a:xfrm>
            <a:prstGeom prst="rect">
              <a:avLst/>
            </a:prstGeom>
          </p:spPr>
        </p:pic>
        <p:sp>
          <p:nvSpPr>
            <p:cNvPr id="8" name="Oval 7">
              <a:extLst>
                <a:ext uri="{FF2B5EF4-FFF2-40B4-BE49-F238E27FC236}">
                  <a16:creationId xmlns:a16="http://schemas.microsoft.com/office/drawing/2014/main" id="{2047F83F-1AA1-40C1-A73E-BD3E43371561}"/>
                </a:ext>
              </a:extLst>
            </p:cNvPr>
            <p:cNvSpPr/>
            <p:nvPr/>
          </p:nvSpPr>
          <p:spPr>
            <a:xfrm>
              <a:off x="0" y="20003"/>
              <a:ext cx="579120" cy="588645"/>
            </a:xfrm>
            <a:prstGeom prst="ellipse">
              <a:avLst/>
            </a:prstGeom>
            <a:noFill/>
            <a:ln w="28575">
              <a:solidFill>
                <a:srgbClr val="008A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grpSp>
    </p:spTree>
    <p:extLst>
      <p:ext uri="{BB962C8B-B14F-4D97-AF65-F5344CB8AC3E}">
        <p14:creationId xmlns:p14="http://schemas.microsoft.com/office/powerpoint/2010/main" val="27165372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9CF8B9D-C49C-4C61-8C5F-43FC98E38E4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023124"/>
            <a:ext cx="9144000" cy="847344"/>
          </a:xfrm>
          <a:prstGeom prst="rect">
            <a:avLst/>
          </a:prstGeom>
        </p:spPr>
      </p:pic>
      <p:sp>
        <p:nvSpPr>
          <p:cNvPr id="4" name="Date Placeholder 3"/>
          <p:cNvSpPr>
            <a:spLocks noGrp="1"/>
          </p:cNvSpPr>
          <p:nvPr>
            <p:ph type="dt" sz="half" idx="10"/>
          </p:nvPr>
        </p:nvSpPr>
        <p:spPr>
          <a:xfrm>
            <a:off x="628650" y="6356351"/>
            <a:ext cx="2057400" cy="365125"/>
          </a:xfrm>
          <a:prstGeom prst="rect">
            <a:avLst/>
          </a:prstGeom>
        </p:spPr>
        <p:txBody>
          <a:bodyPr/>
          <a:lstStyle/>
          <a:p>
            <a:fld id="{26BE881F-043D-41A0-B3BA-3A6D82F8B339}" type="datetimeFigureOut">
              <a:rPr lang="en-US" smtClean="0"/>
              <a:t>2/23/2022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CE45AE01-78F8-4C1D-B7E6-43AEE36794BF}" type="slidenum">
              <a:rPr lang="en-US" smtClean="0"/>
              <a:t>‹#›</a:t>
            </a:fld>
            <a:endParaRPr lang="en-US"/>
          </a:p>
        </p:txBody>
      </p:sp>
      <p:sp>
        <p:nvSpPr>
          <p:cNvPr id="13" name="Title 1">
            <a:extLst>
              <a:ext uri="{FF2B5EF4-FFF2-40B4-BE49-F238E27FC236}">
                <a16:creationId xmlns:a16="http://schemas.microsoft.com/office/drawing/2014/main" id="{B677D9FB-D252-4546-BA10-282D905B2ED8}"/>
              </a:ext>
            </a:extLst>
          </p:cNvPr>
          <p:cNvSpPr>
            <a:spLocks noGrp="1"/>
          </p:cNvSpPr>
          <p:nvPr>
            <p:ph type="ctrTitle"/>
          </p:nvPr>
        </p:nvSpPr>
        <p:spPr>
          <a:xfrm>
            <a:off x="685800" y="2130425"/>
            <a:ext cx="7772400" cy="1470025"/>
          </a:xfrm>
        </p:spPr>
        <p:txBody>
          <a:bodyPr/>
          <a:lstStyle>
            <a:lvl1pPr algn="ctr">
              <a:defRPr>
                <a:solidFill>
                  <a:schemeClr val="tx1"/>
                </a:solidFill>
              </a:defRPr>
            </a:lvl1pPr>
          </a:lstStyle>
          <a:p>
            <a:r>
              <a:rPr lang="en-US" dirty="0"/>
              <a:t>Click to edit Master title style</a:t>
            </a:r>
          </a:p>
        </p:txBody>
      </p:sp>
      <p:sp>
        <p:nvSpPr>
          <p:cNvPr id="14" name="Subtitle 2">
            <a:extLst>
              <a:ext uri="{FF2B5EF4-FFF2-40B4-BE49-F238E27FC236}">
                <a16:creationId xmlns:a16="http://schemas.microsoft.com/office/drawing/2014/main" id="{10A8DC73-AB80-472C-B94D-ED7F372D2C86}"/>
              </a:ext>
            </a:extLst>
          </p:cNvPr>
          <p:cNvSpPr>
            <a:spLocks noGrp="1"/>
          </p:cNvSpPr>
          <p:nvPr>
            <p:ph type="subTitle" idx="1"/>
          </p:nvPr>
        </p:nvSpPr>
        <p:spPr>
          <a:xfrm>
            <a:off x="1371600" y="3886200"/>
            <a:ext cx="6400800" cy="1752600"/>
          </a:xfrm>
        </p:spPr>
        <p:txBody>
          <a:bodyPr/>
          <a:lstStyle>
            <a:lvl1pPr marL="0" indent="0" algn="ctr">
              <a:buNone/>
              <a:defRPr>
                <a:solidFill>
                  <a:srgbClr val="89898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567083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28650" y="6356351"/>
            <a:ext cx="2057400" cy="365125"/>
          </a:xfrm>
          <a:prstGeom prst="rect">
            <a:avLst/>
          </a:prstGeom>
        </p:spPr>
        <p:txBody>
          <a:bodyPr/>
          <a:lstStyle/>
          <a:p>
            <a:fld id="{26BE881F-043D-41A0-B3BA-3A6D82F8B339}" type="datetimeFigureOut">
              <a:rPr lang="en-US" smtClean="0"/>
              <a:t>2/23/2022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CE45AE01-78F8-4C1D-B7E6-43AEE36794BF}" type="slidenum">
              <a:rPr lang="en-US" smtClean="0"/>
              <a:t>‹#›</a:t>
            </a:fld>
            <a:endParaRPr lang="en-US"/>
          </a:p>
        </p:txBody>
      </p:sp>
      <p:sp>
        <p:nvSpPr>
          <p:cNvPr id="7" name="Title 1">
            <a:extLst>
              <a:ext uri="{FF2B5EF4-FFF2-40B4-BE49-F238E27FC236}">
                <a16:creationId xmlns:a16="http://schemas.microsoft.com/office/drawing/2014/main" id="{A13F472F-74CF-41E1-8B89-3860AB20603E}"/>
              </a:ext>
            </a:extLst>
          </p:cNvPr>
          <p:cNvSpPr>
            <a:spLocks noGrp="1"/>
          </p:cNvSpPr>
          <p:nvPr>
            <p:ph type="title"/>
          </p:nvPr>
        </p:nvSpPr>
        <p:spPr>
          <a:xfrm>
            <a:off x="457200" y="274638"/>
            <a:ext cx="8229600" cy="1143000"/>
          </a:xfrm>
        </p:spPr>
        <p:txBody>
          <a:bodyPr/>
          <a:lstStyle>
            <a:lvl1pPr algn="ctr">
              <a:defRPr/>
            </a:lvl1pPr>
          </a:lstStyle>
          <a:p>
            <a:r>
              <a:rPr lang="en-US"/>
              <a:t>Click to edit Master title style</a:t>
            </a:r>
          </a:p>
        </p:txBody>
      </p:sp>
      <p:sp>
        <p:nvSpPr>
          <p:cNvPr id="8" name="Vertical Text Placeholder 2">
            <a:extLst>
              <a:ext uri="{FF2B5EF4-FFF2-40B4-BE49-F238E27FC236}">
                <a16:creationId xmlns:a16="http://schemas.microsoft.com/office/drawing/2014/main" id="{1C3A74A5-C78D-4040-8CAA-1D044495DC12}"/>
              </a:ext>
            </a:extLst>
          </p:cNvPr>
          <p:cNvSpPr>
            <a:spLocks noGrp="1"/>
          </p:cNvSpPr>
          <p:nvPr>
            <p:ph type="body" orient="vert" idx="1"/>
          </p:nvPr>
        </p:nvSpPr>
        <p:spPr>
          <a:xfrm>
            <a:off x="457200" y="1792224"/>
            <a:ext cx="8229600" cy="423062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38555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28650" y="6356351"/>
            <a:ext cx="2057400" cy="365125"/>
          </a:xfrm>
          <a:prstGeom prst="rect">
            <a:avLst/>
          </a:prstGeom>
        </p:spPr>
        <p:txBody>
          <a:bodyPr/>
          <a:lstStyle/>
          <a:p>
            <a:fld id="{26BE881F-043D-41A0-B3BA-3A6D82F8B339}" type="datetimeFigureOut">
              <a:rPr lang="en-US" smtClean="0"/>
              <a:t>2/23/2022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CE45AE01-78F8-4C1D-B7E6-43AEE36794BF}" type="slidenum">
              <a:rPr lang="en-US" smtClean="0"/>
              <a:t>‹#›</a:t>
            </a:fld>
            <a:endParaRPr lang="en-US"/>
          </a:p>
        </p:txBody>
      </p:sp>
      <p:sp>
        <p:nvSpPr>
          <p:cNvPr id="7" name="Vertical Title 1">
            <a:extLst>
              <a:ext uri="{FF2B5EF4-FFF2-40B4-BE49-F238E27FC236}">
                <a16:creationId xmlns:a16="http://schemas.microsoft.com/office/drawing/2014/main" id="{57890190-C2A6-4D43-A275-011A96F9C459}"/>
              </a:ext>
            </a:extLst>
          </p:cNvPr>
          <p:cNvSpPr>
            <a:spLocks noGrp="1"/>
          </p:cNvSpPr>
          <p:nvPr>
            <p:ph type="title" orient="vert"/>
          </p:nvPr>
        </p:nvSpPr>
        <p:spPr>
          <a:xfrm>
            <a:off x="6629400" y="1752600"/>
            <a:ext cx="2057400" cy="4373563"/>
          </a:xfrm>
        </p:spPr>
        <p:txBody>
          <a:bodyPr vert="eaVert"/>
          <a:lstStyle>
            <a:lvl1pPr>
              <a:defRPr>
                <a:solidFill>
                  <a:schemeClr val="tx1"/>
                </a:solidFill>
              </a:defRPr>
            </a:lvl1pPr>
          </a:lstStyle>
          <a:p>
            <a:r>
              <a:rPr lang="en-US" dirty="0"/>
              <a:t>Click to edit Master title style</a:t>
            </a:r>
          </a:p>
        </p:txBody>
      </p:sp>
      <p:sp>
        <p:nvSpPr>
          <p:cNvPr id="8" name="Vertical Text Placeholder 2">
            <a:extLst>
              <a:ext uri="{FF2B5EF4-FFF2-40B4-BE49-F238E27FC236}">
                <a16:creationId xmlns:a16="http://schemas.microsoft.com/office/drawing/2014/main" id="{72A01E0A-10C9-4A18-AA29-E1B3EBC379D6}"/>
              </a:ext>
            </a:extLst>
          </p:cNvPr>
          <p:cNvSpPr>
            <a:spLocks noGrp="1"/>
          </p:cNvSpPr>
          <p:nvPr>
            <p:ph type="body" orient="vert" idx="1"/>
          </p:nvPr>
        </p:nvSpPr>
        <p:spPr>
          <a:xfrm>
            <a:off x="457200" y="1752600"/>
            <a:ext cx="6019800" cy="4373563"/>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943973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C3BCC622-4FB5-4628-BB52-B053383C50A8}" type="datetimeFigureOut">
              <a:rPr lang="en-US" smtClean="0"/>
              <a:pPr/>
              <a:t>2/23/2022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5894D6-8D97-4F5F-8FE9-35CAB6BDE8B4}" type="slidenum">
              <a:rPr lang="en-US" smtClean="0"/>
              <a:pPr/>
              <a:t>‹#›</a:t>
            </a:fld>
            <a:endParaRPr lang="en-US" dirty="0"/>
          </a:p>
        </p:txBody>
      </p:sp>
    </p:spTree>
    <p:extLst>
      <p:ext uri="{BB962C8B-B14F-4D97-AF65-F5344CB8AC3E}">
        <p14:creationId xmlns:p14="http://schemas.microsoft.com/office/powerpoint/2010/main" val="5577118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a:t>Click to edit Master title style</a:t>
            </a:r>
          </a:p>
        </p:txBody>
      </p:sp>
      <p:sp>
        <p:nvSpPr>
          <p:cNvPr id="3" name="Content Placeholder 2"/>
          <p:cNvSpPr>
            <a:spLocks noGrp="1"/>
          </p:cNvSpPr>
          <p:nvPr>
            <p:ph idx="1"/>
          </p:nvPr>
        </p:nvSpPr>
        <p:spPr>
          <a:xfrm>
            <a:off x="457200" y="990600"/>
            <a:ext cx="8229600" cy="5135563"/>
          </a:xfr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Click to edit Master text styles</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Second level</a:t>
            </a:r>
          </a:p>
          <a:p>
            <a:pPr marL="1143000" marR="0" lvl="2"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Third level</a:t>
            </a:r>
          </a:p>
          <a:p>
            <a:pPr marL="1600200" marR="0" lvl="3"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Fourth level</a:t>
            </a:r>
          </a:p>
          <a:p>
            <a:pPr marL="2057400" marR="0" lvl="4"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Fifth level</a:t>
            </a:r>
          </a:p>
        </p:txBody>
      </p:sp>
      <p:sp>
        <p:nvSpPr>
          <p:cNvPr id="4" name="Date Placeholder 3"/>
          <p:cNvSpPr>
            <a:spLocks noGrp="1"/>
          </p:cNvSpPr>
          <p:nvPr>
            <p:ph type="dt" sz="half" idx="10"/>
          </p:nvPr>
        </p:nvSpPr>
        <p:spPr/>
        <p:txBody>
          <a:bodyPr/>
          <a:lstStyle/>
          <a:p>
            <a:fld id="{C3BCC622-4FB5-4628-BB52-B053383C50A8}" type="datetimeFigureOut">
              <a:rPr lang="en-US" smtClean="0"/>
              <a:pPr/>
              <a:t>2/23/2022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5894D6-8D97-4F5F-8FE9-35CAB6BDE8B4}" type="slidenum">
              <a:rPr lang="en-US" smtClean="0"/>
              <a:pPr/>
              <a:t>‹#›</a:t>
            </a:fld>
            <a:endParaRPr lang="en-US"/>
          </a:p>
        </p:txBody>
      </p:sp>
    </p:spTree>
    <p:extLst>
      <p:ext uri="{BB962C8B-B14F-4D97-AF65-F5344CB8AC3E}">
        <p14:creationId xmlns:p14="http://schemas.microsoft.com/office/powerpoint/2010/main" val="34776610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0"/>
          </p:nvPr>
        </p:nvSpPr>
        <p:spPr>
          <a:xfrm>
            <a:off x="762000" y="2424890"/>
            <a:ext cx="2133600" cy="16030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p:cNvSpPr>
            <a:spLocks noGrp="1"/>
          </p:cNvSpPr>
          <p:nvPr>
            <p:ph sz="quarter" idx="11"/>
          </p:nvPr>
        </p:nvSpPr>
        <p:spPr>
          <a:xfrm>
            <a:off x="3276600" y="2424890"/>
            <a:ext cx="2133600" cy="160300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8"/>
          <p:cNvSpPr>
            <a:spLocks noGrp="1"/>
          </p:cNvSpPr>
          <p:nvPr>
            <p:ph sz="quarter" idx="12"/>
          </p:nvPr>
        </p:nvSpPr>
        <p:spPr>
          <a:xfrm>
            <a:off x="5791200" y="2424890"/>
            <a:ext cx="2133600" cy="160300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6"/>
          <p:cNvSpPr>
            <a:spLocks noGrp="1"/>
          </p:cNvSpPr>
          <p:nvPr>
            <p:ph sz="quarter" idx="13"/>
          </p:nvPr>
        </p:nvSpPr>
        <p:spPr>
          <a:xfrm>
            <a:off x="762000" y="4180295"/>
            <a:ext cx="2133600" cy="176330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8"/>
          <p:cNvSpPr>
            <a:spLocks noGrp="1"/>
          </p:cNvSpPr>
          <p:nvPr>
            <p:ph sz="quarter" idx="14"/>
          </p:nvPr>
        </p:nvSpPr>
        <p:spPr>
          <a:xfrm>
            <a:off x="3276600" y="4180295"/>
            <a:ext cx="2133600" cy="176330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8"/>
          <p:cNvSpPr>
            <a:spLocks noGrp="1"/>
          </p:cNvSpPr>
          <p:nvPr>
            <p:ph sz="quarter" idx="15"/>
          </p:nvPr>
        </p:nvSpPr>
        <p:spPr>
          <a:xfrm>
            <a:off x="5791200" y="4180295"/>
            <a:ext cx="2133600" cy="1763305"/>
          </a:xfrm>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922411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3BCC622-4FB5-4628-BB52-B053383C50A8}" type="datetimeFigureOut">
              <a:rPr lang="en-US" smtClean="0"/>
              <a:pPr/>
              <a:t>2/23/2022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5894D6-8D97-4F5F-8FE9-35CAB6BDE8B4}" type="slidenum">
              <a:rPr lang="en-US" smtClean="0"/>
              <a:pPr/>
              <a:t>‹#›</a:t>
            </a:fld>
            <a:endParaRPr lang="en-US"/>
          </a:p>
        </p:txBody>
      </p:sp>
    </p:spTree>
    <p:extLst>
      <p:ext uri="{BB962C8B-B14F-4D97-AF65-F5344CB8AC3E}">
        <p14:creationId xmlns:p14="http://schemas.microsoft.com/office/powerpoint/2010/main" val="14075540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Click to edit Master text styles</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Second level</a:t>
            </a:r>
          </a:p>
          <a:p>
            <a:pPr marL="1143000" marR="0" lvl="2"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Third level</a:t>
            </a:r>
          </a:p>
          <a:p>
            <a:pPr marL="1600200" marR="0" lvl="3"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Fourth level</a:t>
            </a:r>
          </a:p>
          <a:p>
            <a:pPr marL="2057400" marR="0" lvl="4"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Click to edit Master text styles</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Second level</a:t>
            </a:r>
          </a:p>
          <a:p>
            <a:pPr marL="1143000" marR="0" lvl="2"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Third level</a:t>
            </a:r>
          </a:p>
          <a:p>
            <a:pPr marL="1600200" marR="0" lvl="3"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Fourth level</a:t>
            </a:r>
          </a:p>
          <a:p>
            <a:pPr marL="2057400" marR="0" lvl="4"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Fifth level</a:t>
            </a:r>
          </a:p>
        </p:txBody>
      </p:sp>
      <p:sp>
        <p:nvSpPr>
          <p:cNvPr id="5" name="Date Placeholder 4"/>
          <p:cNvSpPr>
            <a:spLocks noGrp="1"/>
          </p:cNvSpPr>
          <p:nvPr>
            <p:ph type="dt" sz="half" idx="10"/>
          </p:nvPr>
        </p:nvSpPr>
        <p:spPr/>
        <p:txBody>
          <a:bodyPr/>
          <a:lstStyle/>
          <a:p>
            <a:fld id="{C3BCC622-4FB5-4628-BB52-B053383C50A8}" type="datetimeFigureOut">
              <a:rPr lang="en-US" smtClean="0"/>
              <a:pPr/>
              <a:t>2/23/2022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5894D6-8D97-4F5F-8FE9-35CAB6BDE8B4}" type="slidenum">
              <a:rPr lang="en-US" smtClean="0"/>
              <a:pPr/>
              <a:t>‹#›</a:t>
            </a:fld>
            <a:endParaRPr lang="en-US"/>
          </a:p>
        </p:txBody>
      </p:sp>
    </p:spTree>
    <p:extLst>
      <p:ext uri="{BB962C8B-B14F-4D97-AF65-F5344CB8AC3E}">
        <p14:creationId xmlns:p14="http://schemas.microsoft.com/office/powerpoint/2010/main" val="3273487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7" name="Date Placeholder 6"/>
          <p:cNvSpPr>
            <a:spLocks noGrp="1"/>
          </p:cNvSpPr>
          <p:nvPr>
            <p:ph type="dt" sz="half" idx="10"/>
          </p:nvPr>
        </p:nvSpPr>
        <p:spPr/>
        <p:txBody>
          <a:bodyPr/>
          <a:lstStyle/>
          <a:p>
            <a:fld id="{C3BCC622-4FB5-4628-BB52-B053383C50A8}" type="datetimeFigureOut">
              <a:rPr lang="en-US" smtClean="0"/>
              <a:pPr/>
              <a:t>2/23/2022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25894D6-8D97-4F5F-8FE9-35CAB6BDE8B4}" type="slidenum">
              <a:rPr lang="en-US" smtClean="0"/>
              <a:pPr/>
              <a:t>‹#›</a:t>
            </a:fld>
            <a:endParaRPr lang="en-US"/>
          </a:p>
        </p:txBody>
      </p:sp>
      <p:sp>
        <p:nvSpPr>
          <p:cNvPr id="10" name="Text Placeholder 2">
            <a:extLst>
              <a:ext uri="{FF2B5EF4-FFF2-40B4-BE49-F238E27FC236}">
                <a16:creationId xmlns:a16="http://schemas.microsoft.com/office/drawing/2014/main" id="{9F88F92A-49BC-4359-AD6F-F77767B345EE}"/>
              </a:ext>
            </a:extLst>
          </p:cNvPr>
          <p:cNvSpPr>
            <a:spLocks noGrp="1"/>
          </p:cNvSpPr>
          <p:nvPr>
            <p:ph type="body" idx="1"/>
          </p:nvPr>
        </p:nvSpPr>
        <p:spPr>
          <a:xfrm>
            <a:off x="457200" y="1143000"/>
            <a:ext cx="4040188" cy="10318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Content Placeholder 3">
            <a:extLst>
              <a:ext uri="{FF2B5EF4-FFF2-40B4-BE49-F238E27FC236}">
                <a16:creationId xmlns:a16="http://schemas.microsoft.com/office/drawing/2014/main" id="{7B8BE971-F854-427B-9241-16C69A107BE3}"/>
              </a:ext>
            </a:extLst>
          </p:cNvPr>
          <p:cNvSpPr>
            <a:spLocks noGrp="1"/>
          </p:cNvSpPr>
          <p:nvPr>
            <p:ph sz="half" idx="2"/>
          </p:nvPr>
        </p:nvSpPr>
        <p:spPr>
          <a:xfrm>
            <a:off x="457200" y="2174875"/>
            <a:ext cx="4040188" cy="3951288"/>
          </a:xfrm>
        </p:spPr>
        <p:txBody>
          <a:bodyPr/>
          <a:lstStyle>
            <a:lvl1pPr>
              <a:defRPr sz="2400"/>
            </a:lvl1pPr>
            <a:lvl2pPr marL="685800" indent="-228600">
              <a:buFont typeface="Calibri" panose="020F0502020204030204" pitchFamily="34" charset="0"/>
              <a:buChar char="‒"/>
              <a:defRPr sz="2000"/>
            </a:lvl2pPr>
            <a:lvl3pPr>
              <a:defRPr sz="1800"/>
            </a:lvl3pPr>
            <a:lvl4pPr marL="1600200" indent="-228600">
              <a:buFont typeface="Calibri" panose="020F0502020204030204" pitchFamily="34" charset="0"/>
              <a:buChar char="‒"/>
              <a:defRPr sz="1600"/>
            </a:lvl4pPr>
            <a:lvl5pPr marL="2057400" indent="-228600">
              <a:buFont typeface="Arial" panose="020B0604020202020204" pitchFamily="34" charset="0"/>
              <a:buChar cha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4">
            <a:extLst>
              <a:ext uri="{FF2B5EF4-FFF2-40B4-BE49-F238E27FC236}">
                <a16:creationId xmlns:a16="http://schemas.microsoft.com/office/drawing/2014/main" id="{EF68D893-E3D4-40AC-8FCC-63BC64A0AEE7}"/>
              </a:ext>
            </a:extLst>
          </p:cNvPr>
          <p:cNvSpPr>
            <a:spLocks noGrp="1"/>
          </p:cNvSpPr>
          <p:nvPr>
            <p:ph type="body" sz="quarter" idx="3"/>
          </p:nvPr>
        </p:nvSpPr>
        <p:spPr>
          <a:xfrm>
            <a:off x="4645025" y="1143000"/>
            <a:ext cx="4041775" cy="10318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Content Placeholder 5">
            <a:extLst>
              <a:ext uri="{FF2B5EF4-FFF2-40B4-BE49-F238E27FC236}">
                <a16:creationId xmlns:a16="http://schemas.microsoft.com/office/drawing/2014/main" id="{348F28E0-1D25-4094-A204-E4BBA53788B6}"/>
              </a:ext>
            </a:extLst>
          </p:cNvPr>
          <p:cNvSpPr>
            <a:spLocks noGrp="1"/>
          </p:cNvSpPr>
          <p:nvPr>
            <p:ph sz="quarter" idx="4"/>
          </p:nvPr>
        </p:nvSpPr>
        <p:spPr>
          <a:xfrm>
            <a:off x="4645025" y="2174875"/>
            <a:ext cx="4041775" cy="3951288"/>
          </a:xfrm>
        </p:spPr>
        <p:txBody>
          <a:bodyPr/>
          <a:lstStyle>
            <a:lvl1pPr>
              <a:defRPr sz="2400"/>
            </a:lvl1pPr>
            <a:lvl2pPr marL="685800" indent="-228600">
              <a:buFont typeface="Calibri" panose="020F0502020204030204" pitchFamily="34" charset="0"/>
              <a:buChar char="‒"/>
              <a:defRPr sz="2000"/>
            </a:lvl2pPr>
            <a:lvl3pPr>
              <a:defRPr sz="1800"/>
            </a:lvl3pPr>
            <a:lvl4pPr marL="1600200" indent="-228600">
              <a:buFont typeface="Calibri" panose="020F0502020204030204" pitchFamily="34" charset="0"/>
              <a:buChar char="‒"/>
              <a:defRPr sz="1600"/>
            </a:lvl4pPr>
            <a:lvl5pPr marL="2057400" indent="-228600">
              <a:buFont typeface="Arial" panose="020B0604020202020204" pitchFamily="34" charset="0"/>
              <a:buChar cha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253704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3BCC622-4FB5-4628-BB52-B053383C50A8}" type="datetimeFigureOut">
              <a:rPr lang="en-US" smtClean="0"/>
              <a:pPr/>
              <a:t>2/23/2022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5894D6-8D97-4F5F-8FE9-35CAB6BDE8B4}" type="slidenum">
              <a:rPr lang="en-US" smtClean="0"/>
              <a:pPr/>
              <a:t>‹#›</a:t>
            </a:fld>
            <a:endParaRPr lang="en-US"/>
          </a:p>
        </p:txBody>
      </p:sp>
    </p:spTree>
    <p:extLst>
      <p:ext uri="{BB962C8B-B14F-4D97-AF65-F5344CB8AC3E}">
        <p14:creationId xmlns:p14="http://schemas.microsoft.com/office/powerpoint/2010/main" val="32354742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BCC622-4FB5-4628-BB52-B053383C50A8}" type="datetimeFigureOut">
              <a:rPr lang="en-US" smtClean="0"/>
              <a:pPr/>
              <a:t>2/23/2022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25894D6-8D97-4F5F-8FE9-35CAB6BDE8B4}" type="slidenum">
              <a:rPr lang="en-US" smtClean="0"/>
              <a:pPr/>
              <a:t>‹#›</a:t>
            </a:fld>
            <a:endParaRPr lang="en-US"/>
          </a:p>
        </p:txBody>
      </p:sp>
    </p:spTree>
    <p:extLst>
      <p:ext uri="{BB962C8B-B14F-4D97-AF65-F5344CB8AC3E}">
        <p14:creationId xmlns:p14="http://schemas.microsoft.com/office/powerpoint/2010/main" val="10161344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9127" y="288636"/>
            <a:ext cx="8197795" cy="1325563"/>
          </a:xfrm>
          <a:prstGeom prst="rect">
            <a:avLst/>
          </a:prstGeom>
        </p:spPr>
        <p:txBody>
          <a:bodyPr/>
          <a:lstStyle>
            <a:lvl1pPr algn="ctr">
              <a:defRPr/>
            </a:lvl1pPr>
          </a:lstStyle>
          <a:p>
            <a:r>
              <a:rPr lang="en-US" dirty="0"/>
              <a:t>Click to edit Master title style</a:t>
            </a:r>
          </a:p>
        </p:txBody>
      </p:sp>
      <p:sp>
        <p:nvSpPr>
          <p:cNvPr id="3" name="Content Placeholder 2"/>
          <p:cNvSpPr>
            <a:spLocks noGrp="1"/>
          </p:cNvSpPr>
          <p:nvPr>
            <p:ph idx="1"/>
          </p:nvPr>
        </p:nvSpPr>
        <p:spPr>
          <a:xfrm>
            <a:off x="469127" y="1825625"/>
            <a:ext cx="8197795"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26BE881F-043D-41A0-B3BA-3A6D82F8B339}" type="datetimeFigureOut">
              <a:rPr lang="en-US" smtClean="0"/>
              <a:t>2/23/2022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CE45AE01-78F8-4C1D-B7E6-43AEE36794BF}" type="slidenum">
              <a:rPr lang="en-US" smtClean="0"/>
              <a:t>‹#›</a:t>
            </a:fld>
            <a:endParaRPr lang="en-US"/>
          </a:p>
        </p:txBody>
      </p:sp>
    </p:spTree>
    <p:extLst>
      <p:ext uri="{BB962C8B-B14F-4D97-AF65-F5344CB8AC3E}">
        <p14:creationId xmlns:p14="http://schemas.microsoft.com/office/powerpoint/2010/main" val="42562635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6413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914400"/>
            <a:ext cx="5111750" cy="52117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Click to edit Master text styles</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Second level</a:t>
            </a:r>
          </a:p>
          <a:p>
            <a:pPr marL="1143000" marR="0" lvl="2"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Third level</a:t>
            </a:r>
          </a:p>
          <a:p>
            <a:pPr marL="1600200" marR="0" lvl="3"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Fourth level</a:t>
            </a:r>
          </a:p>
          <a:p>
            <a:pPr marL="2057400" marR="0" lvl="4"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Fifth level</a:t>
            </a:r>
            <a:endParaRPr lang="en-US" dirty="0"/>
          </a:p>
        </p:txBody>
      </p:sp>
      <p:sp>
        <p:nvSpPr>
          <p:cNvPr id="4" name="Text Placeholder 3"/>
          <p:cNvSpPr>
            <a:spLocks noGrp="1"/>
          </p:cNvSpPr>
          <p:nvPr>
            <p:ph type="body" sz="half" idx="2"/>
          </p:nvPr>
        </p:nvSpPr>
        <p:spPr>
          <a:xfrm>
            <a:off x="457200" y="914400"/>
            <a:ext cx="3008313" cy="52117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3BCC622-4FB5-4628-BB52-B053383C50A8}" type="datetimeFigureOut">
              <a:rPr lang="en-US" smtClean="0"/>
              <a:pPr/>
              <a:t>2/23/2022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5894D6-8D97-4F5F-8FE9-35CAB6BDE8B4}" type="slidenum">
              <a:rPr lang="en-US" smtClean="0"/>
              <a:pPr/>
              <a:t>‹#›</a:t>
            </a:fld>
            <a:endParaRPr lang="en-US"/>
          </a:p>
        </p:txBody>
      </p:sp>
    </p:spTree>
    <p:extLst>
      <p:ext uri="{BB962C8B-B14F-4D97-AF65-F5344CB8AC3E}">
        <p14:creationId xmlns:p14="http://schemas.microsoft.com/office/powerpoint/2010/main" val="15200931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914399"/>
            <a:ext cx="5486400" cy="38131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3BCC622-4FB5-4628-BB52-B053383C50A8}" type="datetimeFigureOut">
              <a:rPr lang="en-US" smtClean="0"/>
              <a:pPr/>
              <a:t>2/23/2022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5894D6-8D97-4F5F-8FE9-35CAB6BDE8B4}" type="slidenum">
              <a:rPr lang="en-US" smtClean="0"/>
              <a:pPr/>
              <a:t>‹#›</a:t>
            </a:fld>
            <a:endParaRPr lang="en-US"/>
          </a:p>
        </p:txBody>
      </p:sp>
    </p:spTree>
    <p:extLst>
      <p:ext uri="{BB962C8B-B14F-4D97-AF65-F5344CB8AC3E}">
        <p14:creationId xmlns:p14="http://schemas.microsoft.com/office/powerpoint/2010/main" val="1048710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1_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Click to edit Master text styles</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Second level</a:t>
            </a:r>
          </a:p>
          <a:p>
            <a:pPr marL="1143000" marR="0" lvl="2"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Third level</a:t>
            </a:r>
          </a:p>
          <a:p>
            <a:pPr marL="1600200" marR="0" lvl="3"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Fourth level</a:t>
            </a:r>
          </a:p>
          <a:p>
            <a:pPr marL="2057400" marR="0" lvl="4"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Fifth level</a:t>
            </a:r>
            <a:endParaRPr lang="en-US" dirty="0"/>
          </a:p>
        </p:txBody>
      </p:sp>
      <p:sp>
        <p:nvSpPr>
          <p:cNvPr id="4" name="Date Placeholder 3"/>
          <p:cNvSpPr>
            <a:spLocks noGrp="1"/>
          </p:cNvSpPr>
          <p:nvPr>
            <p:ph type="dt" sz="half" idx="10"/>
          </p:nvPr>
        </p:nvSpPr>
        <p:spPr/>
        <p:txBody>
          <a:bodyPr/>
          <a:lstStyle/>
          <a:p>
            <a:fld id="{C3BCC622-4FB5-4628-BB52-B053383C50A8}" type="datetimeFigureOut">
              <a:rPr lang="en-US" smtClean="0"/>
              <a:pPr/>
              <a:t>2/23/2022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5894D6-8D97-4F5F-8FE9-35CAB6BDE8B4}" type="slidenum">
              <a:rPr lang="en-US" smtClean="0"/>
              <a:pPr/>
              <a:t>‹#›</a:t>
            </a:fld>
            <a:endParaRPr lang="en-US"/>
          </a:p>
        </p:txBody>
      </p:sp>
    </p:spTree>
    <p:extLst>
      <p:ext uri="{BB962C8B-B14F-4D97-AF65-F5344CB8AC3E}">
        <p14:creationId xmlns:p14="http://schemas.microsoft.com/office/powerpoint/2010/main" val="20847686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1_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0"/>
            <a:ext cx="2057400" cy="5211763"/>
          </a:xfrm>
        </p:spPr>
        <p:txBody>
          <a:bodyPr vert="eaVert"/>
          <a:lstStyle>
            <a:lvl1pPr>
              <a:defRPr>
                <a:solidFill>
                  <a:schemeClr val="tx1"/>
                </a:solidFill>
              </a:defRPr>
            </a:lvl1pPr>
          </a:lstStyle>
          <a:p>
            <a:r>
              <a:rPr lang="en-US" dirty="0"/>
              <a:t>Click to edit Master title style</a:t>
            </a:r>
          </a:p>
        </p:txBody>
      </p:sp>
      <p:sp>
        <p:nvSpPr>
          <p:cNvPr id="3" name="Vertical Text Placeholder 2"/>
          <p:cNvSpPr>
            <a:spLocks noGrp="1"/>
          </p:cNvSpPr>
          <p:nvPr>
            <p:ph type="body" orient="vert" idx="1"/>
          </p:nvPr>
        </p:nvSpPr>
        <p:spPr>
          <a:xfrm>
            <a:off x="457200" y="914400"/>
            <a:ext cx="6019800" cy="5211763"/>
          </a:xfrm>
        </p:spPr>
        <p:txBody>
          <a:bodyPr vert="eaVert"/>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Click to edit Master text styles</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Second level</a:t>
            </a:r>
          </a:p>
          <a:p>
            <a:pPr marL="1143000" marR="0" lvl="2"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Third level</a:t>
            </a:r>
          </a:p>
          <a:p>
            <a:pPr marL="1600200" marR="0" lvl="3"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Fourth level</a:t>
            </a:r>
          </a:p>
          <a:p>
            <a:pPr marL="2057400" marR="0" lvl="4"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Fifth level</a:t>
            </a:r>
          </a:p>
        </p:txBody>
      </p:sp>
      <p:sp>
        <p:nvSpPr>
          <p:cNvPr id="4" name="Date Placeholder 3"/>
          <p:cNvSpPr>
            <a:spLocks noGrp="1"/>
          </p:cNvSpPr>
          <p:nvPr>
            <p:ph type="dt" sz="half" idx="10"/>
          </p:nvPr>
        </p:nvSpPr>
        <p:spPr/>
        <p:txBody>
          <a:bodyPr/>
          <a:lstStyle/>
          <a:p>
            <a:fld id="{C3BCC622-4FB5-4628-BB52-B053383C50A8}" type="datetimeFigureOut">
              <a:rPr lang="en-US" smtClean="0"/>
              <a:pPr/>
              <a:t>2/23/2022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5894D6-8D97-4F5F-8FE9-35CAB6BDE8B4}" type="slidenum">
              <a:rPr lang="en-US" smtClean="0"/>
              <a:pPr/>
              <a:t>‹#›</a:t>
            </a:fld>
            <a:endParaRPr lang="en-US"/>
          </a:p>
        </p:txBody>
      </p:sp>
    </p:spTree>
    <p:extLst>
      <p:ext uri="{BB962C8B-B14F-4D97-AF65-F5344CB8AC3E}">
        <p14:creationId xmlns:p14="http://schemas.microsoft.com/office/powerpoint/2010/main" val="31840835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63FCD49-A2B4-4E7A-A451-8BA9B4E5C07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023124"/>
            <a:ext cx="9144000" cy="847344"/>
          </a:xfrm>
          <a:prstGeom prst="rect">
            <a:avLst/>
          </a:prstGeom>
        </p:spPr>
      </p:pic>
      <p:sp>
        <p:nvSpPr>
          <p:cNvPr id="2" name="Title 1"/>
          <p:cNvSpPr>
            <a:spLocks noGrp="1"/>
          </p:cNvSpPr>
          <p:nvPr>
            <p:ph type="ctrTitle"/>
          </p:nvPr>
        </p:nvSpPr>
        <p:spPr>
          <a:xfrm>
            <a:off x="685800" y="2130425"/>
            <a:ext cx="7772400" cy="1470025"/>
          </a:xfrm>
        </p:spPr>
        <p:txBody>
          <a:bodyPr/>
          <a:lstStyle>
            <a:lvl1pPr>
              <a:defRPr>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06A3EEC7-F520-4B77-9A53-FEE18362B38D}" type="datetimeFigureOut">
              <a:rPr lang="en-US" smtClean="0"/>
              <a:pPr/>
              <a:t>2/23/2022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CF9079-E7DC-4828-A4CC-563045F9E8C6}" type="slidenum">
              <a:rPr lang="en-US" smtClean="0"/>
              <a:pPr/>
              <a:t>‹#›</a:t>
            </a:fld>
            <a:endParaRPr lang="en-US"/>
          </a:p>
        </p:txBody>
      </p:sp>
    </p:spTree>
    <p:extLst>
      <p:ext uri="{BB962C8B-B14F-4D97-AF65-F5344CB8AC3E}">
        <p14:creationId xmlns:p14="http://schemas.microsoft.com/office/powerpoint/2010/main" val="33023715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A3EEC7-F520-4B77-9A53-FEE18362B38D}" type="datetimeFigureOut">
              <a:rPr lang="en-US" smtClean="0"/>
              <a:pPr/>
              <a:t>2/23/2022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CF9079-E7DC-4828-A4CC-563045F9E8C6}" type="slidenum">
              <a:rPr lang="en-US" smtClean="0"/>
              <a:pPr/>
              <a:t>‹#›</a:t>
            </a:fld>
            <a:endParaRPr lang="en-US"/>
          </a:p>
        </p:txBody>
      </p:sp>
    </p:spTree>
    <p:extLst>
      <p:ext uri="{BB962C8B-B14F-4D97-AF65-F5344CB8AC3E}">
        <p14:creationId xmlns:p14="http://schemas.microsoft.com/office/powerpoint/2010/main" val="39705009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06A3EEC7-F520-4B77-9A53-FEE18362B38D}" type="datetimeFigureOut">
              <a:rPr lang="en-US" smtClean="0"/>
              <a:pPr/>
              <a:t>2/23/2022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CF9079-E7DC-4828-A4CC-563045F9E8C6}" type="slidenum">
              <a:rPr lang="en-US" smtClean="0"/>
              <a:pPr/>
              <a:t>‹#›</a:t>
            </a:fld>
            <a:endParaRPr lang="en-US"/>
          </a:p>
        </p:txBody>
      </p:sp>
    </p:spTree>
    <p:extLst>
      <p:ext uri="{BB962C8B-B14F-4D97-AF65-F5344CB8AC3E}">
        <p14:creationId xmlns:p14="http://schemas.microsoft.com/office/powerpoint/2010/main" val="23333345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8288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8288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06A3EEC7-F520-4B77-9A53-FEE18362B38D}" type="datetimeFigureOut">
              <a:rPr lang="en-US" smtClean="0"/>
              <a:pPr/>
              <a:t>2/23/2022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CF9079-E7DC-4828-A4CC-563045F9E8C6}" type="slidenum">
              <a:rPr lang="en-US" smtClean="0"/>
              <a:pPr/>
              <a:t>‹#›</a:t>
            </a:fld>
            <a:endParaRPr lang="en-US"/>
          </a:p>
        </p:txBody>
      </p:sp>
    </p:spTree>
    <p:extLst>
      <p:ext uri="{BB962C8B-B14F-4D97-AF65-F5344CB8AC3E}">
        <p14:creationId xmlns:p14="http://schemas.microsoft.com/office/powerpoint/2010/main" val="23932419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828800"/>
            <a:ext cx="4040188" cy="5984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8200" y="1828800"/>
            <a:ext cx="4041775" cy="6096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06A3EEC7-F520-4B77-9A53-FEE18362B38D}" type="datetimeFigureOut">
              <a:rPr lang="en-US" smtClean="0"/>
              <a:pPr/>
              <a:t>2/23/2022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CF9079-E7DC-4828-A4CC-563045F9E8C6}" type="slidenum">
              <a:rPr lang="en-US" smtClean="0"/>
              <a:pPr/>
              <a:t>‹#›</a:t>
            </a:fld>
            <a:endParaRPr lang="en-US"/>
          </a:p>
        </p:txBody>
      </p:sp>
    </p:spTree>
    <p:extLst>
      <p:ext uri="{BB962C8B-B14F-4D97-AF65-F5344CB8AC3E}">
        <p14:creationId xmlns:p14="http://schemas.microsoft.com/office/powerpoint/2010/main" val="14705760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6A3EEC7-F520-4B77-9A53-FEE18362B38D}" type="datetimeFigureOut">
              <a:rPr lang="en-US" smtClean="0"/>
              <a:pPr/>
              <a:t>2/23/2022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CF9079-E7DC-4828-A4CC-563045F9E8C6}" type="slidenum">
              <a:rPr lang="en-US" smtClean="0"/>
              <a:pPr/>
              <a:t>‹#›</a:t>
            </a:fld>
            <a:endParaRPr lang="en-US"/>
          </a:p>
        </p:txBody>
      </p:sp>
    </p:spTree>
    <p:extLst>
      <p:ext uri="{BB962C8B-B14F-4D97-AF65-F5344CB8AC3E}">
        <p14:creationId xmlns:p14="http://schemas.microsoft.com/office/powerpoint/2010/main" val="1826265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28650" y="6356351"/>
            <a:ext cx="2057400" cy="365125"/>
          </a:xfrm>
          <a:prstGeom prst="rect">
            <a:avLst/>
          </a:prstGeom>
        </p:spPr>
        <p:txBody>
          <a:bodyPr/>
          <a:lstStyle/>
          <a:p>
            <a:fld id="{26BE881F-043D-41A0-B3BA-3A6D82F8B339}" type="datetimeFigureOut">
              <a:rPr lang="en-US" smtClean="0"/>
              <a:t>2/23/2022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CE45AE01-78F8-4C1D-B7E6-43AEE36794BF}" type="slidenum">
              <a:rPr lang="en-US" smtClean="0"/>
              <a:t>‹#›</a:t>
            </a:fld>
            <a:endParaRPr lang="en-US"/>
          </a:p>
        </p:txBody>
      </p:sp>
      <p:sp>
        <p:nvSpPr>
          <p:cNvPr id="7" name="Title 1">
            <a:extLst>
              <a:ext uri="{FF2B5EF4-FFF2-40B4-BE49-F238E27FC236}">
                <a16:creationId xmlns:a16="http://schemas.microsoft.com/office/drawing/2014/main" id="{24196B28-B861-425E-8405-D19C95B476A3}"/>
              </a:ext>
            </a:extLst>
          </p:cNvPr>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dirty="0"/>
              <a:t>Click to edit Master title style</a:t>
            </a:r>
          </a:p>
        </p:txBody>
      </p:sp>
      <p:sp>
        <p:nvSpPr>
          <p:cNvPr id="8" name="Text Placeholder 2">
            <a:extLst>
              <a:ext uri="{FF2B5EF4-FFF2-40B4-BE49-F238E27FC236}">
                <a16:creationId xmlns:a16="http://schemas.microsoft.com/office/drawing/2014/main" id="{7EF79C9F-746F-4591-9A31-7ADD2A0A6C62}"/>
              </a:ext>
            </a:extLst>
          </p:cNvPr>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01180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A3EEC7-F520-4B77-9A53-FEE18362B38D}" type="datetimeFigureOut">
              <a:rPr lang="en-US" smtClean="0"/>
              <a:pPr/>
              <a:t>2/23/2022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CF9079-E7DC-4828-A4CC-563045F9E8C6}" type="slidenum">
              <a:rPr lang="en-US" smtClean="0"/>
              <a:pPr/>
              <a:t>‹#›</a:t>
            </a:fld>
            <a:endParaRPr lang="en-US"/>
          </a:p>
        </p:txBody>
      </p:sp>
    </p:spTree>
    <p:extLst>
      <p:ext uri="{BB962C8B-B14F-4D97-AF65-F5344CB8AC3E}">
        <p14:creationId xmlns:p14="http://schemas.microsoft.com/office/powerpoint/2010/main" val="28616256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5557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1828800"/>
            <a:ext cx="5111750" cy="4297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828800"/>
            <a:ext cx="3008313" cy="42973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06A3EEC7-F520-4B77-9A53-FEE18362B38D}" type="datetimeFigureOut">
              <a:rPr lang="en-US" smtClean="0"/>
              <a:pPr/>
              <a:t>2/23/2022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CF9079-E7DC-4828-A4CC-563045F9E8C6}" type="slidenum">
              <a:rPr lang="en-US" smtClean="0"/>
              <a:pPr/>
              <a:t>‹#›</a:t>
            </a:fld>
            <a:endParaRPr lang="en-US"/>
          </a:p>
        </p:txBody>
      </p:sp>
    </p:spTree>
    <p:extLst>
      <p:ext uri="{BB962C8B-B14F-4D97-AF65-F5344CB8AC3E}">
        <p14:creationId xmlns:p14="http://schemas.microsoft.com/office/powerpoint/2010/main" val="40423694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1828800"/>
            <a:ext cx="5486400" cy="29749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6A3EEC7-F520-4B77-9A53-FEE18362B38D}" type="datetimeFigureOut">
              <a:rPr lang="en-US" smtClean="0"/>
              <a:pPr/>
              <a:t>2/23/2022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CF9079-E7DC-4828-A4CC-563045F9E8C6}" type="slidenum">
              <a:rPr lang="en-US" smtClean="0"/>
              <a:pPr/>
              <a:t>‹#›</a:t>
            </a:fld>
            <a:endParaRPr lang="en-US"/>
          </a:p>
        </p:txBody>
      </p:sp>
    </p:spTree>
    <p:extLst>
      <p:ext uri="{BB962C8B-B14F-4D97-AF65-F5344CB8AC3E}">
        <p14:creationId xmlns:p14="http://schemas.microsoft.com/office/powerpoint/2010/main" val="18794183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A3EEC7-F520-4B77-9A53-FEE18362B38D}" type="datetimeFigureOut">
              <a:rPr lang="en-US" smtClean="0"/>
              <a:pPr/>
              <a:t>2/23/2022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CF9079-E7DC-4828-A4CC-563045F9E8C6}" type="slidenum">
              <a:rPr lang="en-US" smtClean="0"/>
              <a:pPr/>
              <a:t>‹#›</a:t>
            </a:fld>
            <a:endParaRPr lang="en-US"/>
          </a:p>
        </p:txBody>
      </p:sp>
    </p:spTree>
    <p:extLst>
      <p:ext uri="{BB962C8B-B14F-4D97-AF65-F5344CB8AC3E}">
        <p14:creationId xmlns:p14="http://schemas.microsoft.com/office/powerpoint/2010/main" val="257172762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752600"/>
            <a:ext cx="2057400" cy="4373563"/>
          </a:xfrm>
        </p:spPr>
        <p:txBody>
          <a:bodyPr vert="eaVert"/>
          <a:lstStyle>
            <a:lvl1pPr>
              <a:defRPr>
                <a:solidFill>
                  <a:schemeClr val="tx1"/>
                </a:solidFill>
              </a:defRPr>
            </a:lvl1pPr>
          </a:lstStyle>
          <a:p>
            <a:r>
              <a:rPr lang="en-US" dirty="0"/>
              <a:t>Click to edit Master title style</a:t>
            </a:r>
          </a:p>
        </p:txBody>
      </p:sp>
      <p:sp>
        <p:nvSpPr>
          <p:cNvPr id="3" name="Vertical Text Placeholder 2"/>
          <p:cNvSpPr>
            <a:spLocks noGrp="1"/>
          </p:cNvSpPr>
          <p:nvPr>
            <p:ph type="body" orient="vert" idx="1"/>
          </p:nvPr>
        </p:nvSpPr>
        <p:spPr>
          <a:xfrm>
            <a:off x="457200" y="1752600"/>
            <a:ext cx="6019800" cy="4373563"/>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6A3EEC7-F520-4B77-9A53-FEE18362B38D}" type="datetimeFigureOut">
              <a:rPr lang="en-US" smtClean="0"/>
              <a:pPr/>
              <a:t>2/23/2022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3CF9079-E7DC-4828-A4CC-563045F9E8C6}" type="slidenum">
              <a:rPr lang="en-US" smtClean="0"/>
              <a:pPr/>
              <a:t>‹#›</a:t>
            </a:fld>
            <a:endParaRPr lang="en-US"/>
          </a:p>
        </p:txBody>
      </p:sp>
    </p:spTree>
    <p:extLst>
      <p:ext uri="{BB962C8B-B14F-4D97-AF65-F5344CB8AC3E}">
        <p14:creationId xmlns:p14="http://schemas.microsoft.com/office/powerpoint/2010/main" val="893625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628650" y="6356351"/>
            <a:ext cx="2057400" cy="365125"/>
          </a:xfrm>
          <a:prstGeom prst="rect">
            <a:avLst/>
          </a:prstGeom>
        </p:spPr>
        <p:txBody>
          <a:bodyPr/>
          <a:lstStyle/>
          <a:p>
            <a:fld id="{26BE881F-043D-41A0-B3BA-3A6D82F8B339}" type="datetimeFigureOut">
              <a:rPr lang="en-US" smtClean="0"/>
              <a:t>2/23/2022</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CE45AE01-78F8-4C1D-B7E6-43AEE36794BF}" type="slidenum">
              <a:rPr lang="en-US" smtClean="0"/>
              <a:t>‹#›</a:t>
            </a:fld>
            <a:endParaRPr lang="en-US"/>
          </a:p>
        </p:txBody>
      </p:sp>
      <p:sp>
        <p:nvSpPr>
          <p:cNvPr id="8" name="Title 1">
            <a:extLst>
              <a:ext uri="{FF2B5EF4-FFF2-40B4-BE49-F238E27FC236}">
                <a16:creationId xmlns:a16="http://schemas.microsoft.com/office/drawing/2014/main" id="{01E11FBA-90FF-46D1-A16A-C407082F0120}"/>
              </a:ext>
            </a:extLst>
          </p:cNvPr>
          <p:cNvSpPr>
            <a:spLocks noGrp="1"/>
          </p:cNvSpPr>
          <p:nvPr>
            <p:ph type="title"/>
          </p:nvPr>
        </p:nvSpPr>
        <p:spPr>
          <a:xfrm>
            <a:off x="457200" y="274638"/>
            <a:ext cx="8229600" cy="1143000"/>
          </a:xfrm>
        </p:spPr>
        <p:txBody>
          <a:bodyPr/>
          <a:lstStyle>
            <a:lvl1pPr algn="ctr">
              <a:defRPr/>
            </a:lvl1pPr>
          </a:lstStyle>
          <a:p>
            <a:r>
              <a:rPr lang="en-US"/>
              <a:t>Click to edit Master title style</a:t>
            </a:r>
          </a:p>
        </p:txBody>
      </p:sp>
      <p:sp>
        <p:nvSpPr>
          <p:cNvPr id="9" name="Content Placeholder 2">
            <a:extLst>
              <a:ext uri="{FF2B5EF4-FFF2-40B4-BE49-F238E27FC236}">
                <a16:creationId xmlns:a16="http://schemas.microsoft.com/office/drawing/2014/main" id="{84F663BA-47E1-4A61-8537-646ECECA4C97}"/>
              </a:ext>
            </a:extLst>
          </p:cNvPr>
          <p:cNvSpPr>
            <a:spLocks noGrp="1"/>
          </p:cNvSpPr>
          <p:nvPr>
            <p:ph sz="half" idx="1"/>
          </p:nvPr>
        </p:nvSpPr>
        <p:spPr>
          <a:xfrm>
            <a:off x="457200" y="18288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3">
            <a:extLst>
              <a:ext uri="{FF2B5EF4-FFF2-40B4-BE49-F238E27FC236}">
                <a16:creationId xmlns:a16="http://schemas.microsoft.com/office/drawing/2014/main" id="{3E43D03A-0F04-49BF-AEF6-A099BE381F3D}"/>
              </a:ext>
            </a:extLst>
          </p:cNvPr>
          <p:cNvSpPr>
            <a:spLocks noGrp="1"/>
          </p:cNvSpPr>
          <p:nvPr>
            <p:ph sz="half" idx="2"/>
          </p:nvPr>
        </p:nvSpPr>
        <p:spPr>
          <a:xfrm>
            <a:off x="4648200" y="18288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15702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a:xfrm>
            <a:off x="628650" y="6356351"/>
            <a:ext cx="2057400" cy="365125"/>
          </a:xfrm>
          <a:prstGeom prst="rect">
            <a:avLst/>
          </a:prstGeom>
        </p:spPr>
        <p:txBody>
          <a:bodyPr/>
          <a:lstStyle/>
          <a:p>
            <a:fld id="{26BE881F-043D-41A0-B3BA-3A6D82F8B339}" type="datetimeFigureOut">
              <a:rPr lang="en-US" smtClean="0"/>
              <a:t>2/23/2022</a:t>
            </a:fld>
            <a:endParaRPr 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CE45AE01-78F8-4C1D-B7E6-43AEE36794BF}" type="slidenum">
              <a:rPr lang="en-US" smtClean="0"/>
              <a:t>‹#›</a:t>
            </a:fld>
            <a:endParaRPr lang="en-US"/>
          </a:p>
        </p:txBody>
      </p:sp>
      <p:sp>
        <p:nvSpPr>
          <p:cNvPr id="10" name="Title 1">
            <a:extLst>
              <a:ext uri="{FF2B5EF4-FFF2-40B4-BE49-F238E27FC236}">
                <a16:creationId xmlns:a16="http://schemas.microsoft.com/office/drawing/2014/main" id="{FC1DD5FE-CC81-4783-94E6-0874BF7B2CA8}"/>
              </a:ext>
            </a:extLst>
          </p:cNvPr>
          <p:cNvSpPr>
            <a:spLocks noGrp="1"/>
          </p:cNvSpPr>
          <p:nvPr>
            <p:ph type="title"/>
          </p:nvPr>
        </p:nvSpPr>
        <p:spPr>
          <a:xfrm>
            <a:off x="457200" y="274638"/>
            <a:ext cx="8229600" cy="1143000"/>
          </a:xfrm>
        </p:spPr>
        <p:txBody>
          <a:bodyPr/>
          <a:lstStyle>
            <a:lvl1pPr algn="ctr">
              <a:defRPr/>
            </a:lvl1pPr>
          </a:lstStyle>
          <a:p>
            <a:r>
              <a:rPr lang="en-US"/>
              <a:t>Click to edit Master title style</a:t>
            </a:r>
          </a:p>
        </p:txBody>
      </p:sp>
      <p:sp>
        <p:nvSpPr>
          <p:cNvPr id="11" name="Text Placeholder 2">
            <a:extLst>
              <a:ext uri="{FF2B5EF4-FFF2-40B4-BE49-F238E27FC236}">
                <a16:creationId xmlns:a16="http://schemas.microsoft.com/office/drawing/2014/main" id="{3EA5C467-7C90-4FB6-8687-B45C77378C82}"/>
              </a:ext>
            </a:extLst>
          </p:cNvPr>
          <p:cNvSpPr>
            <a:spLocks noGrp="1"/>
          </p:cNvSpPr>
          <p:nvPr>
            <p:ph type="body" idx="1"/>
          </p:nvPr>
        </p:nvSpPr>
        <p:spPr>
          <a:xfrm>
            <a:off x="457200" y="1828800"/>
            <a:ext cx="4040188" cy="5984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Content Placeholder 3">
            <a:extLst>
              <a:ext uri="{FF2B5EF4-FFF2-40B4-BE49-F238E27FC236}">
                <a16:creationId xmlns:a16="http://schemas.microsoft.com/office/drawing/2014/main" id="{45278022-5D0D-4A3F-B8C6-57C5FB46BD23}"/>
              </a:ext>
            </a:extLst>
          </p:cNvPr>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4">
            <a:extLst>
              <a:ext uri="{FF2B5EF4-FFF2-40B4-BE49-F238E27FC236}">
                <a16:creationId xmlns:a16="http://schemas.microsoft.com/office/drawing/2014/main" id="{C5F62A3D-6E99-4133-9751-CA785F285375}"/>
              </a:ext>
            </a:extLst>
          </p:cNvPr>
          <p:cNvSpPr>
            <a:spLocks noGrp="1"/>
          </p:cNvSpPr>
          <p:nvPr>
            <p:ph type="body" sz="quarter" idx="3"/>
          </p:nvPr>
        </p:nvSpPr>
        <p:spPr>
          <a:xfrm>
            <a:off x="4648200" y="1828800"/>
            <a:ext cx="4041775" cy="6096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4" name="Content Placeholder 5">
            <a:extLst>
              <a:ext uri="{FF2B5EF4-FFF2-40B4-BE49-F238E27FC236}">
                <a16:creationId xmlns:a16="http://schemas.microsoft.com/office/drawing/2014/main" id="{C802292B-485F-4B22-A06E-8F6122664E07}"/>
              </a:ext>
            </a:extLst>
          </p:cNvPr>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23842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628650" y="6356351"/>
            <a:ext cx="2057400" cy="365125"/>
          </a:xfrm>
          <a:prstGeom prst="rect">
            <a:avLst/>
          </a:prstGeom>
        </p:spPr>
        <p:txBody>
          <a:bodyPr/>
          <a:lstStyle/>
          <a:p>
            <a:fld id="{26BE881F-043D-41A0-B3BA-3A6D82F8B339}" type="datetimeFigureOut">
              <a:rPr lang="en-US" smtClean="0"/>
              <a:t>2/23/2022</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CE45AE01-78F8-4C1D-B7E6-43AEE36794BF}" type="slidenum">
              <a:rPr lang="en-US" smtClean="0"/>
              <a:t>‹#›</a:t>
            </a:fld>
            <a:endParaRPr lang="en-US"/>
          </a:p>
        </p:txBody>
      </p:sp>
      <p:sp>
        <p:nvSpPr>
          <p:cNvPr id="6" name="Title 1">
            <a:extLst>
              <a:ext uri="{FF2B5EF4-FFF2-40B4-BE49-F238E27FC236}">
                <a16:creationId xmlns:a16="http://schemas.microsoft.com/office/drawing/2014/main" id="{1D76B586-E19B-4F48-BA34-9FCB7557BF3C}"/>
              </a:ext>
            </a:extLst>
          </p:cNvPr>
          <p:cNvSpPr>
            <a:spLocks noGrp="1"/>
          </p:cNvSpPr>
          <p:nvPr>
            <p:ph type="title"/>
          </p:nvPr>
        </p:nvSpPr>
        <p:spPr>
          <a:xfrm>
            <a:off x="457200" y="274638"/>
            <a:ext cx="8229600" cy="1143000"/>
          </a:xfrm>
        </p:spPr>
        <p:txBody>
          <a:bodyPr/>
          <a:lstStyle>
            <a:lvl1pPr algn="ctr">
              <a:defRPr/>
            </a:lvl1pPr>
          </a:lstStyle>
          <a:p>
            <a:r>
              <a:rPr lang="en-US"/>
              <a:t>Click to edit Master title style</a:t>
            </a:r>
          </a:p>
        </p:txBody>
      </p:sp>
    </p:spTree>
    <p:extLst>
      <p:ext uri="{BB962C8B-B14F-4D97-AF65-F5344CB8AC3E}">
        <p14:creationId xmlns:p14="http://schemas.microsoft.com/office/powerpoint/2010/main" val="2106744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26BE881F-043D-41A0-B3BA-3A6D82F8B339}" type="datetimeFigureOut">
              <a:rPr lang="en-US" smtClean="0"/>
              <a:t>2/23/2022</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CE45AE01-78F8-4C1D-B7E6-43AEE36794BF}" type="slidenum">
              <a:rPr lang="en-US" smtClean="0"/>
              <a:t>‹#›</a:t>
            </a:fld>
            <a:endParaRPr lang="en-US"/>
          </a:p>
        </p:txBody>
      </p:sp>
    </p:spTree>
    <p:extLst>
      <p:ext uri="{BB962C8B-B14F-4D97-AF65-F5344CB8AC3E}">
        <p14:creationId xmlns:p14="http://schemas.microsoft.com/office/powerpoint/2010/main" val="2308866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628650" y="6356351"/>
            <a:ext cx="2057400" cy="365125"/>
          </a:xfrm>
          <a:prstGeom prst="rect">
            <a:avLst/>
          </a:prstGeom>
        </p:spPr>
        <p:txBody>
          <a:bodyPr/>
          <a:lstStyle/>
          <a:p>
            <a:fld id="{26BE881F-043D-41A0-B3BA-3A6D82F8B339}" type="datetimeFigureOut">
              <a:rPr lang="en-US" smtClean="0"/>
              <a:t>2/23/2022</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CE45AE01-78F8-4C1D-B7E6-43AEE36794BF}" type="slidenum">
              <a:rPr lang="en-US" smtClean="0"/>
              <a:t>‹#›</a:t>
            </a:fld>
            <a:endParaRPr lang="en-US"/>
          </a:p>
        </p:txBody>
      </p:sp>
      <p:sp>
        <p:nvSpPr>
          <p:cNvPr id="8" name="Title 1">
            <a:extLst>
              <a:ext uri="{FF2B5EF4-FFF2-40B4-BE49-F238E27FC236}">
                <a16:creationId xmlns:a16="http://schemas.microsoft.com/office/drawing/2014/main" id="{CC7B56D1-74FB-449A-849B-A2F51507B6C0}"/>
              </a:ext>
            </a:extLst>
          </p:cNvPr>
          <p:cNvSpPr>
            <a:spLocks noGrp="1"/>
          </p:cNvSpPr>
          <p:nvPr>
            <p:ph type="title"/>
          </p:nvPr>
        </p:nvSpPr>
        <p:spPr>
          <a:xfrm>
            <a:off x="457200" y="273050"/>
            <a:ext cx="3008313" cy="1555750"/>
          </a:xfrm>
        </p:spPr>
        <p:txBody>
          <a:bodyPr anchor="b"/>
          <a:lstStyle>
            <a:lvl1pPr algn="l">
              <a:defRPr sz="2000" b="1"/>
            </a:lvl1pPr>
          </a:lstStyle>
          <a:p>
            <a:r>
              <a:rPr lang="en-US" dirty="0"/>
              <a:t>Click to edit Master title style</a:t>
            </a:r>
          </a:p>
        </p:txBody>
      </p:sp>
      <p:sp>
        <p:nvSpPr>
          <p:cNvPr id="9" name="Content Placeholder 2">
            <a:extLst>
              <a:ext uri="{FF2B5EF4-FFF2-40B4-BE49-F238E27FC236}">
                <a16:creationId xmlns:a16="http://schemas.microsoft.com/office/drawing/2014/main" id="{0CF4E5FE-69B6-4D4D-835F-21D2F264B0AC}"/>
              </a:ext>
            </a:extLst>
          </p:cNvPr>
          <p:cNvSpPr>
            <a:spLocks noGrp="1"/>
          </p:cNvSpPr>
          <p:nvPr>
            <p:ph idx="1"/>
          </p:nvPr>
        </p:nvSpPr>
        <p:spPr>
          <a:xfrm>
            <a:off x="3575050" y="1828800"/>
            <a:ext cx="5111750" cy="4297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3">
            <a:extLst>
              <a:ext uri="{FF2B5EF4-FFF2-40B4-BE49-F238E27FC236}">
                <a16:creationId xmlns:a16="http://schemas.microsoft.com/office/drawing/2014/main" id="{ABCE7EC8-4CBE-4FBE-995C-21118CCDBDCC}"/>
              </a:ext>
            </a:extLst>
          </p:cNvPr>
          <p:cNvSpPr>
            <a:spLocks noGrp="1"/>
          </p:cNvSpPr>
          <p:nvPr>
            <p:ph type="body" sz="half" idx="2"/>
          </p:nvPr>
        </p:nvSpPr>
        <p:spPr>
          <a:xfrm>
            <a:off x="457200" y="1828800"/>
            <a:ext cx="3008313" cy="42973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35899499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628650" y="6356351"/>
            <a:ext cx="2057400" cy="365125"/>
          </a:xfrm>
          <a:prstGeom prst="rect">
            <a:avLst/>
          </a:prstGeom>
        </p:spPr>
        <p:txBody>
          <a:bodyPr/>
          <a:lstStyle/>
          <a:p>
            <a:fld id="{26BE881F-043D-41A0-B3BA-3A6D82F8B339}" type="datetimeFigureOut">
              <a:rPr lang="en-US" smtClean="0"/>
              <a:t>2/23/2022</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CE45AE01-78F8-4C1D-B7E6-43AEE36794BF}" type="slidenum">
              <a:rPr lang="en-US" smtClean="0"/>
              <a:t>‹#›</a:t>
            </a:fld>
            <a:endParaRPr lang="en-US"/>
          </a:p>
        </p:txBody>
      </p:sp>
      <p:sp>
        <p:nvSpPr>
          <p:cNvPr id="8" name="Title 1">
            <a:extLst>
              <a:ext uri="{FF2B5EF4-FFF2-40B4-BE49-F238E27FC236}">
                <a16:creationId xmlns:a16="http://schemas.microsoft.com/office/drawing/2014/main" id="{2B1A3276-BD2B-4EB2-A886-DDBD72FCB07A}"/>
              </a:ext>
            </a:extLst>
          </p:cNvPr>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9" name="Picture Placeholder 2">
            <a:extLst>
              <a:ext uri="{FF2B5EF4-FFF2-40B4-BE49-F238E27FC236}">
                <a16:creationId xmlns:a16="http://schemas.microsoft.com/office/drawing/2014/main" id="{D9C7AC8E-4B50-42B9-8E72-433373FB110C}"/>
              </a:ext>
            </a:extLst>
          </p:cNvPr>
          <p:cNvSpPr>
            <a:spLocks noGrp="1"/>
          </p:cNvSpPr>
          <p:nvPr>
            <p:ph type="pic" idx="1"/>
          </p:nvPr>
        </p:nvSpPr>
        <p:spPr>
          <a:xfrm>
            <a:off x="1792288" y="1828800"/>
            <a:ext cx="5486400" cy="29749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0" name="Text Placeholder 3">
            <a:extLst>
              <a:ext uri="{FF2B5EF4-FFF2-40B4-BE49-F238E27FC236}">
                <a16:creationId xmlns:a16="http://schemas.microsoft.com/office/drawing/2014/main" id="{2B46BF86-8333-42EA-81DF-C4926E0B990B}"/>
              </a:ext>
            </a:extLst>
          </p:cNvPr>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3960813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4.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778C6914-7059-421C-BDDD-AE25D804699D}"/>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0" y="6023124"/>
            <a:ext cx="9144000" cy="847343"/>
          </a:xfrm>
          <a:prstGeom prst="rect">
            <a:avLst/>
          </a:prstGeom>
        </p:spPr>
      </p:pic>
      <p:pic>
        <p:nvPicPr>
          <p:cNvPr id="15" name="Picture 14">
            <a:extLst>
              <a:ext uri="{FF2B5EF4-FFF2-40B4-BE49-F238E27FC236}">
                <a16:creationId xmlns:a16="http://schemas.microsoft.com/office/drawing/2014/main" id="{099452B6-3462-4538-9CF5-30F5FFA1F0B8}"/>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b="74635"/>
          <a:stretch/>
        </p:blipFill>
        <p:spPr>
          <a:xfrm>
            <a:off x="6096" y="0"/>
            <a:ext cx="9144000" cy="1792224"/>
          </a:xfrm>
          <a:prstGeom prst="rect">
            <a:avLst/>
          </a:prstGeom>
        </p:spPr>
      </p:pic>
      <p:sp>
        <p:nvSpPr>
          <p:cNvPr id="16" name="Title Placeholder 1">
            <a:extLst>
              <a:ext uri="{FF2B5EF4-FFF2-40B4-BE49-F238E27FC236}">
                <a16:creationId xmlns:a16="http://schemas.microsoft.com/office/drawing/2014/main" id="{514C6A6B-E634-44A8-8DD2-BCB5A64441FB}"/>
              </a:ext>
            </a:extLst>
          </p:cNvPr>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17" name="Text Placeholder 2">
            <a:extLst>
              <a:ext uri="{FF2B5EF4-FFF2-40B4-BE49-F238E27FC236}">
                <a16:creationId xmlns:a16="http://schemas.microsoft.com/office/drawing/2014/main" id="{57F302D3-F4D1-45FD-846A-C3D6CCF1F8A6}"/>
              </a:ext>
            </a:extLst>
          </p:cNvPr>
          <p:cNvSpPr>
            <a:spLocks noGrp="1"/>
          </p:cNvSpPr>
          <p:nvPr>
            <p:ph type="body" idx="1"/>
          </p:nvPr>
        </p:nvSpPr>
        <p:spPr>
          <a:xfrm>
            <a:off x="457200" y="1792224"/>
            <a:ext cx="8229600" cy="423062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Click to edit Master text styles</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Second level</a:t>
            </a:r>
          </a:p>
          <a:p>
            <a:pPr marL="1143000" marR="0" lvl="2"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Third level</a:t>
            </a:r>
          </a:p>
          <a:p>
            <a:pPr marL="1600200" marR="0" lvl="3"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Fourth level</a:t>
            </a:r>
          </a:p>
          <a:p>
            <a:pPr marL="2057400" marR="0" lvl="4"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Fifth level</a:t>
            </a:r>
          </a:p>
        </p:txBody>
      </p:sp>
      <p:sp>
        <p:nvSpPr>
          <p:cNvPr id="18" name="Date Placeholder 3">
            <a:extLst>
              <a:ext uri="{FF2B5EF4-FFF2-40B4-BE49-F238E27FC236}">
                <a16:creationId xmlns:a16="http://schemas.microsoft.com/office/drawing/2014/main" id="{1372DD78-3C4E-46B4-9307-72865DF9B2CC}"/>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800">
                <a:solidFill>
                  <a:schemeClr val="tx1">
                    <a:tint val="75000"/>
                  </a:schemeClr>
                </a:solidFill>
                <a:latin typeface="Times New Roman" panose="02020603050405020304" pitchFamily="18" charset="0"/>
                <a:cs typeface="Times New Roman" panose="02020603050405020304" pitchFamily="18" charset="0"/>
              </a:defRPr>
            </a:lvl1pPr>
          </a:lstStyle>
          <a:p>
            <a:fld id="{06A3EEC7-F520-4B77-9A53-FEE18362B38D}" type="datetimeFigureOut">
              <a:rPr lang="en-US" smtClean="0"/>
              <a:pPr/>
              <a:t>2/23/2022</a:t>
            </a:fld>
            <a:endParaRPr lang="en-US" dirty="0"/>
          </a:p>
        </p:txBody>
      </p:sp>
      <p:sp>
        <p:nvSpPr>
          <p:cNvPr id="19" name="Footer Placeholder 4">
            <a:extLst>
              <a:ext uri="{FF2B5EF4-FFF2-40B4-BE49-F238E27FC236}">
                <a16:creationId xmlns:a16="http://schemas.microsoft.com/office/drawing/2014/main" id="{B1D04A52-246B-49DB-9B9A-5737B2ADDDFD}"/>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Times New Roman" panose="02020603050405020304" pitchFamily="18" charset="0"/>
                <a:cs typeface="Times New Roman" panose="02020603050405020304" pitchFamily="18" charset="0"/>
              </a:defRPr>
            </a:lvl1pPr>
          </a:lstStyle>
          <a:p>
            <a:endParaRPr lang="en-US" dirty="0"/>
          </a:p>
        </p:txBody>
      </p:sp>
      <p:sp>
        <p:nvSpPr>
          <p:cNvPr id="20" name="Slide Number Placeholder 5">
            <a:extLst>
              <a:ext uri="{FF2B5EF4-FFF2-40B4-BE49-F238E27FC236}">
                <a16:creationId xmlns:a16="http://schemas.microsoft.com/office/drawing/2014/main" id="{41796DF9-1BE1-45EB-9D01-DB3054517C8B}"/>
              </a:ext>
            </a:extLst>
          </p:cNvPr>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Times New Roman" panose="02020603050405020304" pitchFamily="18" charset="0"/>
                <a:cs typeface="Times New Roman" panose="02020603050405020304" pitchFamily="18" charset="0"/>
              </a:defRPr>
            </a:lvl1pPr>
          </a:lstStyle>
          <a:p>
            <a:fld id="{13CF9079-E7DC-4828-A4CC-563045F9E8C6}" type="slidenum">
              <a:rPr lang="en-US" smtClean="0"/>
              <a:pPr/>
              <a:t>‹#›</a:t>
            </a:fld>
            <a:endParaRPr lang="en-US" dirty="0"/>
          </a:p>
        </p:txBody>
      </p:sp>
    </p:spTree>
    <p:extLst>
      <p:ext uri="{BB962C8B-B14F-4D97-AF65-F5344CB8AC3E}">
        <p14:creationId xmlns:p14="http://schemas.microsoft.com/office/powerpoint/2010/main" val="18560225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768"/>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00000"/>
        </a:lnSpc>
        <a:spcBef>
          <a:spcPts val="768"/>
        </a:spcBef>
        <a:buFont typeface="Calibri" panose="020F050202020403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00000"/>
        </a:lnSpc>
        <a:spcBef>
          <a:spcPts val="768"/>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00000"/>
        </a:lnSpc>
        <a:spcBef>
          <a:spcPts val="768"/>
        </a:spcBef>
        <a:buFont typeface="Calibri" panose="020F050202020403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768"/>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C866E1-ACDC-4C22-9790-78FCA7C84CF3}"/>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l="50000" t="94150"/>
          <a:stretch/>
        </p:blipFill>
        <p:spPr>
          <a:xfrm>
            <a:off x="6489703" y="6456784"/>
            <a:ext cx="2648077" cy="401216"/>
          </a:xfrm>
          <a:prstGeom prst="rect">
            <a:avLst/>
          </a:prstGeom>
        </p:spPr>
      </p:pic>
      <p:pic>
        <p:nvPicPr>
          <p:cNvPr id="8" name="Picture 7">
            <a:extLst>
              <a:ext uri="{FF2B5EF4-FFF2-40B4-BE49-F238E27FC236}">
                <a16:creationId xmlns:a16="http://schemas.microsoft.com/office/drawing/2014/main" id="{9AABE399-CACE-47EB-A01D-34A0CA5203DF}"/>
              </a:ext>
            </a:extLst>
          </p:cNvPr>
          <p:cNvPicPr>
            <a:picLocks noChangeAspect="1"/>
          </p:cNvPicPr>
          <p:nvPr userDrawn="1"/>
        </p:nvPicPr>
        <p:blipFill rotWithShape="1">
          <a:blip r:embed="rId15" cstate="print">
            <a:extLst>
              <a:ext uri="{28A0092B-C50C-407E-A947-70E740481C1C}">
                <a14:useLocalDpi xmlns:a14="http://schemas.microsoft.com/office/drawing/2010/main" val="0"/>
              </a:ext>
            </a:extLst>
          </a:blip>
          <a:srcRect b="87415"/>
          <a:stretch/>
        </p:blipFill>
        <p:spPr>
          <a:xfrm>
            <a:off x="0" y="-1"/>
            <a:ext cx="9144000" cy="889232"/>
          </a:xfrm>
          <a:prstGeom prst="rect">
            <a:avLst/>
          </a:prstGeom>
        </p:spPr>
      </p:pic>
      <p:sp>
        <p:nvSpPr>
          <p:cNvPr id="9" name="Title Placeholder 1">
            <a:extLst>
              <a:ext uri="{FF2B5EF4-FFF2-40B4-BE49-F238E27FC236}">
                <a16:creationId xmlns:a16="http://schemas.microsoft.com/office/drawing/2014/main" id="{B90ADCCF-B6D8-43CA-B32E-ADE6B2D00E4C}"/>
              </a:ext>
            </a:extLst>
          </p:cNvPr>
          <p:cNvSpPr>
            <a:spLocks noGrp="1"/>
          </p:cNvSpPr>
          <p:nvPr>
            <p:ph type="title"/>
          </p:nvPr>
        </p:nvSpPr>
        <p:spPr>
          <a:xfrm>
            <a:off x="457200" y="0"/>
            <a:ext cx="8229600" cy="889231"/>
          </a:xfrm>
          <a:prstGeom prst="rect">
            <a:avLst/>
          </a:prstGeom>
        </p:spPr>
        <p:txBody>
          <a:bodyPr vert="horz" lIns="91440" tIns="45720" rIns="91440" bIns="45720" rtlCol="0" anchor="ctr">
            <a:normAutofit/>
          </a:bodyPr>
          <a:lstStyle/>
          <a:p>
            <a:r>
              <a:rPr lang="en-US" dirty="0"/>
              <a:t>Click to edit Master title style</a:t>
            </a:r>
          </a:p>
        </p:txBody>
      </p:sp>
      <p:sp>
        <p:nvSpPr>
          <p:cNvPr id="11" name="Date Placeholder 3">
            <a:extLst>
              <a:ext uri="{FF2B5EF4-FFF2-40B4-BE49-F238E27FC236}">
                <a16:creationId xmlns:a16="http://schemas.microsoft.com/office/drawing/2014/main" id="{49AF12B7-4980-4710-8DEE-0174CB438E1F}"/>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Times New Roman" panose="02020603050405020304" pitchFamily="18" charset="0"/>
                <a:cs typeface="Times New Roman" panose="02020603050405020304" pitchFamily="18" charset="0"/>
              </a:defRPr>
            </a:lvl1pPr>
          </a:lstStyle>
          <a:p>
            <a:fld id="{C3BCC622-4FB5-4628-BB52-B053383C50A8}" type="datetimeFigureOut">
              <a:rPr lang="en-US" smtClean="0"/>
              <a:pPr/>
              <a:t>2/23/2022</a:t>
            </a:fld>
            <a:endParaRPr lang="en-US" dirty="0"/>
          </a:p>
        </p:txBody>
      </p:sp>
      <p:sp>
        <p:nvSpPr>
          <p:cNvPr id="12" name="Footer Placeholder 4">
            <a:extLst>
              <a:ext uri="{FF2B5EF4-FFF2-40B4-BE49-F238E27FC236}">
                <a16:creationId xmlns:a16="http://schemas.microsoft.com/office/drawing/2014/main" id="{5C4A71C4-CF8C-461B-ABFE-93982ABC7572}"/>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Times New Roman" panose="02020603050405020304" pitchFamily="18" charset="0"/>
                <a:cs typeface="Times New Roman" panose="02020603050405020304" pitchFamily="18" charset="0"/>
              </a:defRPr>
            </a:lvl1pPr>
          </a:lstStyle>
          <a:p>
            <a:endParaRPr lang="en-US" dirty="0"/>
          </a:p>
        </p:txBody>
      </p:sp>
      <p:sp>
        <p:nvSpPr>
          <p:cNvPr id="13" name="Slide Number Placeholder 5">
            <a:extLst>
              <a:ext uri="{FF2B5EF4-FFF2-40B4-BE49-F238E27FC236}">
                <a16:creationId xmlns:a16="http://schemas.microsoft.com/office/drawing/2014/main" id="{7D0A8155-59C4-42A3-8333-B6CDB9BF56DC}"/>
              </a:ext>
            </a:extLst>
          </p:cNvPr>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Times New Roman" panose="02020603050405020304" pitchFamily="18" charset="0"/>
                <a:cs typeface="Times New Roman" panose="02020603050405020304" pitchFamily="18" charset="0"/>
              </a:defRPr>
            </a:lvl1pPr>
          </a:lstStyle>
          <a:p>
            <a:fld id="{125894D6-8D97-4F5F-8FE9-35CAB6BDE8B4}" type="slidenum">
              <a:rPr lang="en-US" smtClean="0"/>
              <a:pPr/>
              <a:t>‹#›</a:t>
            </a:fld>
            <a:endParaRPr lang="en-US" dirty="0"/>
          </a:p>
        </p:txBody>
      </p:sp>
      <p:sp>
        <p:nvSpPr>
          <p:cNvPr id="15" name="Text Placeholder 2">
            <a:extLst>
              <a:ext uri="{FF2B5EF4-FFF2-40B4-BE49-F238E27FC236}">
                <a16:creationId xmlns:a16="http://schemas.microsoft.com/office/drawing/2014/main" id="{2AABA58F-62B5-45D5-909E-5EBADA582153}"/>
              </a:ext>
            </a:extLst>
          </p:cNvPr>
          <p:cNvSpPr>
            <a:spLocks noGrp="1"/>
          </p:cNvSpPr>
          <p:nvPr>
            <p:ph type="body" idx="1"/>
          </p:nvPr>
        </p:nvSpPr>
        <p:spPr>
          <a:xfrm>
            <a:off x="457200" y="1143000"/>
            <a:ext cx="8229600" cy="49831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Click to edit Master text styles</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Second level</a:t>
            </a:r>
          </a:p>
          <a:p>
            <a:pPr marL="1143000" marR="0" lvl="2"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Third level</a:t>
            </a:r>
          </a:p>
          <a:p>
            <a:pPr marL="1600200" marR="0" lvl="3"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Fourth level</a:t>
            </a:r>
          </a:p>
          <a:p>
            <a:pPr marL="2057400" marR="0" lvl="4"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Fifth level</a:t>
            </a:r>
          </a:p>
        </p:txBody>
      </p:sp>
      <p:pic>
        <p:nvPicPr>
          <p:cNvPr id="16" name="Picture 2">
            <a:extLst>
              <a:ext uri="{FF2B5EF4-FFF2-40B4-BE49-F238E27FC236}">
                <a16:creationId xmlns:a16="http://schemas.microsoft.com/office/drawing/2014/main" id="{6A277169-C65F-4C55-BD3E-E3EA262F1088}"/>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439949" y="6299583"/>
            <a:ext cx="2150851" cy="6638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4082667"/>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Lst>
  <p:txStyles>
    <p:title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13">
            <a:extLst>
              <a:ext uri="{28A0092B-C50C-407E-A947-70E740481C1C}">
                <a14:useLocalDpi xmlns:a14="http://schemas.microsoft.com/office/drawing/2010/main" val="0"/>
              </a:ext>
            </a:extLst>
          </a:blip>
          <a:srcRect l="33" r="33"/>
          <a:stretch/>
        </p:blipFill>
        <p:spPr>
          <a:xfrm>
            <a:off x="0" y="6022847"/>
            <a:ext cx="9144000" cy="847898"/>
          </a:xfrm>
          <a:prstGeom prst="rect">
            <a:avLst/>
          </a:prstGeom>
        </p:spPr>
      </p:pic>
      <p:pic>
        <p:nvPicPr>
          <p:cNvPr id="7" name="Picture 6"/>
          <p:cNvPicPr>
            <a:picLocks noChangeAspect="1"/>
          </p:cNvPicPr>
          <p:nvPr userDrawn="1"/>
        </p:nvPicPr>
        <p:blipFill rotWithShape="1">
          <a:blip r:embed="rId14" cstate="print">
            <a:extLst>
              <a:ext uri="{28A0092B-C50C-407E-A947-70E740481C1C}">
                <a14:useLocalDpi xmlns:a14="http://schemas.microsoft.com/office/drawing/2010/main" val="0"/>
              </a:ext>
            </a:extLst>
          </a:blip>
          <a:srcRect b="74635"/>
          <a:stretch/>
        </p:blipFill>
        <p:spPr>
          <a:xfrm>
            <a:off x="6096" y="0"/>
            <a:ext cx="9144000" cy="1792224"/>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792224"/>
            <a:ext cx="8229600" cy="423062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800">
                <a:solidFill>
                  <a:schemeClr val="tx1">
                    <a:tint val="75000"/>
                  </a:schemeClr>
                </a:solidFill>
                <a:latin typeface="Times New Roman" panose="02020603050405020304" pitchFamily="18" charset="0"/>
                <a:cs typeface="Times New Roman" panose="02020603050405020304" pitchFamily="18" charset="0"/>
              </a:defRPr>
            </a:lvl1pPr>
          </a:lstStyle>
          <a:p>
            <a:fld id="{06A3EEC7-F520-4B77-9A53-FEE18362B38D}" type="datetimeFigureOut">
              <a:rPr lang="en-US" smtClean="0"/>
              <a:pPr/>
              <a:t>2/23/2022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Times New Roman" panose="02020603050405020304" pitchFamily="18" charset="0"/>
                <a:cs typeface="Times New Roman" panose="02020603050405020304" pitchFamily="18" charset="0"/>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Times New Roman" panose="02020603050405020304" pitchFamily="18" charset="0"/>
                <a:cs typeface="Times New Roman" panose="02020603050405020304" pitchFamily="18" charset="0"/>
              </a:defRPr>
            </a:lvl1pPr>
          </a:lstStyle>
          <a:p>
            <a:fld id="{13CF9079-E7DC-4828-A4CC-563045F9E8C6}" type="slidenum">
              <a:rPr lang="en-US" smtClean="0"/>
              <a:pPr/>
              <a:t>‹#›</a:t>
            </a:fld>
            <a:endParaRPr lang="en-US" dirty="0"/>
          </a:p>
        </p:txBody>
      </p:sp>
    </p:spTree>
    <p:extLst>
      <p:ext uri="{BB962C8B-B14F-4D97-AF65-F5344CB8AC3E}">
        <p14:creationId xmlns:p14="http://schemas.microsoft.com/office/powerpoint/2010/main" val="51079280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b="1"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 Id="rId9" Type="http://schemas.openxmlformats.org/officeDocument/2006/relationships/image" Target="../media/image34.png"/></Relationships>
</file>

<file path=ppt/slides/_rels/slide15.xml.rels><?xml version="1.0" encoding="UTF-8" standalone="yes"?>
<Relationships xmlns="http://schemas.openxmlformats.org/package/2006/relationships"><Relationship Id="rId3" Type="http://schemas.openxmlformats.org/officeDocument/2006/relationships/hyperlink" Target="https://www.ncbi.nlm.nih.gov/books/NBK338596/" TargetMode="External"/><Relationship Id="rId7" Type="http://schemas.openxmlformats.org/officeDocument/2006/relationships/hyperlink" Target="https://www.ahrq.gov/teamstepps/officebasedcare/module2/office_structure-ig.html" TargetMode="External"/><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hyperlink" Target="https://www.ahrq.gov/teamstepps/instructor/fundamentals/module2/igteamstruct.html" TargetMode="External"/><Relationship Id="rId5" Type="http://schemas.openxmlformats.org/officeDocument/2006/relationships/hyperlink" Target="https://www.ncbi.nlm.nih.gov/pmc/articles/PMC3690001/" TargetMode="External"/><Relationship Id="rId4" Type="http://schemas.openxmlformats.org/officeDocument/2006/relationships/hyperlink" Target="https://pubmed.ncbi.nlm.nih.gov/18689065/"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0460" y="2819400"/>
            <a:ext cx="7772400" cy="1470025"/>
          </a:xfrm>
        </p:spPr>
        <p:txBody>
          <a:bodyPr>
            <a:normAutofit/>
          </a:bodyPr>
          <a:lstStyle/>
          <a:p>
            <a:r>
              <a:rPr lang="en-US">
                <a:latin typeface="Arial" charset="0"/>
                <a:ea typeface="Arial" charset="0"/>
                <a:cs typeface="Arial" charset="0"/>
              </a:rPr>
              <a:t>Module 2</a:t>
            </a:r>
            <a:br>
              <a:rPr lang="en-US" dirty="0">
                <a:latin typeface="Arial" charset="0"/>
                <a:ea typeface="Arial" charset="0"/>
                <a:cs typeface="Arial" charset="0"/>
              </a:rPr>
            </a:br>
            <a:r>
              <a:rPr lang="en-US" dirty="0">
                <a:latin typeface="Arial" charset="0"/>
                <a:ea typeface="Arial" charset="0"/>
                <a:cs typeface="Arial" charset="0"/>
              </a:rPr>
              <a:t>Diagnostic Team Structure</a:t>
            </a:r>
          </a:p>
        </p:txBody>
      </p:sp>
      <p:sp>
        <p:nvSpPr>
          <p:cNvPr id="6" name="Rectangle 5">
            <a:extLst>
              <a:ext uri="{FF2B5EF4-FFF2-40B4-BE49-F238E27FC236}">
                <a16:creationId xmlns:a16="http://schemas.microsoft.com/office/drawing/2014/main" id="{B8747B9F-6B9B-4BE2-9104-C7A6F1FB49B9}"/>
              </a:ext>
            </a:extLst>
          </p:cNvPr>
          <p:cNvSpPr/>
          <p:nvPr/>
        </p:nvSpPr>
        <p:spPr>
          <a:xfrm>
            <a:off x="183260" y="152400"/>
            <a:ext cx="8686800" cy="1446550"/>
          </a:xfrm>
          <a:prstGeom prst="rect">
            <a:avLst/>
          </a:prstGeom>
        </p:spPr>
        <p:txBody>
          <a:bodyPr wrap="square">
            <a:spAutoFit/>
          </a:bodyPr>
          <a:lstStyle/>
          <a:p>
            <a:pPr algn="ctr"/>
            <a:r>
              <a:rPr lang="en-US" sz="4400" b="1" i="1" dirty="0">
                <a:solidFill>
                  <a:schemeClr val="bg1"/>
                </a:solidFill>
                <a:latin typeface="Arial" panose="020B0604020202020204" pitchFamily="34" charset="0"/>
                <a:ea typeface="+mn-lt"/>
                <a:cs typeface="Arial" panose="020B0604020202020204" pitchFamily="34" charset="0"/>
              </a:rPr>
              <a:t>TeamSTEPPS® for Diagnosis Improvement</a:t>
            </a:r>
            <a:endParaRPr lang="en-US" sz="4400" dirty="0">
              <a:solidFill>
                <a:schemeClr val="bg1"/>
              </a:solidFill>
              <a:latin typeface="Arial" panose="020B0604020202020204" pitchFamily="34" charset="0"/>
              <a:cs typeface="Arial" panose="020B0604020202020204" pitchFamily="34" charset="0"/>
            </a:endParaRPr>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6600" y="4989495"/>
            <a:ext cx="1832646" cy="1832646"/>
          </a:xfrm>
          <a:prstGeom prst="rect">
            <a:avLst/>
          </a:prstGeom>
        </p:spPr>
      </p:pic>
    </p:spTree>
    <p:extLst>
      <p:ext uri="{BB962C8B-B14F-4D97-AF65-F5344CB8AC3E}">
        <p14:creationId xmlns:p14="http://schemas.microsoft.com/office/powerpoint/2010/main" val="26620751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F4A8B-7942-44B4-AE5D-3CFC1CCB5BBC}"/>
              </a:ext>
            </a:extLst>
          </p:cNvPr>
          <p:cNvSpPr>
            <a:spLocks noGrp="1"/>
          </p:cNvSpPr>
          <p:nvPr>
            <p:ph type="title"/>
          </p:nvPr>
        </p:nvSpPr>
        <p:spPr>
          <a:xfrm>
            <a:off x="181398" y="342900"/>
            <a:ext cx="8686800" cy="1143000"/>
          </a:xfrm>
        </p:spPr>
        <p:txBody>
          <a:bodyPr>
            <a:noAutofit/>
          </a:bodyPr>
          <a:lstStyle/>
          <a:p>
            <a:r>
              <a:rPr lang="en-US" dirty="0">
                <a:latin typeface="Arial"/>
                <a:cs typeface="Arial"/>
              </a:rPr>
              <a:t>Obstacles to High-Functioning</a:t>
            </a:r>
            <a:br>
              <a:rPr lang="en-US" dirty="0">
                <a:latin typeface="Arial"/>
                <a:cs typeface="Arial"/>
              </a:rPr>
            </a:br>
            <a:r>
              <a:rPr lang="en-US" dirty="0">
                <a:latin typeface="Arial"/>
                <a:cs typeface="Arial"/>
              </a:rPr>
              <a:t>Diagnostic Teams</a:t>
            </a:r>
          </a:p>
        </p:txBody>
      </p:sp>
      <p:pic>
        <p:nvPicPr>
          <p:cNvPr id="5" name="Picture 4" descr="Obstacles to High-Functioning Diagnostic Teams may include anchoring bias, conflict, fatigue, implicit bias, confirmation bias, distractions, hierarchy, electronic communication, lack of information sharing, patient followup, lack of coordination miscommunication, patient engagement, physical distance, misinterpretation of tools, vague or absent referral instructions, lack of role clarity, and workload.">
            <a:extLst>
              <a:ext uri="{FF2B5EF4-FFF2-40B4-BE49-F238E27FC236}">
                <a16:creationId xmlns:a16="http://schemas.microsoft.com/office/drawing/2014/main" id="{B3E1F2AB-17FE-407A-96A2-A277DD6B78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571" y="1506496"/>
            <a:ext cx="9603142" cy="5008604"/>
          </a:xfrm>
          <a:prstGeom prst="rect">
            <a:avLst/>
          </a:prstGeom>
        </p:spPr>
      </p:pic>
    </p:spTree>
    <p:extLst>
      <p:ext uri="{BB962C8B-B14F-4D97-AF65-F5344CB8AC3E}">
        <p14:creationId xmlns:p14="http://schemas.microsoft.com/office/powerpoint/2010/main" val="21602897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C74FE-CEA6-4C3B-AE5B-DEBBBFCB82F4}"/>
              </a:ext>
            </a:extLst>
          </p:cNvPr>
          <p:cNvSpPr>
            <a:spLocks noGrp="1"/>
          </p:cNvSpPr>
          <p:nvPr>
            <p:ph type="title"/>
          </p:nvPr>
        </p:nvSpPr>
        <p:spPr>
          <a:xfrm>
            <a:off x="342900" y="263653"/>
            <a:ext cx="8458200" cy="1143000"/>
          </a:xfrm>
        </p:spPr>
        <p:txBody>
          <a:bodyPr>
            <a:noAutofit/>
          </a:bodyPr>
          <a:lstStyle/>
          <a:p>
            <a:r>
              <a:rPr lang="en-US"/>
              <a:t>Mr. Kane: Reflection on Team Structure</a:t>
            </a:r>
            <a:endParaRPr lang="en-US" dirty="0"/>
          </a:p>
        </p:txBody>
      </p:sp>
      <p:pic>
        <p:nvPicPr>
          <p:cNvPr id="5" name="Picture 4" descr="Mr. Kane’s diagnostic team consisted of the patient and family members, the primary care team, and the specialty care team. The primary care team included the primary care doctor, who managed the routine care and coordinated the referrals, and the receptionist, who dealt with the patient relationships. The specialty care team included a pulmonologist, who managed the recurrent pleural effusions, a nephrologist, who managed the end state renal disease/dialysis, and an oncologist, who managed the stage IV lung cancer. The patient’s son, Ben Kane, also serves as the case narrator.">
            <a:extLst>
              <a:ext uri="{FF2B5EF4-FFF2-40B4-BE49-F238E27FC236}">
                <a16:creationId xmlns:a16="http://schemas.microsoft.com/office/drawing/2014/main" id="{EBA1F03A-D3DC-4BA7-B699-9053CF76A84F}"/>
              </a:ext>
            </a:extLst>
          </p:cNvPr>
          <p:cNvPicPr>
            <a:picLocks noChangeAspect="1"/>
          </p:cNvPicPr>
          <p:nvPr/>
        </p:nvPicPr>
        <p:blipFill>
          <a:blip r:embed="rId3"/>
          <a:stretch>
            <a:fillRect/>
          </a:stretch>
        </p:blipFill>
        <p:spPr>
          <a:xfrm>
            <a:off x="1964751" y="1997716"/>
            <a:ext cx="5214496" cy="3926967"/>
          </a:xfrm>
          <a:prstGeom prst="rect">
            <a:avLst/>
          </a:prstGeom>
          <a:effectLst>
            <a:outerShdw blurRad="63500" sx="102000" sy="102000" algn="ctr" rotWithShape="0">
              <a:prstClr val="black">
                <a:alpha val="40000"/>
              </a:prstClr>
            </a:outerShdw>
          </a:effectLst>
        </p:spPr>
      </p:pic>
      <p:pic>
        <p:nvPicPr>
          <p:cNvPr id="7" name="Picture 6" descr="This slide can be found in the participant workbook.">
            <a:extLst>
              <a:ext uri="{FF2B5EF4-FFF2-40B4-BE49-F238E27FC236}">
                <a16:creationId xmlns:a16="http://schemas.microsoft.com/office/drawing/2014/main" id="{8A446AFF-2AD2-4C25-969C-9F9C822B35C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29355" y="5171955"/>
            <a:ext cx="1686045" cy="1686045"/>
          </a:xfrm>
          <a:prstGeom prst="rect">
            <a:avLst/>
          </a:prstGeom>
        </p:spPr>
      </p:pic>
    </p:spTree>
    <p:extLst>
      <p:ext uri="{BB962C8B-B14F-4D97-AF65-F5344CB8AC3E}">
        <p14:creationId xmlns:p14="http://schemas.microsoft.com/office/powerpoint/2010/main" val="1592126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FCFB6-BB98-4D17-96F1-2BFA72A3A2D2}"/>
              </a:ext>
            </a:extLst>
          </p:cNvPr>
          <p:cNvSpPr>
            <a:spLocks noGrp="1"/>
          </p:cNvSpPr>
          <p:nvPr>
            <p:ph type="title"/>
          </p:nvPr>
        </p:nvSpPr>
        <p:spPr/>
        <p:txBody>
          <a:bodyPr/>
          <a:lstStyle/>
          <a:p>
            <a:r>
              <a:rPr lang="en-US" dirty="0">
                <a:latin typeface="Arial"/>
                <a:cs typeface="Arial"/>
              </a:rPr>
              <a:t>Module 2 Reflection</a:t>
            </a:r>
            <a:endParaRPr lang="en-US" dirty="0"/>
          </a:p>
        </p:txBody>
      </p:sp>
      <p:pic>
        <p:nvPicPr>
          <p:cNvPr id="5" name="Picture 5" descr="Prompt to remind participants to Ask, as part of the reflective practice process.">
            <a:extLst>
              <a:ext uri="{FF2B5EF4-FFF2-40B4-BE49-F238E27FC236}">
                <a16:creationId xmlns:a16="http://schemas.microsoft.com/office/drawing/2014/main" id="{B9E6E694-2F7E-428C-B849-F6A9BE49A6F1}"/>
              </a:ext>
            </a:extLst>
          </p:cNvPr>
          <p:cNvPicPr>
            <a:picLocks noChangeAspect="1"/>
          </p:cNvPicPr>
          <p:nvPr/>
        </p:nvPicPr>
        <p:blipFill>
          <a:blip r:embed="rId3"/>
          <a:stretch>
            <a:fillRect/>
          </a:stretch>
        </p:blipFill>
        <p:spPr>
          <a:xfrm>
            <a:off x="159907" y="1877223"/>
            <a:ext cx="2743200" cy="2743200"/>
          </a:xfrm>
          <a:prstGeom prst="rect">
            <a:avLst/>
          </a:prstGeom>
        </p:spPr>
      </p:pic>
      <p:sp>
        <p:nvSpPr>
          <p:cNvPr id="4" name="Rectangle 3"/>
          <p:cNvSpPr/>
          <p:nvPr/>
        </p:nvSpPr>
        <p:spPr>
          <a:xfrm>
            <a:off x="159907" y="4373940"/>
            <a:ext cx="2659493" cy="1446550"/>
          </a:xfrm>
          <a:prstGeom prst="rect">
            <a:avLst/>
          </a:prstGeom>
        </p:spPr>
        <p:txBody>
          <a:bodyPr wrap="square">
            <a:spAutoFit/>
          </a:bodyPr>
          <a:lstStyle/>
          <a:p>
            <a:pPr algn="ctr">
              <a:spcBef>
                <a:spcPts val="0"/>
              </a:spcBef>
            </a:pPr>
            <a:r>
              <a:rPr lang="en-US" sz="2200" dirty="0">
                <a:latin typeface="Arial" charset="0"/>
                <a:ea typeface="Arial" charset="0"/>
                <a:cs typeface="Arial" charset="0"/>
              </a:rPr>
              <a:t>Ask yourself, what is my role in helping achieve a safe diagnosis?</a:t>
            </a:r>
          </a:p>
        </p:txBody>
      </p:sp>
      <p:pic>
        <p:nvPicPr>
          <p:cNvPr id="6" name="Picture 6" descr="Prompt to remind participants to Listen, as part of the reflective practice process.">
            <a:extLst>
              <a:ext uri="{FF2B5EF4-FFF2-40B4-BE49-F238E27FC236}">
                <a16:creationId xmlns:a16="http://schemas.microsoft.com/office/drawing/2014/main" id="{389ADA10-8216-4E84-A734-0214D7FD76C9}"/>
              </a:ext>
            </a:extLst>
          </p:cNvPr>
          <p:cNvPicPr>
            <a:picLocks noChangeAspect="1"/>
          </p:cNvPicPr>
          <p:nvPr/>
        </p:nvPicPr>
        <p:blipFill>
          <a:blip r:embed="rId4"/>
          <a:stretch>
            <a:fillRect/>
          </a:stretch>
        </p:blipFill>
        <p:spPr>
          <a:xfrm>
            <a:off x="3200400" y="1922267"/>
            <a:ext cx="2743200" cy="2743200"/>
          </a:xfrm>
          <a:prstGeom prst="rect">
            <a:avLst/>
          </a:prstGeom>
        </p:spPr>
      </p:pic>
      <p:sp>
        <p:nvSpPr>
          <p:cNvPr id="8" name="Rectangle 7"/>
          <p:cNvSpPr/>
          <p:nvPr/>
        </p:nvSpPr>
        <p:spPr>
          <a:xfrm>
            <a:off x="3212217" y="4373940"/>
            <a:ext cx="2782990" cy="1107996"/>
          </a:xfrm>
          <a:prstGeom prst="rect">
            <a:avLst/>
          </a:prstGeom>
        </p:spPr>
        <p:txBody>
          <a:bodyPr wrap="square">
            <a:spAutoFit/>
          </a:bodyPr>
          <a:lstStyle/>
          <a:p>
            <a:pPr algn="ctr">
              <a:spcBef>
                <a:spcPts val="0"/>
              </a:spcBef>
            </a:pPr>
            <a:r>
              <a:rPr lang="en-US" sz="2200" dirty="0">
                <a:latin typeface="Arial" charset="0"/>
                <a:ea typeface="Arial" charset="0"/>
                <a:cs typeface="Arial" charset="0"/>
              </a:rPr>
              <a:t>Listen to your team and their unique perspectives.</a:t>
            </a:r>
          </a:p>
        </p:txBody>
      </p:sp>
      <p:pic>
        <p:nvPicPr>
          <p:cNvPr id="7" name="Picture 7" descr="Prompt to remind participants to Act, as part of the reflective practice process.">
            <a:extLst>
              <a:ext uri="{FF2B5EF4-FFF2-40B4-BE49-F238E27FC236}">
                <a16:creationId xmlns:a16="http://schemas.microsoft.com/office/drawing/2014/main" id="{2EDA1E19-BAB2-4550-BF6C-06D16EA7D4C1}"/>
              </a:ext>
            </a:extLst>
          </p:cNvPr>
          <p:cNvPicPr>
            <a:picLocks noChangeAspect="1"/>
          </p:cNvPicPr>
          <p:nvPr/>
        </p:nvPicPr>
        <p:blipFill>
          <a:blip r:embed="rId5"/>
          <a:stretch>
            <a:fillRect/>
          </a:stretch>
        </p:blipFill>
        <p:spPr>
          <a:xfrm>
            <a:off x="6184588" y="2001094"/>
            <a:ext cx="2743200" cy="2743200"/>
          </a:xfrm>
          <a:prstGeom prst="rect">
            <a:avLst/>
          </a:prstGeom>
        </p:spPr>
      </p:pic>
      <p:sp>
        <p:nvSpPr>
          <p:cNvPr id="3" name="Content Placeholder 2">
            <a:extLst>
              <a:ext uri="{FF2B5EF4-FFF2-40B4-BE49-F238E27FC236}">
                <a16:creationId xmlns:a16="http://schemas.microsoft.com/office/drawing/2014/main" id="{70CBF60E-6E57-4C76-B33B-E837CE036FA0}"/>
              </a:ext>
            </a:extLst>
          </p:cNvPr>
          <p:cNvSpPr>
            <a:spLocks noGrp="1"/>
          </p:cNvSpPr>
          <p:nvPr>
            <p:ph idx="1"/>
          </p:nvPr>
        </p:nvSpPr>
        <p:spPr>
          <a:xfrm>
            <a:off x="6216494" y="4373940"/>
            <a:ext cx="2679388" cy="1351753"/>
          </a:xfrm>
        </p:spPr>
        <p:txBody>
          <a:bodyPr vert="horz" lIns="91440" tIns="45720" rIns="91440" bIns="45720" rtlCol="0" anchor="t">
            <a:normAutofit/>
          </a:bodyPr>
          <a:lstStyle/>
          <a:p>
            <a:pPr marL="0" indent="0" algn="ctr">
              <a:spcBef>
                <a:spcPts val="0"/>
              </a:spcBef>
              <a:buNone/>
            </a:pPr>
            <a:r>
              <a:rPr lang="en-US" sz="2200" dirty="0">
                <a:latin typeface="Arial" charset="0"/>
                <a:ea typeface="Arial" charset="0"/>
                <a:cs typeface="Arial" charset="0"/>
              </a:rPr>
              <a:t>Act in ways that can contribute to the diagnostic process.</a:t>
            </a:r>
          </a:p>
          <a:p>
            <a:pPr marL="0" indent="0" algn="ctr">
              <a:buNone/>
            </a:pPr>
            <a:endParaRPr lang="en-US" sz="2200" dirty="0">
              <a:latin typeface="Arial" charset="0"/>
              <a:ea typeface="Arial" charset="0"/>
              <a:cs typeface="Arial" charset="0"/>
            </a:endParaRPr>
          </a:p>
        </p:txBody>
      </p:sp>
    </p:spTree>
    <p:extLst>
      <p:ext uri="{BB962C8B-B14F-4D97-AF65-F5344CB8AC3E}">
        <p14:creationId xmlns:p14="http://schemas.microsoft.com/office/powerpoint/2010/main" val="25371032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C48FD-7460-4312-A611-0FA4D7AF6F39}"/>
              </a:ext>
            </a:extLst>
          </p:cNvPr>
          <p:cNvSpPr>
            <a:spLocks noGrp="1"/>
          </p:cNvSpPr>
          <p:nvPr>
            <p:ph type="title"/>
          </p:nvPr>
        </p:nvSpPr>
        <p:spPr/>
        <p:txBody>
          <a:bodyPr/>
          <a:lstStyle/>
          <a:p>
            <a:r>
              <a:rPr lang="en-US" dirty="0">
                <a:latin typeface="Arial" charset="0"/>
                <a:ea typeface="Arial" charset="0"/>
                <a:cs typeface="Arial" charset="0"/>
              </a:rPr>
              <a:t>Module 2 Summary</a:t>
            </a:r>
          </a:p>
        </p:txBody>
      </p:sp>
      <p:sp>
        <p:nvSpPr>
          <p:cNvPr id="3" name="Content Placeholder 2">
            <a:extLst>
              <a:ext uri="{FF2B5EF4-FFF2-40B4-BE49-F238E27FC236}">
                <a16:creationId xmlns:a16="http://schemas.microsoft.com/office/drawing/2014/main" id="{6F29CCB1-00C9-4CF5-BD09-F1F52CED2173}"/>
              </a:ext>
            </a:extLst>
          </p:cNvPr>
          <p:cNvSpPr>
            <a:spLocks noGrp="1"/>
          </p:cNvSpPr>
          <p:nvPr>
            <p:ph idx="1"/>
          </p:nvPr>
        </p:nvSpPr>
        <p:spPr>
          <a:xfrm>
            <a:off x="152400" y="1867483"/>
            <a:ext cx="8534400" cy="4230623"/>
          </a:xfrm>
        </p:spPr>
        <p:txBody>
          <a:bodyPr>
            <a:normAutofit lnSpcReduction="10000"/>
          </a:bodyPr>
          <a:lstStyle/>
          <a:p>
            <a:r>
              <a:rPr lang="en-US" sz="2800" dirty="0">
                <a:latin typeface="Arial" charset="0"/>
                <a:ea typeface="Arial" charset="0"/>
                <a:cs typeface="Arial" charset="0"/>
              </a:rPr>
              <a:t>Diagnostic teams are diverse.</a:t>
            </a:r>
          </a:p>
          <a:p>
            <a:r>
              <a:rPr lang="en-US" sz="2800" dirty="0">
                <a:latin typeface="Arial" charset="0"/>
                <a:ea typeface="Arial" charset="0"/>
                <a:cs typeface="Arial" charset="0"/>
              </a:rPr>
              <a:t>Team structure and team behavior may affect diagnosis.</a:t>
            </a:r>
          </a:p>
          <a:p>
            <a:r>
              <a:rPr lang="en-US" sz="2800" dirty="0">
                <a:latin typeface="Arial" charset="0"/>
                <a:ea typeface="Arial" charset="0"/>
                <a:cs typeface="Arial" charset="0"/>
              </a:rPr>
              <a:t>Empowering diagnostic team members to be active participants in the process improves the patient's diagnostic journey.</a:t>
            </a:r>
          </a:p>
          <a:p>
            <a:r>
              <a:rPr lang="en-US" sz="2800" dirty="0">
                <a:latin typeface="Arial" charset="0"/>
                <a:ea typeface="Arial" charset="0"/>
                <a:cs typeface="Arial" charset="0"/>
              </a:rPr>
              <a:t>Identifying various interpersonal or work-related obstacles can help teams choose effective tools and strategies to optimize teamwork.</a:t>
            </a:r>
          </a:p>
        </p:txBody>
      </p:sp>
    </p:spTree>
    <p:extLst>
      <p:ext uri="{BB962C8B-B14F-4D97-AF65-F5344CB8AC3E}">
        <p14:creationId xmlns:p14="http://schemas.microsoft.com/office/powerpoint/2010/main" val="20379450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26771-1986-4404-B15F-9E00F70C90EF}"/>
              </a:ext>
            </a:extLst>
          </p:cNvPr>
          <p:cNvSpPr>
            <a:spLocks noGrp="1"/>
          </p:cNvSpPr>
          <p:nvPr>
            <p:ph type="title"/>
          </p:nvPr>
        </p:nvSpPr>
        <p:spPr/>
        <p:txBody>
          <a:bodyPr>
            <a:normAutofit/>
          </a:bodyPr>
          <a:lstStyle/>
          <a:p>
            <a:r>
              <a:rPr lang="en-US" dirty="0">
                <a:latin typeface="Arial"/>
                <a:cs typeface="Arial"/>
              </a:rPr>
              <a:t>Course Modules</a:t>
            </a:r>
            <a:endParaRPr lang="en-US" dirty="0"/>
          </a:p>
        </p:txBody>
      </p:sp>
      <p:pic>
        <p:nvPicPr>
          <p:cNvPr id="17" name="Picture 16">
            <a:extLst>
              <a:ext uri="{FF2B5EF4-FFF2-40B4-BE49-F238E27FC236}">
                <a16:creationId xmlns:a16="http://schemas.microsoft.com/office/drawing/2014/main" id="{293A71A7-4078-44B5-9DC7-9BD4AA610953}"/>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01312" y="1725991"/>
            <a:ext cx="1582890" cy="1582890"/>
          </a:xfrm>
          <a:prstGeom prst="rect">
            <a:avLst/>
          </a:prstGeom>
        </p:spPr>
      </p:pic>
      <p:sp>
        <p:nvSpPr>
          <p:cNvPr id="18" name="TextBox 17">
            <a:extLst>
              <a:ext uri="{FF2B5EF4-FFF2-40B4-BE49-F238E27FC236}">
                <a16:creationId xmlns:a16="http://schemas.microsoft.com/office/drawing/2014/main" id="{F052B1B4-D86F-4996-86B9-FD59BFD27A34}"/>
              </a:ext>
            </a:extLst>
          </p:cNvPr>
          <p:cNvSpPr txBox="1"/>
          <p:nvPr/>
        </p:nvSpPr>
        <p:spPr>
          <a:xfrm>
            <a:off x="1978918" y="3153112"/>
            <a:ext cx="1274256" cy="523220"/>
          </a:xfrm>
          <a:prstGeom prst="rect">
            <a:avLst/>
          </a:prstGeom>
          <a:noFill/>
        </p:spPr>
        <p:txBody>
          <a:bodyPr wrap="square" rtlCol="0">
            <a:spAutoFit/>
          </a:bodyPr>
          <a:lstStyle/>
          <a:p>
            <a:pPr lvl="0" algn="ctr"/>
            <a:r>
              <a:rPr lang="en-US" sz="1400" b="1" dirty="0">
                <a:latin typeface="Arial" charset="0"/>
                <a:ea typeface="Arial" charset="0"/>
                <a:cs typeface="Arial" charset="0"/>
              </a:rPr>
              <a:t>Module 1: Introduction</a:t>
            </a:r>
          </a:p>
        </p:txBody>
      </p:sp>
      <p:pic>
        <p:nvPicPr>
          <p:cNvPr id="3" name="Picture 2">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12615" y="1800118"/>
            <a:ext cx="1464884" cy="1464884"/>
          </a:xfrm>
          <a:prstGeom prst="rect">
            <a:avLst/>
          </a:prstGeom>
        </p:spPr>
      </p:pic>
      <p:sp>
        <p:nvSpPr>
          <p:cNvPr id="12" name="TextBox 11"/>
          <p:cNvSpPr txBox="1"/>
          <p:nvPr/>
        </p:nvSpPr>
        <p:spPr>
          <a:xfrm>
            <a:off x="3619395" y="3147536"/>
            <a:ext cx="1525823" cy="738664"/>
          </a:xfrm>
          <a:prstGeom prst="rect">
            <a:avLst/>
          </a:prstGeom>
          <a:noFill/>
        </p:spPr>
        <p:txBody>
          <a:bodyPr wrap="square" rtlCol="0">
            <a:spAutoFit/>
          </a:bodyPr>
          <a:lstStyle/>
          <a:p>
            <a:pPr lvl="0" algn="ctr"/>
            <a:r>
              <a:rPr lang="en-US" sz="1400" b="1" dirty="0">
                <a:latin typeface="Arial" charset="0"/>
                <a:ea typeface="Arial" charset="0"/>
                <a:cs typeface="Arial" charset="0"/>
              </a:rPr>
              <a:t>Module 2: </a:t>
            </a:r>
          </a:p>
          <a:p>
            <a:pPr lvl="0" algn="ctr"/>
            <a:r>
              <a:rPr lang="en-US" sz="1400" b="1" dirty="0">
                <a:latin typeface="Arial" charset="0"/>
                <a:ea typeface="Arial" charset="0"/>
                <a:cs typeface="Arial" charset="0"/>
              </a:rPr>
              <a:t>Diagnostic Team Structure</a:t>
            </a:r>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57682" y="1784994"/>
            <a:ext cx="1464884" cy="1464884"/>
          </a:xfrm>
          <a:prstGeom prst="rect">
            <a:avLst/>
          </a:prstGeom>
        </p:spPr>
      </p:pic>
      <p:sp>
        <p:nvSpPr>
          <p:cNvPr id="13" name="TextBox 12"/>
          <p:cNvSpPr txBox="1"/>
          <p:nvPr/>
        </p:nvSpPr>
        <p:spPr>
          <a:xfrm>
            <a:off x="5312692" y="3147536"/>
            <a:ext cx="1572831" cy="523220"/>
          </a:xfrm>
          <a:prstGeom prst="rect">
            <a:avLst/>
          </a:prstGeom>
          <a:noFill/>
        </p:spPr>
        <p:txBody>
          <a:bodyPr wrap="square" rtlCol="0">
            <a:spAutoFit/>
          </a:bodyPr>
          <a:lstStyle/>
          <a:p>
            <a:pPr lvl="0" algn="ctr"/>
            <a:r>
              <a:rPr lang="en-US" sz="1400" b="1" dirty="0">
                <a:latin typeface="Arial" charset="0"/>
                <a:ea typeface="Arial" charset="0"/>
                <a:cs typeface="Arial" charset="0"/>
              </a:rPr>
              <a:t>Module 3: Communication</a:t>
            </a:r>
          </a:p>
        </p:txBody>
      </p:sp>
      <p:pic>
        <p:nvPicPr>
          <p:cNvPr id="7" name="Picture 6">
            <a:extLs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51162" y="3788092"/>
            <a:ext cx="1464884" cy="1464884"/>
          </a:xfrm>
          <a:prstGeom prst="rect">
            <a:avLst/>
          </a:prstGeom>
        </p:spPr>
      </p:pic>
      <p:sp>
        <p:nvSpPr>
          <p:cNvPr id="14" name="TextBox 13"/>
          <p:cNvSpPr txBox="1"/>
          <p:nvPr/>
        </p:nvSpPr>
        <p:spPr>
          <a:xfrm>
            <a:off x="1238471" y="5134934"/>
            <a:ext cx="1300445" cy="523220"/>
          </a:xfrm>
          <a:prstGeom prst="rect">
            <a:avLst/>
          </a:prstGeom>
          <a:noFill/>
        </p:spPr>
        <p:txBody>
          <a:bodyPr wrap="square" rtlCol="0">
            <a:spAutoFit/>
          </a:bodyPr>
          <a:lstStyle/>
          <a:p>
            <a:pPr lvl="0" algn="ctr"/>
            <a:r>
              <a:rPr lang="en-US" sz="1400" b="1" dirty="0">
                <a:latin typeface="Arial" charset="0"/>
                <a:ea typeface="Arial" charset="0"/>
                <a:cs typeface="Arial" charset="0"/>
              </a:rPr>
              <a:t>Module 4: Leadership</a:t>
            </a:r>
          </a:p>
        </p:txBody>
      </p:sp>
      <p:pic>
        <p:nvPicPr>
          <p:cNvPr id="8" name="Picture 7">
            <a:extLst>
              <a:ext uri="{C183D7F6-B498-43B3-948B-1728B52AA6E4}">
                <adec:decorative xmlns:adec="http://schemas.microsoft.com/office/drawing/2017/decorative" val="1"/>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5035"/>
          <a:stretch/>
        </p:blipFill>
        <p:spPr>
          <a:xfrm>
            <a:off x="2919317" y="3886200"/>
            <a:ext cx="1464883" cy="1391125"/>
          </a:xfrm>
          <a:prstGeom prst="rect">
            <a:avLst/>
          </a:prstGeom>
        </p:spPr>
      </p:pic>
      <p:sp>
        <p:nvSpPr>
          <p:cNvPr id="15" name="TextBox 14"/>
          <p:cNvSpPr txBox="1"/>
          <p:nvPr/>
        </p:nvSpPr>
        <p:spPr>
          <a:xfrm>
            <a:off x="2983712" y="5200518"/>
            <a:ext cx="1286382" cy="738664"/>
          </a:xfrm>
          <a:prstGeom prst="rect">
            <a:avLst/>
          </a:prstGeom>
          <a:noFill/>
        </p:spPr>
        <p:txBody>
          <a:bodyPr wrap="square" rtlCol="0">
            <a:spAutoFit/>
          </a:bodyPr>
          <a:lstStyle/>
          <a:p>
            <a:pPr lvl="0" algn="ctr"/>
            <a:r>
              <a:rPr lang="en-US" sz="1400" b="1" dirty="0">
                <a:latin typeface="Arial" charset="0"/>
                <a:ea typeface="Arial" charset="0"/>
                <a:cs typeface="Arial" charset="0"/>
              </a:rPr>
              <a:t>Module 5: Situation Monitoring</a:t>
            </a:r>
          </a:p>
        </p:txBody>
      </p:sp>
      <p:pic>
        <p:nvPicPr>
          <p:cNvPr id="9" name="Picture 8">
            <a:extLst>
              <a:ext uri="{C183D7F6-B498-43B3-948B-1728B52AA6E4}">
                <adec:decorative xmlns:adec="http://schemas.microsoft.com/office/drawing/2017/decorative" val="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625240" y="3821838"/>
            <a:ext cx="1464884" cy="1464884"/>
          </a:xfrm>
          <a:prstGeom prst="rect">
            <a:avLst/>
          </a:prstGeom>
        </p:spPr>
      </p:pic>
      <p:sp>
        <p:nvSpPr>
          <p:cNvPr id="16" name="TextBox 15"/>
          <p:cNvSpPr txBox="1"/>
          <p:nvPr/>
        </p:nvSpPr>
        <p:spPr>
          <a:xfrm>
            <a:off x="4687471" y="5200518"/>
            <a:ext cx="1274256" cy="738664"/>
          </a:xfrm>
          <a:prstGeom prst="rect">
            <a:avLst/>
          </a:prstGeom>
          <a:noFill/>
        </p:spPr>
        <p:txBody>
          <a:bodyPr wrap="square" rtlCol="0">
            <a:spAutoFit/>
          </a:bodyPr>
          <a:lstStyle/>
          <a:p>
            <a:pPr lvl="0" algn="ctr"/>
            <a:r>
              <a:rPr lang="en-US" sz="1400" b="1" dirty="0">
                <a:latin typeface="Arial" charset="0"/>
                <a:ea typeface="Arial" charset="0"/>
                <a:cs typeface="Arial" charset="0"/>
              </a:rPr>
              <a:t>Module 6: Mutual Support</a:t>
            </a:r>
          </a:p>
        </p:txBody>
      </p:sp>
      <p:pic>
        <p:nvPicPr>
          <p:cNvPr id="10" name="Picture 9">
            <a:extLst>
              <a:ext uri="{C183D7F6-B498-43B3-948B-1728B52AA6E4}">
                <adec:decorative xmlns:adec="http://schemas.microsoft.com/office/drawing/2017/decorative" val="1"/>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t="6353"/>
          <a:stretch/>
        </p:blipFill>
        <p:spPr>
          <a:xfrm>
            <a:off x="6393394" y="3924675"/>
            <a:ext cx="1464884" cy="1371809"/>
          </a:xfrm>
          <a:prstGeom prst="rect">
            <a:avLst/>
          </a:prstGeom>
        </p:spPr>
      </p:pic>
      <p:sp>
        <p:nvSpPr>
          <p:cNvPr id="19" name="TextBox 18">
            <a:extLst>
              <a:ext uri="{FF2B5EF4-FFF2-40B4-BE49-F238E27FC236}">
                <a16:creationId xmlns:a16="http://schemas.microsoft.com/office/drawing/2014/main" id="{364985CA-B933-4E06-B05C-4C490BB60BF7}"/>
              </a:ext>
            </a:extLst>
          </p:cNvPr>
          <p:cNvSpPr txBox="1"/>
          <p:nvPr/>
        </p:nvSpPr>
        <p:spPr>
          <a:xfrm>
            <a:off x="6379104" y="5181600"/>
            <a:ext cx="1397368" cy="738664"/>
          </a:xfrm>
          <a:prstGeom prst="rect">
            <a:avLst/>
          </a:prstGeom>
          <a:noFill/>
        </p:spPr>
        <p:txBody>
          <a:bodyPr wrap="square" rtlCol="0">
            <a:spAutoFit/>
          </a:bodyPr>
          <a:lstStyle/>
          <a:p>
            <a:pPr lvl="0" algn="ctr"/>
            <a:r>
              <a:rPr lang="en-US" sz="1400" b="1" dirty="0">
                <a:latin typeface="Arial" charset="0"/>
                <a:ea typeface="Arial" charset="0"/>
                <a:cs typeface="Arial" charset="0"/>
              </a:rPr>
              <a:t>Module 7: Putting It All Together</a:t>
            </a:r>
          </a:p>
        </p:txBody>
      </p:sp>
    </p:spTree>
    <p:extLst>
      <p:ext uri="{BB962C8B-B14F-4D97-AF65-F5344CB8AC3E}">
        <p14:creationId xmlns:p14="http://schemas.microsoft.com/office/powerpoint/2010/main" val="24899187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0FB68-9150-47FA-9DAA-0C0D52574601}"/>
              </a:ext>
            </a:extLst>
          </p:cNvPr>
          <p:cNvSpPr>
            <a:spLocks noGrp="1"/>
          </p:cNvSpPr>
          <p:nvPr>
            <p:ph type="title"/>
          </p:nvPr>
        </p:nvSpPr>
        <p:spPr/>
        <p:txBody>
          <a:bodyPr/>
          <a:lstStyle/>
          <a:p>
            <a:pPr algn="ctr"/>
            <a:r>
              <a:rPr lang="en-US" dirty="0"/>
              <a:t>Module 2 References</a:t>
            </a:r>
          </a:p>
        </p:txBody>
      </p:sp>
      <p:sp>
        <p:nvSpPr>
          <p:cNvPr id="9" name="Content Placeholder 2">
            <a:extLst>
              <a:ext uri="{FF2B5EF4-FFF2-40B4-BE49-F238E27FC236}">
                <a16:creationId xmlns:a16="http://schemas.microsoft.com/office/drawing/2014/main" id="{9539A687-B888-44BD-A088-F417ECF372DD}"/>
              </a:ext>
            </a:extLst>
          </p:cNvPr>
          <p:cNvSpPr>
            <a:spLocks noGrp="1"/>
          </p:cNvSpPr>
          <p:nvPr>
            <p:ph idx="1"/>
          </p:nvPr>
        </p:nvSpPr>
        <p:spPr>
          <a:xfrm>
            <a:off x="152400" y="914400"/>
            <a:ext cx="8534400" cy="5511114"/>
          </a:xfrm>
        </p:spPr>
        <p:txBody>
          <a:bodyPr>
            <a:normAutofit fontScale="85000" lnSpcReduction="10000"/>
          </a:bodyPr>
          <a:lstStyle/>
          <a:p>
            <a:pPr>
              <a:lnSpc>
                <a:spcPct val="120000"/>
              </a:lnSpc>
              <a:spcBef>
                <a:spcPts val="0"/>
              </a:spcBef>
            </a:pPr>
            <a:r>
              <a:rPr lang="en-US" sz="1800" dirty="0">
                <a:latin typeface="Arial" charset="0"/>
                <a:ea typeface="Arial" charset="0"/>
                <a:cs typeface="Arial" charset="0"/>
              </a:rPr>
              <a:t>Katzenbach JR, Smith DK. The discipline of teams. Harv Bus Rev. 1993 Mar- Apr;71(2):111-20. PMID: 10124632.</a:t>
            </a:r>
          </a:p>
          <a:p>
            <a:pPr>
              <a:lnSpc>
                <a:spcPct val="120000"/>
              </a:lnSpc>
              <a:spcBef>
                <a:spcPts val="0"/>
              </a:spcBef>
            </a:pPr>
            <a:r>
              <a:rPr lang="en-US" sz="1800" dirty="0">
                <a:latin typeface="Arial" charset="0"/>
                <a:ea typeface="Arial" charset="0"/>
                <a:cs typeface="Arial" charset="0"/>
              </a:rPr>
              <a:t>National Academies of Sciences, Engineering, and Medicine. Improving Diagnosis in Health Care. Balogh EP, Miller BT, Ball JR, eds. Washington, DC: The National Academies Press; 2015. </a:t>
            </a:r>
            <a:r>
              <a:rPr lang="en-US" sz="1800" dirty="0">
                <a:latin typeface="Arial" charset="0"/>
                <a:ea typeface="Arial" charset="0"/>
                <a:cs typeface="Arial" charset="0"/>
                <a:hlinkClick r:id="rId3"/>
              </a:rPr>
              <a:t>https://www.ncbi.nlm.nih.gov/books/NBK338596/</a:t>
            </a:r>
            <a:r>
              <a:rPr lang="en-US" sz="1800" dirty="0">
                <a:latin typeface="Arial" charset="0"/>
                <a:ea typeface="Arial" charset="0"/>
                <a:cs typeface="Arial" charset="0"/>
              </a:rPr>
              <a:t>. Accessed January 12, 2022.</a:t>
            </a:r>
          </a:p>
          <a:p>
            <a:pPr>
              <a:lnSpc>
                <a:spcPct val="120000"/>
              </a:lnSpc>
              <a:spcBef>
                <a:spcPts val="0"/>
              </a:spcBef>
            </a:pPr>
            <a:r>
              <a:rPr lang="en-US" sz="1800" dirty="0">
                <a:latin typeface="Arial" charset="0"/>
                <a:ea typeface="Arial" charset="0"/>
                <a:cs typeface="Arial" charset="0"/>
              </a:rPr>
              <a:t>Salas E, Cooke NJ, Rosen MA. On teams, teamwork, and team performance: discoveries and developments. Hum Factors. 2008 Jun;50(3):540-7. </a:t>
            </a:r>
            <a:r>
              <a:rPr lang="en-US" sz="1800" dirty="0">
                <a:latin typeface="Arial" charset="0"/>
                <a:ea typeface="Arial" charset="0"/>
                <a:cs typeface="Arial" charset="0"/>
                <a:hlinkClick r:id="rId4"/>
              </a:rPr>
              <a:t>https://pubmed.ncbi.nlm.nih.gov/18689065/</a:t>
            </a:r>
            <a:r>
              <a:rPr lang="en-US" sz="1800" dirty="0">
                <a:latin typeface="Arial" charset="0"/>
                <a:ea typeface="Arial" charset="0"/>
                <a:cs typeface="Arial" charset="0"/>
              </a:rPr>
              <a:t>. Accessed January 12, 2022.</a:t>
            </a:r>
          </a:p>
          <a:p>
            <a:pPr>
              <a:lnSpc>
                <a:spcPct val="120000"/>
              </a:lnSpc>
              <a:spcBef>
                <a:spcPts val="0"/>
              </a:spcBef>
            </a:pPr>
            <a:r>
              <a:rPr lang="en-US" sz="1800" dirty="0">
                <a:latin typeface="Arial" charset="0"/>
                <a:ea typeface="Arial" charset="0"/>
                <a:cs typeface="Arial" charset="0"/>
              </a:rPr>
              <a:t>Singh H, Giardina TD, Meyer AN, </a:t>
            </a:r>
            <a:r>
              <a:rPr lang="en-US" sz="1800" dirty="0" err="1">
                <a:latin typeface="Arial" charset="0"/>
                <a:ea typeface="Arial" charset="0"/>
                <a:cs typeface="Arial" charset="0"/>
              </a:rPr>
              <a:t>Forjuoh</a:t>
            </a:r>
            <a:r>
              <a:rPr lang="en-US" sz="1800" dirty="0">
                <a:latin typeface="Arial" charset="0"/>
                <a:ea typeface="Arial" charset="0"/>
                <a:cs typeface="Arial" charset="0"/>
              </a:rPr>
              <a:t> SN, Reis MD, Thomas EJ. Types and origins of diagnostic errors in primary care settings. JAMA Intern Med. 2013 Mar 25;173(6):418-25. </a:t>
            </a:r>
            <a:r>
              <a:rPr lang="en-US" sz="1800" dirty="0">
                <a:latin typeface="Arial" charset="0"/>
                <a:ea typeface="Arial" charset="0"/>
                <a:cs typeface="Arial" charset="0"/>
                <a:hlinkClick r:id="rId5"/>
              </a:rPr>
              <a:t>https://www.ncbi.nlm.nih.gov/pmc/articles/PMC3690001/</a:t>
            </a:r>
            <a:r>
              <a:rPr lang="en-US" sz="1800" dirty="0">
                <a:latin typeface="Arial" charset="0"/>
                <a:ea typeface="Arial" charset="0"/>
                <a:cs typeface="Arial" charset="0"/>
              </a:rPr>
              <a:t>. . Accessed January 12, 2022.</a:t>
            </a:r>
          </a:p>
          <a:p>
            <a:pPr>
              <a:lnSpc>
                <a:spcPct val="120000"/>
              </a:lnSpc>
              <a:spcBef>
                <a:spcPts val="0"/>
              </a:spcBef>
            </a:pPr>
            <a:r>
              <a:rPr lang="en-US" sz="1800" dirty="0">
                <a:latin typeface="Arial" charset="0"/>
                <a:ea typeface="Arial" charset="0"/>
                <a:cs typeface="Arial" charset="0"/>
              </a:rPr>
              <a:t>TeamSTEPPS Fundamentals Course: Module 2. Team Structure. Content last reviewed March 2014. Rockville, MD: Agency for Healthcare Research and Quality. </a:t>
            </a:r>
            <a:r>
              <a:rPr lang="en-US" sz="1800" dirty="0">
                <a:latin typeface="Arial" charset="0"/>
                <a:ea typeface="Arial" charset="0"/>
                <a:cs typeface="Arial" charset="0"/>
                <a:hlinkClick r:id="rId6"/>
              </a:rPr>
              <a:t>https://www.ahrq.gov/teamstepps/instructor/fundamentals/module2/igteamstruct.html</a:t>
            </a:r>
            <a:r>
              <a:rPr lang="en-US" sz="1800" dirty="0">
                <a:latin typeface="Arial" charset="0"/>
                <a:ea typeface="Arial" charset="0"/>
                <a:cs typeface="Arial" charset="0"/>
              </a:rPr>
              <a:t>. Accessed January 12, 2022.</a:t>
            </a:r>
          </a:p>
          <a:p>
            <a:pPr>
              <a:lnSpc>
                <a:spcPct val="120000"/>
              </a:lnSpc>
              <a:spcBef>
                <a:spcPts val="0"/>
              </a:spcBef>
            </a:pPr>
            <a:r>
              <a:rPr lang="en-US" sz="1800" dirty="0">
                <a:latin typeface="Arial" charset="0"/>
                <a:ea typeface="Arial" charset="0"/>
                <a:cs typeface="Arial" charset="0"/>
              </a:rPr>
              <a:t>TeamSTEPPS for Office-Based Care: Team Structure. Content last reviewed September 2015. Rockville, MD: Agency for Healthcare Research and Quality. </a:t>
            </a:r>
            <a:r>
              <a:rPr lang="en-US" sz="1800" dirty="0">
                <a:latin typeface="Arial" charset="0"/>
                <a:ea typeface="Arial" charset="0"/>
                <a:cs typeface="Arial" charset="0"/>
                <a:hlinkClick r:id="rId7"/>
              </a:rPr>
              <a:t>https://www.ahrq.gov/teamstepps/officebasedcare/module2/office_structure-ig.html</a:t>
            </a:r>
            <a:r>
              <a:rPr lang="en-US" sz="1800" dirty="0">
                <a:latin typeface="Arial" charset="0"/>
                <a:ea typeface="Arial" charset="0"/>
                <a:cs typeface="Arial" charset="0"/>
              </a:rPr>
              <a:t>. Accessed January 12, 2022.</a:t>
            </a:r>
          </a:p>
        </p:txBody>
      </p:sp>
    </p:spTree>
    <p:extLst>
      <p:ext uri="{BB962C8B-B14F-4D97-AF65-F5344CB8AC3E}">
        <p14:creationId xmlns:p14="http://schemas.microsoft.com/office/powerpoint/2010/main" val="13259598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73A91-0100-4F11-A75F-4D577D8D2784}"/>
              </a:ext>
            </a:extLst>
          </p:cNvPr>
          <p:cNvSpPr>
            <a:spLocks noGrp="1"/>
          </p:cNvSpPr>
          <p:nvPr>
            <p:ph type="title"/>
          </p:nvPr>
        </p:nvSpPr>
        <p:spPr/>
        <p:txBody>
          <a:bodyPr>
            <a:normAutofit/>
          </a:bodyPr>
          <a:lstStyle/>
          <a:p>
            <a:r>
              <a:rPr lang="en-US" dirty="0"/>
              <a:t>Module 2 Objectives</a:t>
            </a:r>
          </a:p>
        </p:txBody>
      </p:sp>
      <p:sp>
        <p:nvSpPr>
          <p:cNvPr id="3" name="Content Placeholder 2">
            <a:extLst>
              <a:ext uri="{FF2B5EF4-FFF2-40B4-BE49-F238E27FC236}">
                <a16:creationId xmlns:a16="http://schemas.microsoft.com/office/drawing/2014/main" id="{0806D4EA-69F9-44A8-8C28-AC704974F280}"/>
              </a:ext>
            </a:extLst>
          </p:cNvPr>
          <p:cNvSpPr>
            <a:spLocks noGrp="1"/>
          </p:cNvSpPr>
          <p:nvPr>
            <p:ph idx="1"/>
          </p:nvPr>
        </p:nvSpPr>
        <p:spPr>
          <a:xfrm>
            <a:off x="39970" y="1828800"/>
            <a:ext cx="5370230" cy="4641785"/>
          </a:xfrm>
        </p:spPr>
        <p:txBody>
          <a:bodyPr>
            <a:normAutofit fontScale="92500"/>
          </a:bodyPr>
          <a:lstStyle/>
          <a:p>
            <a:r>
              <a:rPr lang="en-US" sz="2600" dirty="0">
                <a:latin typeface="Arial" charset="0"/>
                <a:ea typeface="Arial" charset="0"/>
                <a:cs typeface="Arial" charset="0"/>
              </a:rPr>
              <a:t>Define the diagnostic team.</a:t>
            </a:r>
          </a:p>
          <a:p>
            <a:r>
              <a:rPr lang="en-US" sz="2600" dirty="0">
                <a:latin typeface="Arial" charset="0"/>
                <a:ea typeface="Arial" charset="0"/>
                <a:cs typeface="Arial" charset="0"/>
              </a:rPr>
              <a:t>Discuss benefits of teamwork and structure.</a:t>
            </a:r>
          </a:p>
          <a:p>
            <a:r>
              <a:rPr lang="en-US" sz="2600" dirty="0">
                <a:latin typeface="Arial" charset="0"/>
                <a:ea typeface="Arial" charset="0"/>
                <a:cs typeface="Arial" charset="0"/>
              </a:rPr>
              <a:t>Describe behaviors, structures, and processes that affect diagnosis.</a:t>
            </a:r>
          </a:p>
          <a:p>
            <a:r>
              <a:rPr lang="en-US" sz="2600" dirty="0">
                <a:latin typeface="Arial" charset="0"/>
                <a:ea typeface="Arial" charset="0"/>
                <a:cs typeface="Arial" charset="0"/>
              </a:rPr>
              <a:t>Empower all diagnostic team members to be active participants in the patient's diagnostic journey.</a:t>
            </a:r>
          </a:p>
          <a:p>
            <a:r>
              <a:rPr lang="en-US" sz="2600" dirty="0">
                <a:latin typeface="Arial" charset="0"/>
                <a:ea typeface="Arial" charset="0"/>
                <a:cs typeface="Arial" charset="0"/>
              </a:rPr>
              <a:t>Discuss barriers to effective teamwork.</a:t>
            </a:r>
          </a:p>
        </p:txBody>
      </p:sp>
      <p:pic>
        <p:nvPicPr>
          <p:cNvPr id="4" name="Picture 5" descr="The TeamSTEPPS triangle logo is a visual model that represents some basic but critical concepts related to teamwork training. The four primary trainable teamwork skills are Leadership, Communication, Situation monitoring, and Mutual support. With a fundamental level of competency in each of these skills, research has shown that the team can enhance three types of teamwork outcomes: Performance, Knowledge, and Attitudes.">
            <a:extLst>
              <a:ext uri="{FF2B5EF4-FFF2-40B4-BE49-F238E27FC236}">
                <a16:creationId xmlns:a16="http://schemas.microsoft.com/office/drawing/2014/main" id="{AB814FEC-A14F-41E0-83B0-A94C64B8E5AC}"/>
              </a:ext>
            </a:extLst>
          </p:cNvPr>
          <p:cNvPicPr>
            <a:picLocks noChangeAspect="1"/>
          </p:cNvPicPr>
          <p:nvPr/>
        </p:nvPicPr>
        <p:blipFill>
          <a:blip r:embed="rId3"/>
          <a:stretch>
            <a:fillRect/>
          </a:stretch>
        </p:blipFill>
        <p:spPr>
          <a:xfrm>
            <a:off x="5332144" y="2286001"/>
            <a:ext cx="3476575" cy="2819400"/>
          </a:xfrm>
          <a:prstGeom prst="rect">
            <a:avLst/>
          </a:prstGeom>
        </p:spPr>
      </p:pic>
    </p:spTree>
    <p:extLst>
      <p:ext uri="{BB962C8B-B14F-4D97-AF65-F5344CB8AC3E}">
        <p14:creationId xmlns:p14="http://schemas.microsoft.com/office/powerpoint/2010/main" val="35854596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F6902-8E67-4377-9F16-12E64A3580AD}"/>
              </a:ext>
            </a:extLst>
          </p:cNvPr>
          <p:cNvSpPr>
            <a:spLocks noGrp="1"/>
          </p:cNvSpPr>
          <p:nvPr>
            <p:ph type="title"/>
          </p:nvPr>
        </p:nvSpPr>
        <p:spPr/>
        <p:txBody>
          <a:bodyPr/>
          <a:lstStyle/>
          <a:p>
            <a:r>
              <a:rPr lang="en-US" dirty="0"/>
              <a:t>Materials for This Module</a:t>
            </a:r>
          </a:p>
        </p:txBody>
      </p:sp>
      <p:sp>
        <p:nvSpPr>
          <p:cNvPr id="6" name="Rectangle 5">
            <a:extLst>
              <a:ext uri="{FF2B5EF4-FFF2-40B4-BE49-F238E27FC236}">
                <a16:creationId xmlns:a16="http://schemas.microsoft.com/office/drawing/2014/main" id="{422408D3-8A76-4363-B429-D197B2859673}"/>
              </a:ext>
            </a:extLst>
          </p:cNvPr>
          <p:cNvSpPr/>
          <p:nvPr/>
        </p:nvSpPr>
        <p:spPr>
          <a:xfrm>
            <a:off x="224849" y="1893597"/>
            <a:ext cx="5413951" cy="3724096"/>
          </a:xfrm>
          <a:prstGeom prst="rect">
            <a:avLst/>
          </a:prstGeom>
        </p:spPr>
        <p:txBody>
          <a:bodyPr wrap="square">
            <a:spAutoFit/>
          </a:bodyPr>
          <a:lstStyle/>
          <a:p>
            <a:r>
              <a:rPr lang="en-US" sz="2400" b="1" dirty="0">
                <a:latin typeface="Arial" panose="020B0604020202020204" pitchFamily="34" charset="0"/>
                <a:cs typeface="Arial" panose="020B0604020202020204" pitchFamily="34" charset="0"/>
              </a:rPr>
              <a:t>Participant Workbook</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Team Assessment for Diagnostic Team Structure</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What Is My Role in Diagnosis?</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Who Is on Our Diagnostic Team?</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Mr. Kane: Reflection on Team Structure</a:t>
            </a:r>
          </a:p>
          <a:p>
            <a:pPr>
              <a:spcBef>
                <a:spcPts val="1200"/>
              </a:spcBef>
            </a:pPr>
            <a:r>
              <a:rPr lang="en-US" sz="2400" b="1" dirty="0">
                <a:latin typeface="Arial" panose="020B0604020202020204" pitchFamily="34" charset="0"/>
                <a:cs typeface="Arial" panose="020B0604020202020204" pitchFamily="34" charset="0"/>
              </a:rPr>
              <a:t>The Diagnostic Journey of Mr. Kane</a:t>
            </a:r>
          </a:p>
          <a:p>
            <a:pPr>
              <a:spcBef>
                <a:spcPts val="1200"/>
              </a:spcBef>
            </a:pPr>
            <a:r>
              <a:rPr lang="en-US" sz="2400" b="1" dirty="0">
                <a:latin typeface="Arial" panose="020B0604020202020204" pitchFamily="34" charset="0"/>
                <a:cs typeface="Arial" panose="020B0604020202020204" pitchFamily="34" charset="0"/>
              </a:rPr>
              <a:t>Facilitator’s Guide</a:t>
            </a:r>
          </a:p>
        </p:txBody>
      </p:sp>
      <p:pic>
        <p:nvPicPr>
          <p:cNvPr id="9" name="Picture 8">
            <a:extLst>
              <a:ext uri="{FF2B5EF4-FFF2-40B4-BE49-F238E27FC236}">
                <a16:creationId xmlns:a16="http://schemas.microsoft.com/office/drawing/2014/main" id="{8FF2C713-F3DF-495B-9A50-1199D63735B7}"/>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8800" y="2050523"/>
            <a:ext cx="2682755" cy="3471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a:extLst>
              <a:ext uri="{FF2B5EF4-FFF2-40B4-BE49-F238E27FC236}">
                <a16:creationId xmlns:a16="http://schemas.microsoft.com/office/drawing/2014/main" id="{015F7645-D449-47D2-B846-60D72873A27B}"/>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157969" y="3818441"/>
            <a:ext cx="2738438" cy="204895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7275459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D3F3E-9E47-4892-96E6-80031A45978B}"/>
              </a:ext>
            </a:extLst>
          </p:cNvPr>
          <p:cNvSpPr>
            <a:spLocks noGrp="1"/>
          </p:cNvSpPr>
          <p:nvPr>
            <p:ph type="title"/>
          </p:nvPr>
        </p:nvSpPr>
        <p:spPr>
          <a:xfrm>
            <a:off x="762000" y="220221"/>
            <a:ext cx="7397058" cy="1143000"/>
          </a:xfrm>
        </p:spPr>
        <p:txBody>
          <a:bodyPr>
            <a:noAutofit/>
          </a:bodyPr>
          <a:lstStyle/>
          <a:p>
            <a:r>
              <a:rPr lang="en-US" dirty="0"/>
              <a:t>Team Assessment for Diagnostic Team Structure</a:t>
            </a:r>
          </a:p>
        </p:txBody>
      </p:sp>
      <p:pic>
        <p:nvPicPr>
          <p:cNvPr id="5" name="Picture 4" descr="The Team Structure domain of the Team Assessment Tool for Improving Diagnosis rates your team’s understanding of the team structures that support a diagnostic team. Teams are rated on their team members’ ability to identify all members of a diagnostic team, to recognize their roles and responsibilities, and to use defined communication tools, daily/weekly huddles and briefs, and all available methods of diagnostic communication.">
            <a:extLst>
              <a:ext uri="{FF2B5EF4-FFF2-40B4-BE49-F238E27FC236}">
                <a16:creationId xmlns:a16="http://schemas.microsoft.com/office/drawing/2014/main" id="{E6B93CD2-91B1-4534-B0E5-B1633116B8B7}"/>
              </a:ext>
            </a:extLst>
          </p:cNvPr>
          <p:cNvPicPr>
            <a:picLocks noChangeAspect="1"/>
          </p:cNvPicPr>
          <p:nvPr/>
        </p:nvPicPr>
        <p:blipFill>
          <a:blip r:embed="rId3"/>
          <a:stretch>
            <a:fillRect/>
          </a:stretch>
        </p:blipFill>
        <p:spPr>
          <a:xfrm>
            <a:off x="519299" y="1874093"/>
            <a:ext cx="8105402" cy="3366356"/>
          </a:xfrm>
          <a:prstGeom prst="rect">
            <a:avLst/>
          </a:prstGeom>
        </p:spPr>
      </p:pic>
      <p:pic>
        <p:nvPicPr>
          <p:cNvPr id="7" name="Picture 6" descr="This slide can be found in the participant workbook.">
            <a:extLst>
              <a:ext uri="{FF2B5EF4-FFF2-40B4-BE49-F238E27FC236}">
                <a16:creationId xmlns:a16="http://schemas.microsoft.com/office/drawing/2014/main" id="{8A446AFF-2AD2-4C25-969C-9F9C822B35C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29355" y="5171955"/>
            <a:ext cx="1686045" cy="1686045"/>
          </a:xfrm>
          <a:prstGeom prst="rect">
            <a:avLst/>
          </a:prstGeom>
        </p:spPr>
      </p:pic>
    </p:spTree>
    <p:extLst>
      <p:ext uri="{BB962C8B-B14F-4D97-AF65-F5344CB8AC3E}">
        <p14:creationId xmlns:p14="http://schemas.microsoft.com/office/powerpoint/2010/main" val="35915903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BCF9F-49BF-4D41-BEA1-A1623DF6D105}"/>
              </a:ext>
            </a:extLst>
          </p:cNvPr>
          <p:cNvSpPr>
            <a:spLocks noGrp="1"/>
          </p:cNvSpPr>
          <p:nvPr>
            <p:ph type="title"/>
          </p:nvPr>
        </p:nvSpPr>
        <p:spPr/>
        <p:txBody>
          <a:bodyPr>
            <a:normAutofit/>
          </a:bodyPr>
          <a:lstStyle/>
          <a:p>
            <a:r>
              <a:rPr lang="en-US" dirty="0"/>
              <a:t>Navigating the Diagnostic Process Together</a:t>
            </a:r>
          </a:p>
        </p:txBody>
      </p:sp>
      <p:pic>
        <p:nvPicPr>
          <p:cNvPr id="3" name="Picture 3" descr="The Diagnostic Process diagram is a resource developed by the National Academies in their report and offered as an interactive tool by SIDM to help everyone understand and work to improve the diagnostic process. The diagnostic process is a complex and collaborative activity that unfolds over time and occurs within the context of a healthcare system. The Diagnosis Process diagram shows typical elements of the diagnostic process, but also recognizes that for some patients, certain steps may be skipped, or the order may be re-arranged.">
            <a:extLst>
              <a:ext uri="{FF2B5EF4-FFF2-40B4-BE49-F238E27FC236}">
                <a16:creationId xmlns:a16="http://schemas.microsoft.com/office/drawing/2014/main" id="{739FD766-70F7-4D31-A9E2-7F805112E736}"/>
              </a:ext>
            </a:extLst>
          </p:cNvPr>
          <p:cNvPicPr>
            <a:picLocks noChangeAspect="1"/>
          </p:cNvPicPr>
          <p:nvPr/>
        </p:nvPicPr>
        <p:blipFill>
          <a:blip r:embed="rId3"/>
          <a:stretch>
            <a:fillRect/>
          </a:stretch>
        </p:blipFill>
        <p:spPr>
          <a:xfrm>
            <a:off x="221112" y="1981200"/>
            <a:ext cx="8701775" cy="4087515"/>
          </a:xfrm>
          <a:prstGeom prst="rect">
            <a:avLst/>
          </a:prstGeom>
        </p:spPr>
      </p:pic>
    </p:spTree>
    <p:extLst>
      <p:ext uri="{BB962C8B-B14F-4D97-AF65-F5344CB8AC3E}">
        <p14:creationId xmlns:p14="http://schemas.microsoft.com/office/powerpoint/2010/main" val="41077539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62BCB-3170-48E6-AD0C-79F50CFEE1FB}"/>
              </a:ext>
            </a:extLst>
          </p:cNvPr>
          <p:cNvSpPr>
            <a:spLocks noGrp="1"/>
          </p:cNvSpPr>
          <p:nvPr>
            <p:ph type="title"/>
          </p:nvPr>
        </p:nvSpPr>
        <p:spPr/>
        <p:txBody>
          <a:bodyPr/>
          <a:lstStyle/>
          <a:p>
            <a:r>
              <a:rPr lang="en-US" dirty="0"/>
              <a:t>The Diagnostic Team</a:t>
            </a:r>
          </a:p>
        </p:txBody>
      </p:sp>
      <p:sp>
        <p:nvSpPr>
          <p:cNvPr id="5" name="Content Placeholder 4">
            <a:extLst>
              <a:ext uri="{FF2B5EF4-FFF2-40B4-BE49-F238E27FC236}">
                <a16:creationId xmlns:a16="http://schemas.microsoft.com/office/drawing/2014/main" id="{972243F7-84A2-43D2-BD58-E26F49A2ABFC}"/>
              </a:ext>
            </a:extLst>
          </p:cNvPr>
          <p:cNvSpPr>
            <a:spLocks noGrp="1"/>
          </p:cNvSpPr>
          <p:nvPr>
            <p:ph idx="1"/>
          </p:nvPr>
        </p:nvSpPr>
        <p:spPr>
          <a:xfrm>
            <a:off x="121024" y="2057400"/>
            <a:ext cx="4419600" cy="3868347"/>
          </a:xfrm>
        </p:spPr>
        <p:txBody>
          <a:bodyPr>
            <a:normAutofit lnSpcReduction="10000"/>
          </a:bodyPr>
          <a:lstStyle/>
          <a:p>
            <a:pPr marL="0" indent="0">
              <a:spcAft>
                <a:spcPts val="600"/>
              </a:spcAft>
              <a:buNone/>
            </a:pPr>
            <a:r>
              <a:rPr lang="en-US" sz="2400" dirty="0">
                <a:latin typeface="Arial" charset="0"/>
                <a:ea typeface="Arial" charset="0"/>
                <a:cs typeface="Arial" charset="0"/>
              </a:rPr>
              <a:t>All members of the diagnostic team play a critical role in the patient’s journey:</a:t>
            </a:r>
          </a:p>
          <a:p>
            <a:pPr>
              <a:spcAft>
                <a:spcPts val="600"/>
              </a:spcAft>
            </a:pPr>
            <a:r>
              <a:rPr lang="en-US" sz="2400" dirty="0">
                <a:latin typeface="Arial" charset="0"/>
                <a:ea typeface="Arial" charset="0"/>
                <a:cs typeface="Arial" charset="0"/>
              </a:rPr>
              <a:t>Patients and family members</a:t>
            </a:r>
          </a:p>
          <a:p>
            <a:pPr>
              <a:spcAft>
                <a:spcPts val="600"/>
              </a:spcAft>
            </a:pPr>
            <a:r>
              <a:rPr lang="en-US" sz="2400" dirty="0">
                <a:latin typeface="Arial" charset="0"/>
                <a:ea typeface="Arial" charset="0"/>
                <a:cs typeface="Arial" charset="0"/>
              </a:rPr>
              <a:t>Physicians and other clinical providers</a:t>
            </a:r>
          </a:p>
          <a:p>
            <a:pPr>
              <a:spcAft>
                <a:spcPts val="600"/>
              </a:spcAft>
            </a:pPr>
            <a:r>
              <a:rPr lang="en-US" sz="2400" dirty="0">
                <a:latin typeface="Arial" charset="0"/>
                <a:ea typeface="Arial" charset="0"/>
                <a:cs typeface="Arial" charset="0"/>
              </a:rPr>
              <a:t>Healthcare professionals who support the diagnostic process</a:t>
            </a:r>
          </a:p>
        </p:txBody>
      </p:sp>
      <p:pic>
        <p:nvPicPr>
          <p:cNvPr id="6" name="Picture 5">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79693" y="2766482"/>
            <a:ext cx="4743283" cy="3159265"/>
          </a:xfrm>
          <a:prstGeom prst="rect">
            <a:avLst/>
          </a:prstGeom>
        </p:spPr>
      </p:pic>
    </p:spTree>
    <p:extLst>
      <p:ext uri="{BB962C8B-B14F-4D97-AF65-F5344CB8AC3E}">
        <p14:creationId xmlns:p14="http://schemas.microsoft.com/office/powerpoint/2010/main" val="5692154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69F52-0821-4C97-89A6-153C98EB953C}"/>
              </a:ext>
            </a:extLst>
          </p:cNvPr>
          <p:cNvSpPr>
            <a:spLocks noGrp="1"/>
          </p:cNvSpPr>
          <p:nvPr>
            <p:ph type="title"/>
          </p:nvPr>
        </p:nvSpPr>
        <p:spPr>
          <a:xfrm>
            <a:off x="228600" y="263653"/>
            <a:ext cx="8458200" cy="1143000"/>
          </a:xfrm>
        </p:spPr>
        <p:txBody>
          <a:bodyPr>
            <a:noAutofit/>
          </a:bodyPr>
          <a:lstStyle/>
          <a:p>
            <a:r>
              <a:rPr lang="en-US" sz="4000" dirty="0">
                <a:latin typeface="Arial"/>
                <a:cs typeface="Arial"/>
              </a:rPr>
              <a:t>What Is My Role in Diagnosis?</a:t>
            </a:r>
          </a:p>
        </p:txBody>
      </p:sp>
      <p:pic>
        <p:nvPicPr>
          <p:cNvPr id="5" name="Picture 5" descr="Ask, Listen, and Act is a three-word prompt that can serve as a reminder of the reflective process.">
            <a:extLst>
              <a:ext uri="{FF2B5EF4-FFF2-40B4-BE49-F238E27FC236}">
                <a16:creationId xmlns:a16="http://schemas.microsoft.com/office/drawing/2014/main" id="{D27E22F0-1092-4B5B-A4FB-6AF287D5DABD}"/>
              </a:ext>
            </a:extLst>
          </p:cNvPr>
          <p:cNvPicPr>
            <a:picLocks noChangeAspect="1"/>
          </p:cNvPicPr>
          <p:nvPr/>
        </p:nvPicPr>
        <p:blipFill>
          <a:blip r:embed="rId3"/>
          <a:stretch>
            <a:fillRect/>
          </a:stretch>
        </p:blipFill>
        <p:spPr>
          <a:xfrm>
            <a:off x="229480" y="1870797"/>
            <a:ext cx="1211996" cy="4114800"/>
          </a:xfrm>
          <a:prstGeom prst="rect">
            <a:avLst/>
          </a:prstGeom>
        </p:spPr>
      </p:pic>
      <p:pic>
        <p:nvPicPr>
          <p:cNvPr id="3" name="Picture 2">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57400" y="1701085"/>
            <a:ext cx="5690358" cy="4284512"/>
          </a:xfrm>
          <a:prstGeom prst="rect">
            <a:avLst/>
          </a:prstGeom>
        </p:spPr>
      </p:pic>
      <p:pic>
        <p:nvPicPr>
          <p:cNvPr id="6" name="Picture 5" descr="This slide can be found in the participant workbook.">
            <a:extLst>
              <a:ext uri="{FF2B5EF4-FFF2-40B4-BE49-F238E27FC236}">
                <a16:creationId xmlns:a16="http://schemas.microsoft.com/office/drawing/2014/main" id="{8A446AFF-2AD2-4C25-969C-9F9C822B35C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29355" y="5171955"/>
            <a:ext cx="1686045" cy="1686045"/>
          </a:xfrm>
          <a:prstGeom prst="rect">
            <a:avLst/>
          </a:prstGeom>
        </p:spPr>
      </p:pic>
    </p:spTree>
    <p:extLst>
      <p:ext uri="{BB962C8B-B14F-4D97-AF65-F5344CB8AC3E}">
        <p14:creationId xmlns:p14="http://schemas.microsoft.com/office/powerpoint/2010/main" val="12273965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42706-9334-47F8-A122-86F2989714F6}"/>
              </a:ext>
            </a:extLst>
          </p:cNvPr>
          <p:cNvSpPr>
            <a:spLocks noGrp="1"/>
          </p:cNvSpPr>
          <p:nvPr>
            <p:ph type="title"/>
          </p:nvPr>
        </p:nvSpPr>
        <p:spPr/>
        <p:txBody>
          <a:bodyPr>
            <a:normAutofit/>
          </a:bodyPr>
          <a:lstStyle/>
          <a:p>
            <a:r>
              <a:rPr lang="en-US" dirty="0"/>
              <a:t>Contributions of Diagnostic Team Members</a:t>
            </a:r>
          </a:p>
        </p:txBody>
      </p:sp>
      <p:sp>
        <p:nvSpPr>
          <p:cNvPr id="6" name="Rounded Rectangular Callout 15">
            <a:extLst>
              <a:ext uri="{FF2B5EF4-FFF2-40B4-BE49-F238E27FC236}">
                <a16:creationId xmlns:a16="http://schemas.microsoft.com/office/drawing/2014/main" id="{744CF8C9-E52E-402C-BF4D-EF4184FD8193}"/>
              </a:ext>
            </a:extLst>
          </p:cNvPr>
          <p:cNvSpPr/>
          <p:nvPr/>
        </p:nvSpPr>
        <p:spPr>
          <a:xfrm>
            <a:off x="226713" y="1958260"/>
            <a:ext cx="1754487" cy="1623140"/>
          </a:xfrm>
          <a:prstGeom prst="wedgeRoundRectCallou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1600" b="1" dirty="0">
                <a:latin typeface="Arial" panose="020B0604020202020204" pitchFamily="34" charset="0"/>
                <a:cs typeface="Arial" panose="020B0604020202020204" pitchFamily="34" charset="0"/>
              </a:rPr>
              <a:t>Patient:</a:t>
            </a:r>
            <a:r>
              <a:rPr lang="en-US" sz="1600" dirty="0">
                <a:latin typeface="Arial" panose="020B0604020202020204" pitchFamily="34" charset="0"/>
                <a:cs typeface="Arial" panose="020B0604020202020204" pitchFamily="34" charset="0"/>
              </a:rPr>
              <a:t> </a:t>
            </a:r>
          </a:p>
          <a:p>
            <a:pPr algn="ctr"/>
            <a:r>
              <a:rPr lang="en-US" sz="1600" i="1" dirty="0">
                <a:latin typeface="Arial" panose="020B0604020202020204" pitchFamily="34" charset="0"/>
                <a:cs typeface="Arial" panose="020B0604020202020204" pitchFamily="34" charset="0"/>
              </a:rPr>
              <a:t>“I can provide you with key information if you Ask, Listen, and Act.” </a:t>
            </a:r>
          </a:p>
        </p:txBody>
      </p:sp>
      <p:sp>
        <p:nvSpPr>
          <p:cNvPr id="7" name="Rounded Rectangular Callout 16">
            <a:extLst>
              <a:ext uri="{FF2B5EF4-FFF2-40B4-BE49-F238E27FC236}">
                <a16:creationId xmlns:a16="http://schemas.microsoft.com/office/drawing/2014/main" id="{51CD7B4F-D7EA-486B-8E41-FE64CEE9C39C}"/>
              </a:ext>
            </a:extLst>
          </p:cNvPr>
          <p:cNvSpPr/>
          <p:nvPr/>
        </p:nvSpPr>
        <p:spPr>
          <a:xfrm>
            <a:off x="2123287" y="1980672"/>
            <a:ext cx="2171066" cy="1789801"/>
          </a:xfrm>
          <a:prstGeom prst="wedgeRoundRectCallou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1600" b="1" dirty="0">
                <a:latin typeface="Arial" panose="020B0604020202020204" pitchFamily="34" charset="0"/>
                <a:cs typeface="Arial" panose="020B0604020202020204" pitchFamily="34" charset="0"/>
              </a:rPr>
              <a:t>Front Desk Personnel: </a:t>
            </a:r>
            <a:r>
              <a:rPr lang="en-US" sz="1600" i="1" dirty="0">
                <a:latin typeface="Arial" panose="020B0604020202020204" pitchFamily="34" charset="0"/>
                <a:cs typeface="Arial" panose="020B0604020202020204" pitchFamily="34" charset="0"/>
              </a:rPr>
              <a:t>“The patient’s speech seems slurred compared to when she was here last time.”</a:t>
            </a:r>
          </a:p>
        </p:txBody>
      </p:sp>
      <p:sp>
        <p:nvSpPr>
          <p:cNvPr id="8" name="Rounded Rectangular Callout 17">
            <a:extLst>
              <a:ext uri="{FF2B5EF4-FFF2-40B4-BE49-F238E27FC236}">
                <a16:creationId xmlns:a16="http://schemas.microsoft.com/office/drawing/2014/main" id="{10D1CC01-3D58-49E7-8917-E9C652875188}"/>
              </a:ext>
            </a:extLst>
          </p:cNvPr>
          <p:cNvSpPr/>
          <p:nvPr/>
        </p:nvSpPr>
        <p:spPr>
          <a:xfrm>
            <a:off x="4448877" y="1978573"/>
            <a:ext cx="2089890" cy="2037518"/>
          </a:xfrm>
          <a:prstGeom prst="wedgeRoundRectCallou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1600" b="1" dirty="0">
                <a:latin typeface="Arial" panose="020B0604020202020204" pitchFamily="34" charset="0"/>
                <a:cs typeface="Arial" panose="020B0604020202020204" pitchFamily="34" charset="0"/>
              </a:rPr>
              <a:t>Nurse:</a:t>
            </a:r>
            <a:r>
              <a:rPr lang="en-US" sz="1600" dirty="0">
                <a:latin typeface="Arial" panose="020B0604020202020204" pitchFamily="34" charset="0"/>
                <a:cs typeface="Arial" panose="020B0604020202020204" pitchFamily="34" charset="0"/>
              </a:rPr>
              <a:t> </a:t>
            </a:r>
            <a:r>
              <a:rPr lang="en-US" sz="1600" i="1" dirty="0">
                <a:latin typeface="Arial" panose="020B0604020202020204" pitchFamily="34" charset="0"/>
                <a:cs typeface="Arial" panose="020B0604020202020204" pitchFamily="34" charset="0"/>
              </a:rPr>
              <a:t>“The patient was telling me about new pets at home.  This could be an explanation for his asthma exacerbation.” </a:t>
            </a:r>
          </a:p>
        </p:txBody>
      </p:sp>
      <p:sp>
        <p:nvSpPr>
          <p:cNvPr id="10" name="Rounded Rectangular Callout 19">
            <a:extLst>
              <a:ext uri="{FF2B5EF4-FFF2-40B4-BE49-F238E27FC236}">
                <a16:creationId xmlns:a16="http://schemas.microsoft.com/office/drawing/2014/main" id="{EBA2F66A-4483-4B0C-8B36-CD31BD2D1238}"/>
              </a:ext>
            </a:extLst>
          </p:cNvPr>
          <p:cNvSpPr/>
          <p:nvPr/>
        </p:nvSpPr>
        <p:spPr>
          <a:xfrm>
            <a:off x="6712801" y="1978573"/>
            <a:ext cx="2253532" cy="2214692"/>
          </a:xfrm>
          <a:prstGeom prst="wedgeRoundRectCallou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1600" b="1" dirty="0">
                <a:latin typeface="Arial" panose="020B0604020202020204" pitchFamily="34" charset="0"/>
                <a:cs typeface="Arial" panose="020B0604020202020204" pitchFamily="34" charset="0"/>
              </a:rPr>
              <a:t>Pharmacist:</a:t>
            </a:r>
            <a:r>
              <a:rPr lang="en-US" sz="1600" dirty="0">
                <a:latin typeface="Arial" panose="020B0604020202020204" pitchFamily="34" charset="0"/>
                <a:cs typeface="Arial" panose="020B0604020202020204" pitchFamily="34" charset="0"/>
              </a:rPr>
              <a:t> </a:t>
            </a:r>
            <a:br>
              <a:rPr lang="en-US" sz="1600" dirty="0">
                <a:latin typeface="Arial" panose="020B0604020202020204" pitchFamily="34" charset="0"/>
                <a:cs typeface="Arial" panose="020B0604020202020204" pitchFamily="34" charset="0"/>
              </a:rPr>
            </a:br>
            <a:r>
              <a:rPr lang="en-US" sz="1600" i="1" dirty="0">
                <a:latin typeface="Arial" panose="020B0604020202020204" pitchFamily="34" charset="0"/>
                <a:cs typeface="Arial" panose="020B0604020202020204" pitchFamily="34" charset="0"/>
              </a:rPr>
              <a:t>“The patient’s low heart rate may be the result of his taking two different beta blockers prescribed by different providers.”</a:t>
            </a:r>
          </a:p>
        </p:txBody>
      </p:sp>
      <p:pic>
        <p:nvPicPr>
          <p:cNvPr id="3" name="Picture 2">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538" y="3899647"/>
            <a:ext cx="2118802" cy="246029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09580" y="3886200"/>
            <a:ext cx="2116958" cy="2486892"/>
          </a:xfrm>
          <a:prstGeom prst="rect">
            <a:avLst/>
          </a:prstGeom>
        </p:spPr>
      </p:pic>
      <p:pic>
        <p:nvPicPr>
          <p:cNvPr id="5" name="Picture 4">
            <a:extLs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26538" y="4114800"/>
            <a:ext cx="2118802" cy="2214692"/>
          </a:xfrm>
          <a:prstGeom prst="rect">
            <a:avLst/>
          </a:prstGeom>
        </p:spPr>
      </p:pic>
      <p:pic>
        <p:nvPicPr>
          <p:cNvPr id="9" name="Picture 8">
            <a:extLs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17463" y="3899647"/>
            <a:ext cx="2116958" cy="2486892"/>
          </a:xfrm>
          <a:prstGeom prst="rect">
            <a:avLst/>
          </a:prstGeom>
        </p:spPr>
      </p:pic>
    </p:spTree>
    <p:extLst>
      <p:ext uri="{BB962C8B-B14F-4D97-AF65-F5344CB8AC3E}">
        <p14:creationId xmlns:p14="http://schemas.microsoft.com/office/powerpoint/2010/main" val="22883968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DE4B5-7820-42CD-AFFC-18CEB925F9AE}"/>
              </a:ext>
            </a:extLst>
          </p:cNvPr>
          <p:cNvSpPr>
            <a:spLocks noGrp="1"/>
          </p:cNvSpPr>
          <p:nvPr>
            <p:ph type="title"/>
          </p:nvPr>
        </p:nvSpPr>
        <p:spPr>
          <a:xfrm>
            <a:off x="0" y="274638"/>
            <a:ext cx="9144000" cy="1143000"/>
          </a:xfrm>
        </p:spPr>
        <p:txBody>
          <a:bodyPr>
            <a:noAutofit/>
          </a:bodyPr>
          <a:lstStyle/>
          <a:p>
            <a:r>
              <a:rPr lang="en-US" dirty="0">
                <a:latin typeface="Arial"/>
                <a:cs typeface="Arial"/>
              </a:rPr>
              <a:t>Exercise: </a:t>
            </a:r>
            <a:br>
              <a:rPr lang="en-US" dirty="0">
                <a:latin typeface="Arial"/>
                <a:cs typeface="Arial"/>
              </a:rPr>
            </a:br>
            <a:r>
              <a:rPr lang="en-US" dirty="0">
                <a:latin typeface="Arial"/>
                <a:cs typeface="Arial"/>
              </a:rPr>
              <a:t>Who Is on Our Diagnostic Team?</a:t>
            </a:r>
          </a:p>
        </p:txBody>
      </p:sp>
      <p:sp>
        <p:nvSpPr>
          <p:cNvPr id="3" name="Content Placeholder 2">
            <a:extLst>
              <a:ext uri="{FF2B5EF4-FFF2-40B4-BE49-F238E27FC236}">
                <a16:creationId xmlns:a16="http://schemas.microsoft.com/office/drawing/2014/main" id="{BB8B5E1F-E8BD-42AB-BDD8-4DC570FE0A73}"/>
              </a:ext>
            </a:extLst>
          </p:cNvPr>
          <p:cNvSpPr>
            <a:spLocks noGrp="1"/>
          </p:cNvSpPr>
          <p:nvPr>
            <p:ph sz="half" idx="1"/>
          </p:nvPr>
        </p:nvSpPr>
        <p:spPr>
          <a:xfrm>
            <a:off x="152400" y="2294289"/>
            <a:ext cx="3751053" cy="3391590"/>
          </a:xfrm>
        </p:spPr>
        <p:txBody>
          <a:bodyPr vert="horz" lIns="91440" tIns="45720" rIns="91440" bIns="45720" rtlCol="0" anchor="t">
            <a:normAutofit/>
          </a:bodyPr>
          <a:lstStyle/>
          <a:p>
            <a:r>
              <a:rPr lang="en-US" dirty="0">
                <a:latin typeface="Arial" charset="0"/>
                <a:ea typeface="Arial" charset="0"/>
                <a:cs typeface="Arial" charset="0"/>
              </a:rPr>
              <a:t>Core Team</a:t>
            </a:r>
          </a:p>
          <a:p>
            <a:r>
              <a:rPr lang="en-US" dirty="0">
                <a:latin typeface="Arial" charset="0"/>
                <a:ea typeface="Arial" charset="0"/>
                <a:cs typeface="Arial" charset="0"/>
              </a:rPr>
              <a:t>Support Team</a:t>
            </a:r>
          </a:p>
          <a:p>
            <a:r>
              <a:rPr lang="en-US" dirty="0">
                <a:latin typeface="Arial" charset="0"/>
                <a:ea typeface="Arial" charset="0"/>
                <a:cs typeface="Arial" charset="0"/>
              </a:rPr>
              <a:t>Ancillary Team</a:t>
            </a:r>
          </a:p>
        </p:txBody>
      </p:sp>
      <p:pic>
        <p:nvPicPr>
          <p:cNvPr id="9" name="Picture 8" descr="The Who Is on Our Diagnostic Team checklist outlines the different members that make up a diagnostic team and the role each plays in the diagnostic process (Core, Support, or Ancillary).">
            <a:extLst>
              <a:ext uri="{FF2B5EF4-FFF2-40B4-BE49-F238E27FC236}">
                <a16:creationId xmlns:a16="http://schemas.microsoft.com/office/drawing/2014/main" id="{5AAD1C56-44C3-41B3-B26F-C19D47123B8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237470" y="1827724"/>
            <a:ext cx="5446488" cy="4324720"/>
          </a:xfrm>
          <a:prstGeom prst="rect">
            <a:avLst/>
          </a:prstGeom>
          <a:ln>
            <a:noFill/>
          </a:ln>
          <a:effectLst>
            <a:outerShdw blurRad="292100" dist="139700" dir="2700000" algn="tl" rotWithShape="0">
              <a:srgbClr val="333333">
                <a:alpha val="65000"/>
              </a:srgbClr>
            </a:outerShdw>
          </a:effectLst>
        </p:spPr>
      </p:pic>
      <p:pic>
        <p:nvPicPr>
          <p:cNvPr id="8" name="Picture 7" descr="This slide can be found in the participant workbook.">
            <a:extLst>
              <a:ext uri="{FF2B5EF4-FFF2-40B4-BE49-F238E27FC236}">
                <a16:creationId xmlns:a16="http://schemas.microsoft.com/office/drawing/2014/main" id="{8A446AFF-2AD2-4C25-969C-9F9C822B35C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29355" y="5171955"/>
            <a:ext cx="1686045" cy="1686045"/>
          </a:xfrm>
          <a:prstGeom prst="rect">
            <a:avLst/>
          </a:prstGeom>
        </p:spPr>
      </p:pic>
    </p:spTree>
    <p:extLst>
      <p:ext uri="{BB962C8B-B14F-4D97-AF65-F5344CB8AC3E}">
        <p14:creationId xmlns:p14="http://schemas.microsoft.com/office/powerpoint/2010/main" val="366415076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PatientSafetyPag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2019</TotalTime>
  <Words>3163</Words>
  <Application>Microsoft Office PowerPoint</Application>
  <PresentationFormat>On-screen Show (4:3)</PresentationFormat>
  <Paragraphs>214</Paragraphs>
  <Slides>15</Slides>
  <Notes>15</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15</vt:i4>
      </vt:variant>
    </vt:vector>
  </HeadingPairs>
  <TitlesOfParts>
    <vt:vector size="21" baseType="lpstr">
      <vt:lpstr>Arial</vt:lpstr>
      <vt:lpstr>Calibri</vt:lpstr>
      <vt:lpstr>Times New Roman</vt:lpstr>
      <vt:lpstr>Office Theme</vt:lpstr>
      <vt:lpstr>Custom Design</vt:lpstr>
      <vt:lpstr>PatientSafetyPage1</vt:lpstr>
      <vt:lpstr>Module 2 Diagnostic Team Structure</vt:lpstr>
      <vt:lpstr>Module 2 Objectives</vt:lpstr>
      <vt:lpstr>Materials for This Module</vt:lpstr>
      <vt:lpstr>Team Assessment for Diagnostic Team Structure</vt:lpstr>
      <vt:lpstr>Navigating the Diagnostic Process Together</vt:lpstr>
      <vt:lpstr>The Diagnostic Team</vt:lpstr>
      <vt:lpstr>What Is My Role in Diagnosis?</vt:lpstr>
      <vt:lpstr>Contributions of Diagnostic Team Members</vt:lpstr>
      <vt:lpstr>Exercise:  Who Is on Our Diagnostic Team?</vt:lpstr>
      <vt:lpstr>Obstacles to High-Functioning Diagnostic Teams</vt:lpstr>
      <vt:lpstr>Mr. Kane: Reflection on Team Structure</vt:lpstr>
      <vt:lpstr>Module 2 Reflection</vt:lpstr>
      <vt:lpstr>Module 2 Summary</vt:lpstr>
      <vt:lpstr>Course Modules</vt:lpstr>
      <vt:lpstr>Module 2 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TeamSTEPPS® Diagnosis Improvement: Module 2 Diagnostic Team Structure</dc:title>
  <dc:subject>Diagnostic Safety;</dc:subject>
  <dc:creator>"Agency for Healthcare Research and Quality (AHRQ)"</dc:creator>
  <cp:keywords>TeamSTEPPS®; diagnostic safety</cp:keywords>
  <dc:description>PowerPoint Presentation</dc:description>
  <cp:lastModifiedBy>Bonnett, Doreen (AHRQ/OC)</cp:lastModifiedBy>
  <cp:revision>51</cp:revision>
  <cp:lastPrinted>2022-02-09T13:15:00Z</cp:lastPrinted>
  <dcterms:created xsi:type="dcterms:W3CDTF">2021-09-21T14:13:27Z</dcterms:created>
  <dcterms:modified xsi:type="dcterms:W3CDTF">2022-02-24T00:58:27Z</dcterms:modified>
  <cp:category>Diagnostic Safety</cp:category>
</cp:coreProperties>
</file>