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Lst>
  <p:notesMasterIdLst>
    <p:notesMasterId r:id="rId22"/>
  </p:notesMasterIdLst>
  <p:handoutMasterIdLst>
    <p:handoutMasterId r:id="rId23"/>
  </p:handoutMasterIdLst>
  <p:sldIdLst>
    <p:sldId id="256" r:id="rId4"/>
    <p:sldId id="319" r:id="rId5"/>
    <p:sldId id="313" r:id="rId6"/>
    <p:sldId id="337" r:id="rId7"/>
    <p:sldId id="334" r:id="rId8"/>
    <p:sldId id="329" r:id="rId9"/>
    <p:sldId id="330" r:id="rId10"/>
    <p:sldId id="324" r:id="rId11"/>
    <p:sldId id="325" r:id="rId12"/>
    <p:sldId id="323" r:id="rId13"/>
    <p:sldId id="326" r:id="rId14"/>
    <p:sldId id="380" r:id="rId15"/>
    <p:sldId id="332" r:id="rId16"/>
    <p:sldId id="372" r:id="rId17"/>
    <p:sldId id="322" r:id="rId18"/>
    <p:sldId id="333" r:id="rId19"/>
    <p:sldId id="371" r:id="rId20"/>
    <p:sldId id="379"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141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ckroade, Melissa M" initials="EMM" lastIdx="3" clrIdx="0"/>
  <p:cmAuthor id="2" name="Eva Hochberger" initials="EH" lastIdx="1" clrIdx="1"/>
  <p:cmAuthor id="3" name="Eva Hochberger" initials="EH [2]" lastIdx="1" clrIdx="2"/>
  <p:cmAuthor id="4" name="Eva Hochberger" initials="EH [3]"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B1"/>
    <a:srgbClr val="8064A2"/>
    <a:srgbClr val="0A72BA"/>
    <a:srgbClr val="898989"/>
    <a:srgbClr val="4A4A4B"/>
    <a:srgbClr val="A8A9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834" autoAdjust="0"/>
    <p:restoredTop sz="84286" autoAdjust="0"/>
  </p:normalViewPr>
  <p:slideViewPr>
    <p:cSldViewPr snapToGrid="0" showGuides="1">
      <p:cViewPr varScale="1">
        <p:scale>
          <a:sx n="60" d="100"/>
          <a:sy n="60" d="100"/>
        </p:scale>
        <p:origin x="28" y="340"/>
      </p:cViewPr>
      <p:guideLst>
        <p:guide orient="horz" pos="2160"/>
        <p:guide pos="2880"/>
      </p:guideLst>
    </p:cSldViewPr>
  </p:slideViewPr>
  <p:notesTextViewPr>
    <p:cViewPr>
      <p:scale>
        <a:sx n="125" d="100"/>
        <a:sy n="125" d="100"/>
      </p:scale>
      <p:origin x="0" y="0"/>
    </p:cViewPr>
  </p:notesTextViewPr>
  <p:notesViewPr>
    <p:cSldViewPr snapToGrid="0" showGuides="1">
      <p:cViewPr varScale="1">
        <p:scale>
          <a:sx n="84" d="100"/>
          <a:sy n="84" d="100"/>
        </p:scale>
        <p:origin x="3828" y="78"/>
      </p:cViewPr>
      <p:guideLst>
        <p:guide orient="horz" pos="141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4" Type="http://schemas.openxmlformats.org/officeDocument/2006/relationships/image" Target="../media/image19.png"/></Relationships>
</file>

<file path=ppt/diagrams/_rels/data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ata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 Id="rId4" Type="http://schemas.openxmlformats.org/officeDocument/2006/relationships/image" Target="../media/image32.png"/></Relationships>
</file>

<file path=ppt/diagrams/_rels/data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diagrams/_rels/data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image" Target="../media/image3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4" Type="http://schemas.openxmlformats.org/officeDocument/2006/relationships/image" Target="../media/image19.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 Id="rId4" Type="http://schemas.openxmlformats.org/officeDocument/2006/relationships/image" Target="../media/image32.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diagrams/_rels/drawing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image" Target="../media/image37.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E5CAE1-3F3A-4156-9A43-C5B8EE266B9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6E4D8DAB-8F59-48F1-9A25-AE10B29A5112}">
      <dgm:prSet/>
      <dgm:spPr/>
      <dgm:t>
        <a:bodyPr/>
        <a:lstStyle/>
        <a:p>
          <a:r>
            <a:rPr lang="en-US" dirty="0">
              <a:latin typeface="Arial" charset="0"/>
              <a:ea typeface="Arial" charset="0"/>
              <a:cs typeface="Arial" charset="0"/>
            </a:rPr>
            <a:t>Audience</a:t>
          </a:r>
        </a:p>
      </dgm:t>
    </dgm:pt>
    <dgm:pt modelId="{0E86703E-D9EC-4C1E-BEF8-763F1D60DCBB}" type="parTrans" cxnId="{228348BE-780F-46AB-BF2F-062E3AF27BD2}">
      <dgm:prSet/>
      <dgm:spPr/>
      <dgm:t>
        <a:bodyPr/>
        <a:lstStyle/>
        <a:p>
          <a:endParaRPr lang="en-US"/>
        </a:p>
      </dgm:t>
    </dgm:pt>
    <dgm:pt modelId="{EAE5D02B-3A2F-4BA6-91B2-4C1CD1CA1F17}" type="sibTrans" cxnId="{228348BE-780F-46AB-BF2F-062E3AF27BD2}">
      <dgm:prSet/>
      <dgm:spPr/>
      <dgm:t>
        <a:bodyPr/>
        <a:lstStyle/>
        <a:p>
          <a:endParaRPr lang="en-US"/>
        </a:p>
      </dgm:t>
    </dgm:pt>
    <dgm:pt modelId="{BD2E8504-1E3E-48DD-A383-DE99C8CEF806}">
      <dgm:prSet/>
      <dgm:spPr/>
      <dgm:t>
        <a:bodyPr/>
        <a:lstStyle/>
        <a:p>
          <a:r>
            <a:rPr lang="en-US" dirty="0">
              <a:latin typeface="Arial" charset="0"/>
              <a:ea typeface="Arial" charset="0"/>
              <a:cs typeface="Arial" charset="0"/>
            </a:rPr>
            <a:t>Mode of communication</a:t>
          </a:r>
        </a:p>
      </dgm:t>
    </dgm:pt>
    <dgm:pt modelId="{616B4084-71D3-443A-B145-727AC6F7B164}" type="parTrans" cxnId="{810FEB82-667B-49EF-8B22-5F1DEA539C63}">
      <dgm:prSet/>
      <dgm:spPr/>
      <dgm:t>
        <a:bodyPr/>
        <a:lstStyle/>
        <a:p>
          <a:endParaRPr lang="en-US"/>
        </a:p>
      </dgm:t>
    </dgm:pt>
    <dgm:pt modelId="{03DCFC35-CBC4-4913-9532-E108F5D18EF2}" type="sibTrans" cxnId="{810FEB82-667B-49EF-8B22-5F1DEA539C63}">
      <dgm:prSet/>
      <dgm:spPr/>
      <dgm:t>
        <a:bodyPr/>
        <a:lstStyle/>
        <a:p>
          <a:endParaRPr lang="en-US"/>
        </a:p>
      </dgm:t>
    </dgm:pt>
    <dgm:pt modelId="{3DE0B115-A62D-4780-914E-017DBE7AF609}">
      <dgm:prSet/>
      <dgm:spPr/>
      <dgm:t>
        <a:bodyPr/>
        <a:lstStyle/>
        <a:p>
          <a:r>
            <a:rPr lang="en-US" dirty="0">
              <a:latin typeface="Arial" charset="0"/>
              <a:ea typeface="Arial" charset="0"/>
              <a:cs typeface="Arial" charset="0"/>
            </a:rPr>
            <a:t>Standards associated with the specific mode of communication</a:t>
          </a:r>
        </a:p>
      </dgm:t>
    </dgm:pt>
    <dgm:pt modelId="{F67800A7-E90C-4E23-89A6-E989A4CB2D9B}" type="parTrans" cxnId="{17BB9905-EFAD-441B-B87C-7D613F39D651}">
      <dgm:prSet/>
      <dgm:spPr/>
      <dgm:t>
        <a:bodyPr/>
        <a:lstStyle/>
        <a:p>
          <a:endParaRPr lang="en-US"/>
        </a:p>
      </dgm:t>
    </dgm:pt>
    <dgm:pt modelId="{886A85DF-4EBB-4A34-8608-4648AEC59350}" type="sibTrans" cxnId="{17BB9905-EFAD-441B-B87C-7D613F39D651}">
      <dgm:prSet/>
      <dgm:spPr/>
      <dgm:t>
        <a:bodyPr/>
        <a:lstStyle/>
        <a:p>
          <a:endParaRPr lang="en-US"/>
        </a:p>
      </dgm:t>
    </dgm:pt>
    <dgm:pt modelId="{1A3D4A11-2CB4-461E-96C9-4296E4857D9D}">
      <dgm:prSet/>
      <dgm:spPr/>
      <dgm:t>
        <a:bodyPr/>
        <a:lstStyle/>
        <a:p>
          <a:r>
            <a:rPr lang="en-US" dirty="0">
              <a:latin typeface="Arial" charset="0"/>
              <a:ea typeface="Arial" charset="0"/>
              <a:cs typeface="Arial" charset="0"/>
            </a:rPr>
            <a:t>Power of nonverbal communication</a:t>
          </a:r>
        </a:p>
      </dgm:t>
    </dgm:pt>
    <dgm:pt modelId="{690EA11C-7C4A-46FD-BDB8-8BD18E4489DE}" type="parTrans" cxnId="{E5E11497-7DE2-416A-8921-28B47AD12AA9}">
      <dgm:prSet/>
      <dgm:spPr/>
      <dgm:t>
        <a:bodyPr/>
        <a:lstStyle/>
        <a:p>
          <a:endParaRPr lang="en-US"/>
        </a:p>
      </dgm:t>
    </dgm:pt>
    <dgm:pt modelId="{77ED264A-AEF2-42AF-8AB3-9AED33AEF928}" type="sibTrans" cxnId="{E5E11497-7DE2-416A-8921-28B47AD12AA9}">
      <dgm:prSet/>
      <dgm:spPr/>
      <dgm:t>
        <a:bodyPr/>
        <a:lstStyle/>
        <a:p>
          <a:endParaRPr lang="en-US"/>
        </a:p>
      </dgm:t>
    </dgm:pt>
    <dgm:pt modelId="{B023F244-B838-4091-9C8B-70A522BFB9DF}" type="pres">
      <dgm:prSet presAssocID="{10E5CAE1-3F3A-4156-9A43-C5B8EE266B9D}" presName="root" presStyleCnt="0">
        <dgm:presLayoutVars>
          <dgm:dir/>
          <dgm:resizeHandles val="exact"/>
        </dgm:presLayoutVars>
      </dgm:prSet>
      <dgm:spPr/>
    </dgm:pt>
    <dgm:pt modelId="{BCDAB7D2-59DD-4E13-B777-798238C88F78}" type="pres">
      <dgm:prSet presAssocID="{6E4D8DAB-8F59-48F1-9A25-AE10B29A5112}" presName="compNode" presStyleCnt="0"/>
      <dgm:spPr/>
    </dgm:pt>
    <dgm:pt modelId="{43CC03BD-A7AE-4F6A-B0EC-2E0D8DA3A675}" type="pres">
      <dgm:prSet presAssocID="{6E4D8DAB-8F59-48F1-9A25-AE10B29A5112}" presName="bgRect" presStyleLbl="bgShp" presStyleIdx="0" presStyleCnt="4"/>
      <dgm:spPr>
        <a:solidFill>
          <a:srgbClr val="FFD643"/>
        </a:solidFill>
      </dgm:spPr>
    </dgm:pt>
    <dgm:pt modelId="{28972081-2C7D-47A7-BB66-421B151AE75C}" type="pres">
      <dgm:prSet presAssocID="{6E4D8DAB-8F59-48F1-9A25-AE10B29A511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dgm:spPr>
    </dgm:pt>
    <dgm:pt modelId="{89C4A261-86D7-482B-8913-71F071C3A7BE}" type="pres">
      <dgm:prSet presAssocID="{6E4D8DAB-8F59-48F1-9A25-AE10B29A5112}" presName="spaceRect" presStyleCnt="0"/>
      <dgm:spPr/>
    </dgm:pt>
    <dgm:pt modelId="{49EFCAE2-A193-4033-BA78-825000EA9B7E}" type="pres">
      <dgm:prSet presAssocID="{6E4D8DAB-8F59-48F1-9A25-AE10B29A5112}" presName="parTx" presStyleLbl="revTx" presStyleIdx="0" presStyleCnt="4">
        <dgm:presLayoutVars>
          <dgm:chMax val="0"/>
          <dgm:chPref val="0"/>
        </dgm:presLayoutVars>
      </dgm:prSet>
      <dgm:spPr/>
    </dgm:pt>
    <dgm:pt modelId="{2E2DDF65-84EB-4C62-9410-1A12D313919F}" type="pres">
      <dgm:prSet presAssocID="{EAE5D02B-3A2F-4BA6-91B2-4C1CD1CA1F17}" presName="sibTrans" presStyleCnt="0"/>
      <dgm:spPr/>
    </dgm:pt>
    <dgm:pt modelId="{2AC9788C-C81E-4B28-9328-C3F56020AEAA}" type="pres">
      <dgm:prSet presAssocID="{BD2E8504-1E3E-48DD-A383-DE99C8CEF806}" presName="compNode" presStyleCnt="0"/>
      <dgm:spPr/>
    </dgm:pt>
    <dgm:pt modelId="{67C929DC-28DA-4A96-A509-56549C0EED9D}" type="pres">
      <dgm:prSet presAssocID="{BD2E8504-1E3E-48DD-A383-DE99C8CEF806}" presName="bgRect" presStyleLbl="bgShp" presStyleIdx="1" presStyleCnt="4"/>
      <dgm:spPr>
        <a:solidFill>
          <a:srgbClr val="FFD643"/>
        </a:solidFill>
      </dgm:spPr>
    </dgm:pt>
    <dgm:pt modelId="{A1D6987E-0317-4AD3-A46C-4C678158BA84}" type="pres">
      <dgm:prSet presAssocID="{BD2E8504-1E3E-48DD-A383-DE99C8CEF806}" presName="iconRect" presStyleLbl="nod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a:noFill/>
        </a:ln>
      </dgm:spPr>
    </dgm:pt>
    <dgm:pt modelId="{43176DE8-1B27-44F9-BB96-FBF5704793D5}" type="pres">
      <dgm:prSet presAssocID="{BD2E8504-1E3E-48DD-A383-DE99C8CEF806}" presName="spaceRect" presStyleCnt="0"/>
      <dgm:spPr/>
    </dgm:pt>
    <dgm:pt modelId="{91360FB0-BEA6-42E5-8CBE-92C1E605A7D1}" type="pres">
      <dgm:prSet presAssocID="{BD2E8504-1E3E-48DD-A383-DE99C8CEF806}" presName="parTx" presStyleLbl="revTx" presStyleIdx="1" presStyleCnt="4">
        <dgm:presLayoutVars>
          <dgm:chMax val="0"/>
          <dgm:chPref val="0"/>
        </dgm:presLayoutVars>
      </dgm:prSet>
      <dgm:spPr/>
    </dgm:pt>
    <dgm:pt modelId="{D65CCF8A-B966-4BFF-BA0B-6F7CB0DF5D22}" type="pres">
      <dgm:prSet presAssocID="{03DCFC35-CBC4-4913-9532-E108F5D18EF2}" presName="sibTrans" presStyleCnt="0"/>
      <dgm:spPr/>
    </dgm:pt>
    <dgm:pt modelId="{A6CEC517-2AA3-40F8-9038-A9BD81A7EFBF}" type="pres">
      <dgm:prSet presAssocID="{3DE0B115-A62D-4780-914E-017DBE7AF609}" presName="compNode" presStyleCnt="0"/>
      <dgm:spPr/>
    </dgm:pt>
    <dgm:pt modelId="{DC101A30-BB0E-45CB-80B3-B999BAAD4A72}" type="pres">
      <dgm:prSet presAssocID="{3DE0B115-A62D-4780-914E-017DBE7AF609}" presName="bgRect" presStyleLbl="bgShp" presStyleIdx="2" presStyleCnt="4"/>
      <dgm:spPr>
        <a:solidFill>
          <a:srgbClr val="FFD643"/>
        </a:solidFill>
      </dgm:spPr>
    </dgm:pt>
    <dgm:pt modelId="{A3A502E8-7499-4680-8717-0C91CE53BDFA}" type="pres">
      <dgm:prSet presAssocID="{3DE0B115-A62D-4780-914E-017DBE7AF609}" presName="iconRect" presStyleLbl="nod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a:noFill/>
        </a:ln>
      </dgm:spPr>
    </dgm:pt>
    <dgm:pt modelId="{B47405AA-4F1D-4318-A9AF-3578244DD676}" type="pres">
      <dgm:prSet presAssocID="{3DE0B115-A62D-4780-914E-017DBE7AF609}" presName="spaceRect" presStyleCnt="0"/>
      <dgm:spPr/>
    </dgm:pt>
    <dgm:pt modelId="{4C6C5E0C-4BFC-4E91-BBCC-B861CDC636E8}" type="pres">
      <dgm:prSet presAssocID="{3DE0B115-A62D-4780-914E-017DBE7AF609}" presName="parTx" presStyleLbl="revTx" presStyleIdx="2" presStyleCnt="4">
        <dgm:presLayoutVars>
          <dgm:chMax val="0"/>
          <dgm:chPref val="0"/>
        </dgm:presLayoutVars>
      </dgm:prSet>
      <dgm:spPr/>
    </dgm:pt>
    <dgm:pt modelId="{FCF1C2E8-A84A-407C-AA90-7F49095C64BD}" type="pres">
      <dgm:prSet presAssocID="{886A85DF-4EBB-4A34-8608-4648AEC59350}" presName="sibTrans" presStyleCnt="0"/>
      <dgm:spPr/>
    </dgm:pt>
    <dgm:pt modelId="{4AADE19A-8FE2-4FD8-B1BB-93A89724333C}" type="pres">
      <dgm:prSet presAssocID="{1A3D4A11-2CB4-461E-96C9-4296E4857D9D}" presName="compNode" presStyleCnt="0"/>
      <dgm:spPr/>
    </dgm:pt>
    <dgm:pt modelId="{29F8037F-D373-4F79-9F5D-A971C6D6C3CC}" type="pres">
      <dgm:prSet presAssocID="{1A3D4A11-2CB4-461E-96C9-4296E4857D9D}" presName="bgRect" presStyleLbl="bgShp" presStyleIdx="3" presStyleCnt="4" custLinFactNeighborY="9001"/>
      <dgm:spPr>
        <a:solidFill>
          <a:srgbClr val="FFD643"/>
        </a:solidFill>
      </dgm:spPr>
    </dgm:pt>
    <dgm:pt modelId="{65EB5BD0-C564-4B0A-AC62-64EED84C40D7}" type="pres">
      <dgm:prSet presAssocID="{1A3D4A11-2CB4-461E-96C9-4296E4857D9D}" presName="iconRect" presStyleLbl="nod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a:noFill/>
        </a:ln>
      </dgm:spPr>
    </dgm:pt>
    <dgm:pt modelId="{4F3B9D2B-5016-41E6-B425-0AFFB98BADD8}" type="pres">
      <dgm:prSet presAssocID="{1A3D4A11-2CB4-461E-96C9-4296E4857D9D}" presName="spaceRect" presStyleCnt="0"/>
      <dgm:spPr/>
    </dgm:pt>
    <dgm:pt modelId="{F9BB6215-C9C8-41B3-A73B-9A261B4EDD1E}" type="pres">
      <dgm:prSet presAssocID="{1A3D4A11-2CB4-461E-96C9-4296E4857D9D}" presName="parTx" presStyleLbl="revTx" presStyleIdx="3" presStyleCnt="4">
        <dgm:presLayoutVars>
          <dgm:chMax val="0"/>
          <dgm:chPref val="0"/>
        </dgm:presLayoutVars>
      </dgm:prSet>
      <dgm:spPr/>
    </dgm:pt>
  </dgm:ptLst>
  <dgm:cxnLst>
    <dgm:cxn modelId="{17BB9905-EFAD-441B-B87C-7D613F39D651}" srcId="{10E5CAE1-3F3A-4156-9A43-C5B8EE266B9D}" destId="{3DE0B115-A62D-4780-914E-017DBE7AF609}" srcOrd="2" destOrd="0" parTransId="{F67800A7-E90C-4E23-89A6-E989A4CB2D9B}" sibTransId="{886A85DF-4EBB-4A34-8608-4648AEC59350}"/>
    <dgm:cxn modelId="{EF64DB1D-3C80-4C0A-BA5A-1BFEB929E05E}" type="presOf" srcId="{6E4D8DAB-8F59-48F1-9A25-AE10B29A5112}" destId="{49EFCAE2-A193-4033-BA78-825000EA9B7E}" srcOrd="0" destOrd="0" presId="urn:microsoft.com/office/officeart/2018/2/layout/IconVerticalSolidList"/>
    <dgm:cxn modelId="{F6239964-245F-4321-A949-2EE8928B7466}" type="presOf" srcId="{10E5CAE1-3F3A-4156-9A43-C5B8EE266B9D}" destId="{B023F244-B838-4091-9C8B-70A522BFB9DF}" srcOrd="0" destOrd="0" presId="urn:microsoft.com/office/officeart/2018/2/layout/IconVerticalSolidList"/>
    <dgm:cxn modelId="{4EF2FC6A-33D6-45C6-9B2E-BB27D34BA4BB}" type="presOf" srcId="{1A3D4A11-2CB4-461E-96C9-4296E4857D9D}" destId="{F9BB6215-C9C8-41B3-A73B-9A261B4EDD1E}" srcOrd="0" destOrd="0" presId="urn:microsoft.com/office/officeart/2018/2/layout/IconVerticalSolidList"/>
    <dgm:cxn modelId="{7825D155-1536-419A-A16F-3F56CA872035}" type="presOf" srcId="{BD2E8504-1E3E-48DD-A383-DE99C8CEF806}" destId="{91360FB0-BEA6-42E5-8CBE-92C1E605A7D1}" srcOrd="0" destOrd="0" presId="urn:microsoft.com/office/officeart/2018/2/layout/IconVerticalSolidList"/>
    <dgm:cxn modelId="{810FEB82-667B-49EF-8B22-5F1DEA539C63}" srcId="{10E5CAE1-3F3A-4156-9A43-C5B8EE266B9D}" destId="{BD2E8504-1E3E-48DD-A383-DE99C8CEF806}" srcOrd="1" destOrd="0" parTransId="{616B4084-71D3-443A-B145-727AC6F7B164}" sibTransId="{03DCFC35-CBC4-4913-9532-E108F5D18EF2}"/>
    <dgm:cxn modelId="{E5E11497-7DE2-416A-8921-28B47AD12AA9}" srcId="{10E5CAE1-3F3A-4156-9A43-C5B8EE266B9D}" destId="{1A3D4A11-2CB4-461E-96C9-4296E4857D9D}" srcOrd="3" destOrd="0" parTransId="{690EA11C-7C4A-46FD-BDB8-8BD18E4489DE}" sibTransId="{77ED264A-AEF2-42AF-8AB3-9AED33AEF928}"/>
    <dgm:cxn modelId="{228348BE-780F-46AB-BF2F-062E3AF27BD2}" srcId="{10E5CAE1-3F3A-4156-9A43-C5B8EE266B9D}" destId="{6E4D8DAB-8F59-48F1-9A25-AE10B29A5112}" srcOrd="0" destOrd="0" parTransId="{0E86703E-D9EC-4C1E-BEF8-763F1D60DCBB}" sibTransId="{EAE5D02B-3A2F-4BA6-91B2-4C1CD1CA1F17}"/>
    <dgm:cxn modelId="{7E9256EF-57C3-48A2-9EBA-A27218540A02}" type="presOf" srcId="{3DE0B115-A62D-4780-914E-017DBE7AF609}" destId="{4C6C5E0C-4BFC-4E91-BBCC-B861CDC636E8}" srcOrd="0" destOrd="0" presId="urn:microsoft.com/office/officeart/2018/2/layout/IconVerticalSolidList"/>
    <dgm:cxn modelId="{4CD17E63-575A-4D7D-8206-EA33C1AB4F1B}" type="presParOf" srcId="{B023F244-B838-4091-9C8B-70A522BFB9DF}" destId="{BCDAB7D2-59DD-4E13-B777-798238C88F78}" srcOrd="0" destOrd="0" presId="urn:microsoft.com/office/officeart/2018/2/layout/IconVerticalSolidList"/>
    <dgm:cxn modelId="{1E61DD58-07F9-4853-8E80-5539C2A152CF}" type="presParOf" srcId="{BCDAB7D2-59DD-4E13-B777-798238C88F78}" destId="{43CC03BD-A7AE-4F6A-B0EC-2E0D8DA3A675}" srcOrd="0" destOrd="0" presId="urn:microsoft.com/office/officeart/2018/2/layout/IconVerticalSolidList"/>
    <dgm:cxn modelId="{368013C1-6C30-427F-9C93-C7CF0097B3D1}" type="presParOf" srcId="{BCDAB7D2-59DD-4E13-B777-798238C88F78}" destId="{28972081-2C7D-47A7-BB66-421B151AE75C}" srcOrd="1" destOrd="0" presId="urn:microsoft.com/office/officeart/2018/2/layout/IconVerticalSolidList"/>
    <dgm:cxn modelId="{CCF81513-DDFE-47DF-91F5-276573A26D71}" type="presParOf" srcId="{BCDAB7D2-59DD-4E13-B777-798238C88F78}" destId="{89C4A261-86D7-482B-8913-71F071C3A7BE}" srcOrd="2" destOrd="0" presId="urn:microsoft.com/office/officeart/2018/2/layout/IconVerticalSolidList"/>
    <dgm:cxn modelId="{ED29CA87-7B16-40E7-B3E9-2C8E322A2752}" type="presParOf" srcId="{BCDAB7D2-59DD-4E13-B777-798238C88F78}" destId="{49EFCAE2-A193-4033-BA78-825000EA9B7E}" srcOrd="3" destOrd="0" presId="urn:microsoft.com/office/officeart/2018/2/layout/IconVerticalSolidList"/>
    <dgm:cxn modelId="{4A771661-0DF3-4DA7-95D9-A1015910D7C6}" type="presParOf" srcId="{B023F244-B838-4091-9C8B-70A522BFB9DF}" destId="{2E2DDF65-84EB-4C62-9410-1A12D313919F}" srcOrd="1" destOrd="0" presId="urn:microsoft.com/office/officeart/2018/2/layout/IconVerticalSolidList"/>
    <dgm:cxn modelId="{3CFA6DC2-CABC-4A25-B54A-360120E90116}" type="presParOf" srcId="{B023F244-B838-4091-9C8B-70A522BFB9DF}" destId="{2AC9788C-C81E-4B28-9328-C3F56020AEAA}" srcOrd="2" destOrd="0" presId="urn:microsoft.com/office/officeart/2018/2/layout/IconVerticalSolidList"/>
    <dgm:cxn modelId="{897D03FA-676B-4B55-97A0-B601CD5ECF58}" type="presParOf" srcId="{2AC9788C-C81E-4B28-9328-C3F56020AEAA}" destId="{67C929DC-28DA-4A96-A509-56549C0EED9D}" srcOrd="0" destOrd="0" presId="urn:microsoft.com/office/officeart/2018/2/layout/IconVerticalSolidList"/>
    <dgm:cxn modelId="{7A438464-F811-413D-9574-B6A177A51824}" type="presParOf" srcId="{2AC9788C-C81E-4B28-9328-C3F56020AEAA}" destId="{A1D6987E-0317-4AD3-A46C-4C678158BA84}" srcOrd="1" destOrd="0" presId="urn:microsoft.com/office/officeart/2018/2/layout/IconVerticalSolidList"/>
    <dgm:cxn modelId="{429B1042-2D6D-4187-A024-066D2B37DAE3}" type="presParOf" srcId="{2AC9788C-C81E-4B28-9328-C3F56020AEAA}" destId="{43176DE8-1B27-44F9-BB96-FBF5704793D5}" srcOrd="2" destOrd="0" presId="urn:microsoft.com/office/officeart/2018/2/layout/IconVerticalSolidList"/>
    <dgm:cxn modelId="{82EB6D7F-22D1-4101-8E6D-1EA3D4518F04}" type="presParOf" srcId="{2AC9788C-C81E-4B28-9328-C3F56020AEAA}" destId="{91360FB0-BEA6-42E5-8CBE-92C1E605A7D1}" srcOrd="3" destOrd="0" presId="urn:microsoft.com/office/officeart/2018/2/layout/IconVerticalSolidList"/>
    <dgm:cxn modelId="{14EE1890-0C0A-4ADC-96CB-CDC31DCEBDE5}" type="presParOf" srcId="{B023F244-B838-4091-9C8B-70A522BFB9DF}" destId="{D65CCF8A-B966-4BFF-BA0B-6F7CB0DF5D22}" srcOrd="3" destOrd="0" presId="urn:microsoft.com/office/officeart/2018/2/layout/IconVerticalSolidList"/>
    <dgm:cxn modelId="{5E159353-82D9-4261-B591-03FF20369E1F}" type="presParOf" srcId="{B023F244-B838-4091-9C8B-70A522BFB9DF}" destId="{A6CEC517-2AA3-40F8-9038-A9BD81A7EFBF}" srcOrd="4" destOrd="0" presId="urn:microsoft.com/office/officeart/2018/2/layout/IconVerticalSolidList"/>
    <dgm:cxn modelId="{E0C3A348-3F4A-4A0B-A8D8-F60248A014A3}" type="presParOf" srcId="{A6CEC517-2AA3-40F8-9038-A9BD81A7EFBF}" destId="{DC101A30-BB0E-45CB-80B3-B999BAAD4A72}" srcOrd="0" destOrd="0" presId="urn:microsoft.com/office/officeart/2018/2/layout/IconVerticalSolidList"/>
    <dgm:cxn modelId="{2D85586F-AF84-4F8F-8E84-64F1838850FA}" type="presParOf" srcId="{A6CEC517-2AA3-40F8-9038-A9BD81A7EFBF}" destId="{A3A502E8-7499-4680-8717-0C91CE53BDFA}" srcOrd="1" destOrd="0" presId="urn:microsoft.com/office/officeart/2018/2/layout/IconVerticalSolidList"/>
    <dgm:cxn modelId="{18ABECB7-4E90-4337-AE82-8F48AD5A0CA7}" type="presParOf" srcId="{A6CEC517-2AA3-40F8-9038-A9BD81A7EFBF}" destId="{B47405AA-4F1D-4318-A9AF-3578244DD676}" srcOrd="2" destOrd="0" presId="urn:microsoft.com/office/officeart/2018/2/layout/IconVerticalSolidList"/>
    <dgm:cxn modelId="{850924E4-2D62-4510-A02B-4557FC10F9BE}" type="presParOf" srcId="{A6CEC517-2AA3-40F8-9038-A9BD81A7EFBF}" destId="{4C6C5E0C-4BFC-4E91-BBCC-B861CDC636E8}" srcOrd="3" destOrd="0" presId="urn:microsoft.com/office/officeart/2018/2/layout/IconVerticalSolidList"/>
    <dgm:cxn modelId="{8995D7EF-158E-4CD8-A92D-5E13E4F6916E}" type="presParOf" srcId="{B023F244-B838-4091-9C8B-70A522BFB9DF}" destId="{FCF1C2E8-A84A-407C-AA90-7F49095C64BD}" srcOrd="5" destOrd="0" presId="urn:microsoft.com/office/officeart/2018/2/layout/IconVerticalSolidList"/>
    <dgm:cxn modelId="{350AD4ED-3038-4301-8F91-B8A61728473B}" type="presParOf" srcId="{B023F244-B838-4091-9C8B-70A522BFB9DF}" destId="{4AADE19A-8FE2-4FD8-B1BB-93A89724333C}" srcOrd="6" destOrd="0" presId="urn:microsoft.com/office/officeart/2018/2/layout/IconVerticalSolidList"/>
    <dgm:cxn modelId="{869D97F8-A0AE-44D2-BF57-F0C1A59D88C1}" type="presParOf" srcId="{4AADE19A-8FE2-4FD8-B1BB-93A89724333C}" destId="{29F8037F-D373-4F79-9F5D-A971C6D6C3CC}" srcOrd="0" destOrd="0" presId="urn:microsoft.com/office/officeart/2018/2/layout/IconVerticalSolidList"/>
    <dgm:cxn modelId="{8870829F-0262-46C9-A090-FB630506BF4F}" type="presParOf" srcId="{4AADE19A-8FE2-4FD8-B1BB-93A89724333C}" destId="{65EB5BD0-C564-4B0A-AC62-64EED84C40D7}" srcOrd="1" destOrd="0" presId="urn:microsoft.com/office/officeart/2018/2/layout/IconVerticalSolidList"/>
    <dgm:cxn modelId="{3F5DCA5E-8991-44A7-825D-DE084E30B662}" type="presParOf" srcId="{4AADE19A-8FE2-4FD8-B1BB-93A89724333C}" destId="{4F3B9D2B-5016-41E6-B425-0AFFB98BADD8}" srcOrd="2" destOrd="0" presId="urn:microsoft.com/office/officeart/2018/2/layout/IconVerticalSolidList"/>
    <dgm:cxn modelId="{4D7F4A45-11B6-42B9-9C4A-B2A34AC8F337}" type="presParOf" srcId="{4AADE19A-8FE2-4FD8-B1BB-93A89724333C}" destId="{F9BB6215-C9C8-41B3-A73B-9A261B4EDD1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BB2B20-D502-4389-9342-625CAF047275}" type="doc">
      <dgm:prSet loTypeId="urn:microsoft.com/office/officeart/2018/5/layout/CenteredIconLabelDescriptionList" loCatId="icon" qsTypeId="urn:microsoft.com/office/officeart/2005/8/quickstyle/simple1" qsCatId="simple" csTypeId="urn:microsoft.com/office/officeart/2005/8/colors/accent2_2" csCatId="accent2" phldr="1"/>
      <dgm:spPr/>
      <dgm:t>
        <a:bodyPr/>
        <a:lstStyle/>
        <a:p>
          <a:endParaRPr lang="en-US"/>
        </a:p>
      </dgm:t>
    </dgm:pt>
    <dgm:pt modelId="{DCAEDC8F-A608-48CF-845B-69B806793186}">
      <dgm:prSet custT="1"/>
      <dgm:spPr/>
      <dgm:t>
        <a:bodyPr/>
        <a:lstStyle/>
        <a:p>
          <a:pPr>
            <a:lnSpc>
              <a:spcPct val="100000"/>
            </a:lnSpc>
            <a:defRPr b="1"/>
          </a:pPr>
          <a:r>
            <a:rPr lang="en-US" sz="2800" dirty="0">
              <a:latin typeface="Arial" charset="0"/>
              <a:ea typeface="Arial" charset="0"/>
              <a:cs typeface="Arial" charset="0"/>
            </a:rPr>
            <a:t>Complete</a:t>
          </a:r>
        </a:p>
      </dgm:t>
    </dgm:pt>
    <dgm:pt modelId="{CBD7A57A-261D-42D3-BB66-0FB80C24341C}" type="parTrans" cxnId="{2490531A-7F35-4FD0-9BB2-67F7ADF65905}">
      <dgm:prSet/>
      <dgm:spPr/>
      <dgm:t>
        <a:bodyPr/>
        <a:lstStyle/>
        <a:p>
          <a:endParaRPr lang="en-US">
            <a:latin typeface="Arial" charset="0"/>
            <a:ea typeface="Arial" charset="0"/>
            <a:cs typeface="Arial" charset="0"/>
          </a:endParaRPr>
        </a:p>
      </dgm:t>
    </dgm:pt>
    <dgm:pt modelId="{D003A697-3F7A-40AE-B373-E3B1D0E7C2D3}" type="sibTrans" cxnId="{2490531A-7F35-4FD0-9BB2-67F7ADF65905}">
      <dgm:prSet/>
      <dgm:spPr/>
      <dgm:t>
        <a:bodyPr/>
        <a:lstStyle/>
        <a:p>
          <a:endParaRPr lang="en-US">
            <a:latin typeface="Arial" charset="0"/>
            <a:ea typeface="Arial" charset="0"/>
            <a:cs typeface="Arial" charset="0"/>
          </a:endParaRPr>
        </a:p>
      </dgm:t>
    </dgm:pt>
    <dgm:pt modelId="{D492732E-AB69-4E0B-AACC-5B189D1FDDFC}">
      <dgm:prSet custT="1"/>
      <dgm:spPr/>
      <dgm:t>
        <a:bodyPr/>
        <a:lstStyle/>
        <a:p>
          <a:pPr>
            <a:lnSpc>
              <a:spcPct val="100000"/>
            </a:lnSpc>
          </a:pPr>
          <a:r>
            <a:rPr lang="en-US" sz="1800" dirty="0">
              <a:latin typeface="Arial" charset="0"/>
              <a:ea typeface="Arial" charset="0"/>
              <a:cs typeface="Arial" charset="0"/>
            </a:rPr>
            <a:t>Communicate all relevant information.</a:t>
          </a:r>
        </a:p>
      </dgm:t>
    </dgm:pt>
    <dgm:pt modelId="{ADF292AE-5DAA-4D40-BD05-69DF21E57EF5}" type="parTrans" cxnId="{8C87A9C9-5AAF-422C-8A44-2269471204EE}">
      <dgm:prSet/>
      <dgm:spPr/>
      <dgm:t>
        <a:bodyPr/>
        <a:lstStyle/>
        <a:p>
          <a:endParaRPr lang="en-US">
            <a:latin typeface="Arial" charset="0"/>
            <a:ea typeface="Arial" charset="0"/>
            <a:cs typeface="Arial" charset="0"/>
          </a:endParaRPr>
        </a:p>
      </dgm:t>
    </dgm:pt>
    <dgm:pt modelId="{B7DFBF8B-CDB8-430C-871B-41DF1C2ECD19}" type="sibTrans" cxnId="{8C87A9C9-5AAF-422C-8A44-2269471204EE}">
      <dgm:prSet/>
      <dgm:spPr/>
      <dgm:t>
        <a:bodyPr/>
        <a:lstStyle/>
        <a:p>
          <a:endParaRPr lang="en-US">
            <a:latin typeface="Arial" charset="0"/>
            <a:ea typeface="Arial" charset="0"/>
            <a:cs typeface="Arial" charset="0"/>
          </a:endParaRPr>
        </a:p>
      </dgm:t>
    </dgm:pt>
    <dgm:pt modelId="{0FAC14DC-7D08-4A2C-95D7-7CB3A12624E2}">
      <dgm:prSet custT="1"/>
      <dgm:spPr/>
      <dgm:t>
        <a:bodyPr/>
        <a:lstStyle/>
        <a:p>
          <a:pPr>
            <a:lnSpc>
              <a:spcPct val="100000"/>
            </a:lnSpc>
            <a:defRPr b="1"/>
          </a:pPr>
          <a:r>
            <a:rPr lang="en-US" sz="2800" dirty="0">
              <a:latin typeface="Arial" charset="0"/>
              <a:ea typeface="Arial" charset="0"/>
              <a:cs typeface="Arial" charset="0"/>
            </a:rPr>
            <a:t>Clear</a:t>
          </a:r>
        </a:p>
      </dgm:t>
    </dgm:pt>
    <dgm:pt modelId="{9DCF2837-92B6-4613-AA9A-914B5F100027}" type="parTrans" cxnId="{F562A2A4-0D62-4EDD-A8B3-F27C6667E6C2}">
      <dgm:prSet/>
      <dgm:spPr/>
      <dgm:t>
        <a:bodyPr/>
        <a:lstStyle/>
        <a:p>
          <a:endParaRPr lang="en-US">
            <a:latin typeface="Arial" charset="0"/>
            <a:ea typeface="Arial" charset="0"/>
            <a:cs typeface="Arial" charset="0"/>
          </a:endParaRPr>
        </a:p>
      </dgm:t>
    </dgm:pt>
    <dgm:pt modelId="{EAA00784-E12B-4DEC-B376-8D6DE5710234}" type="sibTrans" cxnId="{F562A2A4-0D62-4EDD-A8B3-F27C6667E6C2}">
      <dgm:prSet/>
      <dgm:spPr/>
      <dgm:t>
        <a:bodyPr/>
        <a:lstStyle/>
        <a:p>
          <a:endParaRPr lang="en-US">
            <a:latin typeface="Arial" charset="0"/>
            <a:ea typeface="Arial" charset="0"/>
            <a:cs typeface="Arial" charset="0"/>
          </a:endParaRPr>
        </a:p>
      </dgm:t>
    </dgm:pt>
    <dgm:pt modelId="{0A8126A4-BDA2-448D-8824-2B272916731F}">
      <dgm:prSet custT="1"/>
      <dgm:spPr/>
      <dgm:t>
        <a:bodyPr/>
        <a:lstStyle/>
        <a:p>
          <a:pPr>
            <a:lnSpc>
              <a:spcPct val="100000"/>
            </a:lnSpc>
          </a:pPr>
          <a:r>
            <a:rPr lang="en-US" sz="1800" dirty="0">
              <a:latin typeface="Arial" charset="0"/>
              <a:ea typeface="Arial" charset="0"/>
              <a:cs typeface="Arial" charset="0"/>
            </a:rPr>
            <a:t>Convey information in plain language.</a:t>
          </a:r>
        </a:p>
      </dgm:t>
    </dgm:pt>
    <dgm:pt modelId="{D1FE61A7-B395-4113-B448-FDB92587F29F}" type="parTrans" cxnId="{059BC218-EA07-4CEA-971A-98D3171817F3}">
      <dgm:prSet/>
      <dgm:spPr/>
      <dgm:t>
        <a:bodyPr/>
        <a:lstStyle/>
        <a:p>
          <a:endParaRPr lang="en-US">
            <a:latin typeface="Arial" charset="0"/>
            <a:ea typeface="Arial" charset="0"/>
            <a:cs typeface="Arial" charset="0"/>
          </a:endParaRPr>
        </a:p>
      </dgm:t>
    </dgm:pt>
    <dgm:pt modelId="{58883068-8D60-4016-8229-33DB52B74B43}" type="sibTrans" cxnId="{059BC218-EA07-4CEA-971A-98D3171817F3}">
      <dgm:prSet/>
      <dgm:spPr/>
      <dgm:t>
        <a:bodyPr/>
        <a:lstStyle/>
        <a:p>
          <a:endParaRPr lang="en-US">
            <a:latin typeface="Arial" charset="0"/>
            <a:ea typeface="Arial" charset="0"/>
            <a:cs typeface="Arial" charset="0"/>
          </a:endParaRPr>
        </a:p>
      </dgm:t>
    </dgm:pt>
    <dgm:pt modelId="{E9EF49D6-E32F-43F1-AA3C-5206547F26D5}">
      <dgm:prSet custT="1"/>
      <dgm:spPr/>
      <dgm:t>
        <a:bodyPr/>
        <a:lstStyle/>
        <a:p>
          <a:pPr>
            <a:lnSpc>
              <a:spcPct val="100000"/>
            </a:lnSpc>
            <a:defRPr b="1"/>
          </a:pPr>
          <a:r>
            <a:rPr lang="en-US" sz="2800">
              <a:latin typeface="Arial" charset="0"/>
              <a:ea typeface="Arial" charset="0"/>
              <a:cs typeface="Arial" charset="0"/>
            </a:rPr>
            <a:t>Brief</a:t>
          </a:r>
        </a:p>
      </dgm:t>
    </dgm:pt>
    <dgm:pt modelId="{6AF2DAC6-1348-4B9F-A291-AD5594D551C1}" type="parTrans" cxnId="{D74B5E3E-5589-41EE-9DC8-39EABE3E3526}">
      <dgm:prSet/>
      <dgm:spPr/>
      <dgm:t>
        <a:bodyPr/>
        <a:lstStyle/>
        <a:p>
          <a:endParaRPr lang="en-US">
            <a:latin typeface="Arial" charset="0"/>
            <a:ea typeface="Arial" charset="0"/>
            <a:cs typeface="Arial" charset="0"/>
          </a:endParaRPr>
        </a:p>
      </dgm:t>
    </dgm:pt>
    <dgm:pt modelId="{99FD0E17-02F4-499F-BBD0-3695A24DE92E}" type="sibTrans" cxnId="{D74B5E3E-5589-41EE-9DC8-39EABE3E3526}">
      <dgm:prSet/>
      <dgm:spPr/>
      <dgm:t>
        <a:bodyPr/>
        <a:lstStyle/>
        <a:p>
          <a:endParaRPr lang="en-US">
            <a:latin typeface="Arial" charset="0"/>
            <a:ea typeface="Arial" charset="0"/>
            <a:cs typeface="Arial" charset="0"/>
          </a:endParaRPr>
        </a:p>
      </dgm:t>
    </dgm:pt>
    <dgm:pt modelId="{BEEC4EF1-84D3-48E3-96DC-D5E5F50F752A}">
      <dgm:prSet custT="1"/>
      <dgm:spPr/>
      <dgm:t>
        <a:bodyPr/>
        <a:lstStyle/>
        <a:p>
          <a:pPr>
            <a:lnSpc>
              <a:spcPct val="100000"/>
            </a:lnSpc>
            <a:defRPr b="1"/>
          </a:pPr>
          <a:r>
            <a:rPr lang="en-US" sz="2800" dirty="0">
              <a:latin typeface="Arial" charset="0"/>
              <a:ea typeface="Arial" charset="0"/>
              <a:cs typeface="Arial" charset="0"/>
            </a:rPr>
            <a:t>Timely</a:t>
          </a:r>
        </a:p>
      </dgm:t>
    </dgm:pt>
    <dgm:pt modelId="{421957F9-FC60-4DC2-8FF4-B9CA253AA372}" type="parTrans" cxnId="{D90679EA-885E-43EE-8419-C480C0FBF615}">
      <dgm:prSet/>
      <dgm:spPr/>
      <dgm:t>
        <a:bodyPr/>
        <a:lstStyle/>
        <a:p>
          <a:endParaRPr lang="en-US">
            <a:latin typeface="Arial" charset="0"/>
            <a:ea typeface="Arial" charset="0"/>
            <a:cs typeface="Arial" charset="0"/>
          </a:endParaRPr>
        </a:p>
      </dgm:t>
    </dgm:pt>
    <dgm:pt modelId="{2AB87EC5-2318-405A-93AF-8813BF9F0166}" type="sibTrans" cxnId="{D90679EA-885E-43EE-8419-C480C0FBF615}">
      <dgm:prSet/>
      <dgm:spPr/>
      <dgm:t>
        <a:bodyPr/>
        <a:lstStyle/>
        <a:p>
          <a:endParaRPr lang="en-US">
            <a:latin typeface="Arial" charset="0"/>
            <a:ea typeface="Arial" charset="0"/>
            <a:cs typeface="Arial" charset="0"/>
          </a:endParaRPr>
        </a:p>
      </dgm:t>
    </dgm:pt>
    <dgm:pt modelId="{038600C1-1F0D-49B3-B35D-2F1A14CD3983}">
      <dgm:prSet custT="1"/>
      <dgm:spPr/>
      <dgm:t>
        <a:bodyPr/>
        <a:lstStyle/>
        <a:p>
          <a:pPr>
            <a:lnSpc>
              <a:spcPct val="100000"/>
            </a:lnSpc>
          </a:pPr>
          <a:r>
            <a:rPr lang="en-US" sz="1800" dirty="0">
              <a:latin typeface="Arial" charset="0"/>
              <a:ea typeface="Arial" charset="0"/>
              <a:cs typeface="Arial" charset="0"/>
            </a:rPr>
            <a:t>Communicate information in a concise manner.</a:t>
          </a:r>
        </a:p>
      </dgm:t>
    </dgm:pt>
    <dgm:pt modelId="{19CD4249-B700-47BC-AACC-3422815DB0C4}" type="parTrans" cxnId="{553ECFB3-D583-4AC7-8397-557A49EA1C27}">
      <dgm:prSet/>
      <dgm:spPr/>
      <dgm:t>
        <a:bodyPr/>
        <a:lstStyle/>
        <a:p>
          <a:endParaRPr lang="en-US">
            <a:latin typeface="Arial" charset="0"/>
            <a:ea typeface="Arial" charset="0"/>
            <a:cs typeface="Arial" charset="0"/>
          </a:endParaRPr>
        </a:p>
      </dgm:t>
    </dgm:pt>
    <dgm:pt modelId="{E45A8ED9-9329-40BB-BF2A-70794267D73A}" type="sibTrans" cxnId="{553ECFB3-D583-4AC7-8397-557A49EA1C27}">
      <dgm:prSet/>
      <dgm:spPr/>
      <dgm:t>
        <a:bodyPr/>
        <a:lstStyle/>
        <a:p>
          <a:endParaRPr lang="en-US">
            <a:latin typeface="Arial" charset="0"/>
            <a:ea typeface="Arial" charset="0"/>
            <a:cs typeface="Arial" charset="0"/>
          </a:endParaRPr>
        </a:p>
      </dgm:t>
    </dgm:pt>
    <dgm:pt modelId="{6FDADA2D-C6CC-4983-8114-5B34FD1BDCCB}">
      <dgm:prSet custT="1"/>
      <dgm:spPr/>
      <dgm:t>
        <a:bodyPr/>
        <a:lstStyle/>
        <a:p>
          <a:pPr>
            <a:lnSpc>
              <a:spcPct val="100000"/>
            </a:lnSpc>
          </a:pPr>
          <a:r>
            <a:rPr lang="en-US" sz="1800" dirty="0">
              <a:latin typeface="Arial" charset="0"/>
              <a:ea typeface="Arial" charset="0"/>
              <a:cs typeface="Arial" charset="0"/>
            </a:rPr>
            <a:t>Offer and request information in an appropriate timeframe.</a:t>
          </a:r>
        </a:p>
      </dgm:t>
    </dgm:pt>
    <dgm:pt modelId="{EB98EE15-7CD9-4BF1-8064-8BA029BD5E8F}" type="parTrans" cxnId="{AE16A438-00AF-4098-B83C-B0FD8A9646DF}">
      <dgm:prSet/>
      <dgm:spPr/>
      <dgm:t>
        <a:bodyPr/>
        <a:lstStyle/>
        <a:p>
          <a:endParaRPr lang="en-US">
            <a:latin typeface="Arial" charset="0"/>
            <a:ea typeface="Arial" charset="0"/>
            <a:cs typeface="Arial" charset="0"/>
          </a:endParaRPr>
        </a:p>
      </dgm:t>
    </dgm:pt>
    <dgm:pt modelId="{86DAE1F4-C5A2-4B9C-B042-A925E3E6A65E}" type="sibTrans" cxnId="{AE16A438-00AF-4098-B83C-B0FD8A9646DF}">
      <dgm:prSet/>
      <dgm:spPr/>
      <dgm:t>
        <a:bodyPr/>
        <a:lstStyle/>
        <a:p>
          <a:endParaRPr lang="en-US">
            <a:latin typeface="Arial" charset="0"/>
            <a:ea typeface="Arial" charset="0"/>
            <a:cs typeface="Arial" charset="0"/>
          </a:endParaRPr>
        </a:p>
      </dgm:t>
    </dgm:pt>
    <dgm:pt modelId="{19C9D743-C2CC-489F-8B7C-F34AFFE40F28}" type="pres">
      <dgm:prSet presAssocID="{65BB2B20-D502-4389-9342-625CAF047275}" presName="root" presStyleCnt="0">
        <dgm:presLayoutVars>
          <dgm:dir/>
          <dgm:resizeHandles val="exact"/>
        </dgm:presLayoutVars>
      </dgm:prSet>
      <dgm:spPr/>
    </dgm:pt>
    <dgm:pt modelId="{39418787-0C2C-4F48-9563-8EA2139E1781}" type="pres">
      <dgm:prSet presAssocID="{DCAEDC8F-A608-48CF-845B-69B806793186}" presName="compNode" presStyleCnt="0"/>
      <dgm:spPr/>
    </dgm:pt>
    <dgm:pt modelId="{879241B1-15BF-4764-99E2-95137F380FF7}" type="pres">
      <dgm:prSet presAssocID="{DCAEDC8F-A608-48CF-845B-69B806793186}" presName="iconRect" presStyleLbl="node1" presStyleIdx="0" presStyleCnt="4" custScaleX="240831" custScaleY="221070" custLinFactNeighborX="1358" custLinFactNeighborY="-66188"/>
      <dgm:spPr>
        <a:blipFill>
          <a:blip xmlns:r="http://schemas.openxmlformats.org/officeDocument/2006/relationships" r:embed="rId1">
            <a:duotone>
              <a:prstClr val="black"/>
              <a:srgbClr val="0096B1">
                <a:tint val="45000"/>
                <a:satMod val="400000"/>
              </a:srgb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mmunications"/>
        </a:ext>
      </dgm:extLst>
    </dgm:pt>
    <dgm:pt modelId="{C349B165-2602-444B-87CA-7ADE5AD0F2D6}" type="pres">
      <dgm:prSet presAssocID="{DCAEDC8F-A608-48CF-845B-69B806793186}" presName="iconSpace" presStyleCnt="0"/>
      <dgm:spPr/>
    </dgm:pt>
    <dgm:pt modelId="{2C2B5987-4858-42CF-A0E9-4B8322609FE8}" type="pres">
      <dgm:prSet presAssocID="{DCAEDC8F-A608-48CF-845B-69B806793186}" presName="parTx" presStyleLbl="revTx" presStyleIdx="0" presStyleCnt="8">
        <dgm:presLayoutVars>
          <dgm:chMax val="0"/>
          <dgm:chPref val="0"/>
        </dgm:presLayoutVars>
      </dgm:prSet>
      <dgm:spPr/>
    </dgm:pt>
    <dgm:pt modelId="{66280704-5201-4605-9942-17B47BB58BDB}" type="pres">
      <dgm:prSet presAssocID="{DCAEDC8F-A608-48CF-845B-69B806793186}" presName="txSpace" presStyleCnt="0"/>
      <dgm:spPr/>
    </dgm:pt>
    <dgm:pt modelId="{1E867FC8-DC51-449D-9C46-EACAE60B4451}" type="pres">
      <dgm:prSet presAssocID="{DCAEDC8F-A608-48CF-845B-69B806793186}" presName="desTx" presStyleLbl="revTx" presStyleIdx="1" presStyleCnt="8" custLinFactNeighborY="3538">
        <dgm:presLayoutVars/>
      </dgm:prSet>
      <dgm:spPr/>
    </dgm:pt>
    <dgm:pt modelId="{CF27CDAE-55C4-4933-9403-B027E3A3B1B5}" type="pres">
      <dgm:prSet presAssocID="{D003A697-3F7A-40AE-B373-E3B1D0E7C2D3}" presName="sibTrans" presStyleCnt="0"/>
      <dgm:spPr/>
    </dgm:pt>
    <dgm:pt modelId="{73E9A0C0-DEBD-4046-B186-9C36A7037615}" type="pres">
      <dgm:prSet presAssocID="{0FAC14DC-7D08-4A2C-95D7-7CB3A12624E2}" presName="compNode" presStyleCnt="0"/>
      <dgm:spPr/>
    </dgm:pt>
    <dgm:pt modelId="{E2ED7FE7-789F-403E-B446-068B78EC32ED}" type="pres">
      <dgm:prSet presAssocID="{0FAC14DC-7D08-4A2C-95D7-7CB3A12624E2}" presName="iconRect" presStyleLbl="node1" presStyleIdx="1" presStyleCnt="4" custScaleX="215979" custScaleY="228778" custLinFactNeighborX="453" custLinFactNeighborY="-49836"/>
      <dgm:spPr>
        <a:blipFill>
          <a:blip xmlns:r="http://schemas.openxmlformats.org/officeDocument/2006/relationships" r:embed="rId3">
            <a:duotone>
              <a:prstClr val="black"/>
              <a:srgbClr val="0096B1">
                <a:tint val="45000"/>
                <a:satMod val="400000"/>
              </a:srgb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ear Formatting"/>
        </a:ext>
      </dgm:extLst>
    </dgm:pt>
    <dgm:pt modelId="{5F5BF6C1-4A4B-4EC6-A0A7-F4B5B1E9FC88}" type="pres">
      <dgm:prSet presAssocID="{0FAC14DC-7D08-4A2C-95D7-7CB3A12624E2}" presName="iconSpace" presStyleCnt="0"/>
      <dgm:spPr/>
    </dgm:pt>
    <dgm:pt modelId="{1D6F700F-CA98-46B8-BE23-8D9D97A5AC01}" type="pres">
      <dgm:prSet presAssocID="{0FAC14DC-7D08-4A2C-95D7-7CB3A12624E2}" presName="parTx" presStyleLbl="revTx" presStyleIdx="2" presStyleCnt="8">
        <dgm:presLayoutVars>
          <dgm:chMax val="0"/>
          <dgm:chPref val="0"/>
        </dgm:presLayoutVars>
      </dgm:prSet>
      <dgm:spPr/>
    </dgm:pt>
    <dgm:pt modelId="{7F003CF9-B384-4812-A9FA-9B5F7E905991}" type="pres">
      <dgm:prSet presAssocID="{0FAC14DC-7D08-4A2C-95D7-7CB3A12624E2}" presName="txSpace" presStyleCnt="0"/>
      <dgm:spPr/>
    </dgm:pt>
    <dgm:pt modelId="{9096A9B8-EC5B-4704-BECC-A07FD5789F24}" type="pres">
      <dgm:prSet presAssocID="{0FAC14DC-7D08-4A2C-95D7-7CB3A12624E2}" presName="desTx" presStyleLbl="revTx" presStyleIdx="3" presStyleCnt="8" custLinFactNeighborX="-734" custLinFactNeighborY="2520">
        <dgm:presLayoutVars/>
      </dgm:prSet>
      <dgm:spPr/>
    </dgm:pt>
    <dgm:pt modelId="{F09A1232-1329-4EB2-A3B9-C61CFCF4E276}" type="pres">
      <dgm:prSet presAssocID="{EAA00784-E12B-4DEC-B376-8D6DE5710234}" presName="sibTrans" presStyleCnt="0"/>
      <dgm:spPr/>
    </dgm:pt>
    <dgm:pt modelId="{5F47F461-AAFC-45DE-8D3E-6C099ADA6CFE}" type="pres">
      <dgm:prSet presAssocID="{E9EF49D6-E32F-43F1-AA3C-5206547F26D5}" presName="compNode" presStyleCnt="0"/>
      <dgm:spPr/>
    </dgm:pt>
    <dgm:pt modelId="{AD2BD493-2DDC-4793-AA1B-1E123B0B5CC9}" type="pres">
      <dgm:prSet presAssocID="{E9EF49D6-E32F-43F1-AA3C-5206547F26D5}" presName="iconRect" presStyleLbl="node1" presStyleIdx="2" presStyleCnt="4" custScaleX="229894" custScaleY="229894" custLinFactNeighborY="-62698"/>
      <dgm:spPr>
        <a:blipFill>
          <a:blip xmlns:r="http://schemas.openxmlformats.org/officeDocument/2006/relationships" r:embed="rId5">
            <a:duotone>
              <a:prstClr val="black"/>
              <a:srgbClr val="0096B1">
                <a:tint val="45000"/>
                <a:satMod val="400000"/>
              </a:srgb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il Reply"/>
        </a:ext>
      </dgm:extLst>
    </dgm:pt>
    <dgm:pt modelId="{63D8C7E0-B265-4014-9910-2FB038C503D6}" type="pres">
      <dgm:prSet presAssocID="{E9EF49D6-E32F-43F1-AA3C-5206547F26D5}" presName="iconSpace" presStyleCnt="0"/>
      <dgm:spPr/>
    </dgm:pt>
    <dgm:pt modelId="{72A48AB2-CCE8-499A-BBEC-E53D27FC549B}" type="pres">
      <dgm:prSet presAssocID="{E9EF49D6-E32F-43F1-AA3C-5206547F26D5}" presName="parTx" presStyleLbl="revTx" presStyleIdx="4" presStyleCnt="8">
        <dgm:presLayoutVars>
          <dgm:chMax val="0"/>
          <dgm:chPref val="0"/>
        </dgm:presLayoutVars>
      </dgm:prSet>
      <dgm:spPr/>
    </dgm:pt>
    <dgm:pt modelId="{D944CE0B-BE4F-4D5A-8D32-4794B367E2D2}" type="pres">
      <dgm:prSet presAssocID="{E9EF49D6-E32F-43F1-AA3C-5206547F26D5}" presName="txSpace" presStyleCnt="0"/>
      <dgm:spPr/>
    </dgm:pt>
    <dgm:pt modelId="{4093A87A-33A2-4DC6-A006-CF4282D50534}" type="pres">
      <dgm:prSet presAssocID="{E9EF49D6-E32F-43F1-AA3C-5206547F26D5}" presName="desTx" presStyleLbl="revTx" presStyleIdx="5" presStyleCnt="8" custLinFactNeighborX="-368" custLinFactNeighborY="7740">
        <dgm:presLayoutVars/>
      </dgm:prSet>
      <dgm:spPr/>
    </dgm:pt>
    <dgm:pt modelId="{A281A25E-1E56-4F44-B9CF-065B2087D6D4}" type="pres">
      <dgm:prSet presAssocID="{99FD0E17-02F4-499F-BBD0-3695A24DE92E}" presName="sibTrans" presStyleCnt="0"/>
      <dgm:spPr/>
    </dgm:pt>
    <dgm:pt modelId="{C2661024-34F5-427C-BBD7-772C21DBD789}" type="pres">
      <dgm:prSet presAssocID="{BEEC4EF1-84D3-48E3-96DC-D5E5F50F752A}" presName="compNode" presStyleCnt="0"/>
      <dgm:spPr/>
    </dgm:pt>
    <dgm:pt modelId="{B6B647BE-14C5-4027-9BF9-6568FAEACE50}" type="pres">
      <dgm:prSet presAssocID="{BEEC4EF1-84D3-48E3-96DC-D5E5F50F752A}" presName="iconRect" presStyleLbl="node1" presStyleIdx="3" presStyleCnt="4" custScaleX="230118" custScaleY="230119" custLinFactNeighborY="-43254"/>
      <dgm:spPr>
        <a:blipFill>
          <a:blip xmlns:r="http://schemas.openxmlformats.org/officeDocument/2006/relationships" r:embed="rId7">
            <a:duotone>
              <a:prstClr val="black"/>
              <a:srgbClr val="0096B1">
                <a:tint val="45000"/>
                <a:satMod val="400000"/>
              </a:srgbClr>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Issue Tracking"/>
        </a:ext>
      </dgm:extLst>
    </dgm:pt>
    <dgm:pt modelId="{69A66746-F020-48D1-821A-5BA4719BC730}" type="pres">
      <dgm:prSet presAssocID="{BEEC4EF1-84D3-48E3-96DC-D5E5F50F752A}" presName="iconSpace" presStyleCnt="0"/>
      <dgm:spPr/>
    </dgm:pt>
    <dgm:pt modelId="{82AE52CB-60C8-4FE1-903D-0E4D075A901C}" type="pres">
      <dgm:prSet presAssocID="{BEEC4EF1-84D3-48E3-96DC-D5E5F50F752A}" presName="parTx" presStyleLbl="revTx" presStyleIdx="6" presStyleCnt="8" custLinFactNeighborX="-527" custLinFactNeighborY="40091">
        <dgm:presLayoutVars>
          <dgm:chMax val="0"/>
          <dgm:chPref val="0"/>
        </dgm:presLayoutVars>
      </dgm:prSet>
      <dgm:spPr/>
    </dgm:pt>
    <dgm:pt modelId="{7C34A305-FCFD-4913-80B9-917D4668F631}" type="pres">
      <dgm:prSet presAssocID="{BEEC4EF1-84D3-48E3-96DC-D5E5F50F752A}" presName="txSpace" presStyleCnt="0"/>
      <dgm:spPr/>
    </dgm:pt>
    <dgm:pt modelId="{086DCBA9-93C2-4FB7-99F6-96D98F579E2B}" type="pres">
      <dgm:prSet presAssocID="{BEEC4EF1-84D3-48E3-96DC-D5E5F50F752A}" presName="desTx" presStyleLbl="revTx" presStyleIdx="7" presStyleCnt="8" custLinFactNeighborX="-527" custLinFactNeighborY="19189">
        <dgm:presLayoutVars/>
      </dgm:prSet>
      <dgm:spPr/>
    </dgm:pt>
  </dgm:ptLst>
  <dgm:cxnLst>
    <dgm:cxn modelId="{9D96350E-75B0-459D-9E08-BE91B7FCC3BF}" type="presOf" srcId="{038600C1-1F0D-49B3-B35D-2F1A14CD3983}" destId="{4093A87A-33A2-4DC6-A006-CF4282D50534}" srcOrd="0" destOrd="0" presId="urn:microsoft.com/office/officeart/2018/5/layout/CenteredIconLabelDescriptionList"/>
    <dgm:cxn modelId="{059BC218-EA07-4CEA-971A-98D3171817F3}" srcId="{0FAC14DC-7D08-4A2C-95D7-7CB3A12624E2}" destId="{0A8126A4-BDA2-448D-8824-2B272916731F}" srcOrd="0" destOrd="0" parTransId="{D1FE61A7-B395-4113-B448-FDB92587F29F}" sibTransId="{58883068-8D60-4016-8229-33DB52B74B43}"/>
    <dgm:cxn modelId="{2490531A-7F35-4FD0-9BB2-67F7ADF65905}" srcId="{65BB2B20-D502-4389-9342-625CAF047275}" destId="{DCAEDC8F-A608-48CF-845B-69B806793186}" srcOrd="0" destOrd="0" parTransId="{CBD7A57A-261D-42D3-BB66-0FB80C24341C}" sibTransId="{D003A697-3F7A-40AE-B373-E3B1D0E7C2D3}"/>
    <dgm:cxn modelId="{67E21E1C-CB3A-432A-848F-98899C31439D}" type="presOf" srcId="{0A8126A4-BDA2-448D-8824-2B272916731F}" destId="{9096A9B8-EC5B-4704-BECC-A07FD5789F24}" srcOrd="0" destOrd="0" presId="urn:microsoft.com/office/officeart/2018/5/layout/CenteredIconLabelDescriptionList"/>
    <dgm:cxn modelId="{AE16A438-00AF-4098-B83C-B0FD8A9646DF}" srcId="{BEEC4EF1-84D3-48E3-96DC-D5E5F50F752A}" destId="{6FDADA2D-C6CC-4983-8114-5B34FD1BDCCB}" srcOrd="0" destOrd="0" parTransId="{EB98EE15-7CD9-4BF1-8064-8BA029BD5E8F}" sibTransId="{86DAE1F4-C5A2-4B9C-B042-A925E3E6A65E}"/>
    <dgm:cxn modelId="{D74B5E3E-5589-41EE-9DC8-39EABE3E3526}" srcId="{65BB2B20-D502-4389-9342-625CAF047275}" destId="{E9EF49D6-E32F-43F1-AA3C-5206547F26D5}" srcOrd="2" destOrd="0" parTransId="{6AF2DAC6-1348-4B9F-A291-AD5594D551C1}" sibTransId="{99FD0E17-02F4-499F-BBD0-3695A24DE92E}"/>
    <dgm:cxn modelId="{5F4B2347-C814-406B-A6A6-ACAAF4964F89}" type="presOf" srcId="{DCAEDC8F-A608-48CF-845B-69B806793186}" destId="{2C2B5987-4858-42CF-A0E9-4B8322609FE8}" srcOrd="0" destOrd="0" presId="urn:microsoft.com/office/officeart/2018/5/layout/CenteredIconLabelDescriptionList"/>
    <dgm:cxn modelId="{7821044D-68E1-4169-8A1B-374B787310FB}" type="presOf" srcId="{BEEC4EF1-84D3-48E3-96DC-D5E5F50F752A}" destId="{82AE52CB-60C8-4FE1-903D-0E4D075A901C}" srcOrd="0" destOrd="0" presId="urn:microsoft.com/office/officeart/2018/5/layout/CenteredIconLabelDescriptionList"/>
    <dgm:cxn modelId="{F0D8257B-66EB-4445-8F2C-43804FFA3F01}" type="presOf" srcId="{65BB2B20-D502-4389-9342-625CAF047275}" destId="{19C9D743-C2CC-489F-8B7C-F34AFFE40F28}" srcOrd="0" destOrd="0" presId="urn:microsoft.com/office/officeart/2018/5/layout/CenteredIconLabelDescriptionList"/>
    <dgm:cxn modelId="{0F84708F-2E31-44C1-AFCE-F178764D189F}" type="presOf" srcId="{6FDADA2D-C6CC-4983-8114-5B34FD1BDCCB}" destId="{086DCBA9-93C2-4FB7-99F6-96D98F579E2B}" srcOrd="0" destOrd="0" presId="urn:microsoft.com/office/officeart/2018/5/layout/CenteredIconLabelDescriptionList"/>
    <dgm:cxn modelId="{F562A2A4-0D62-4EDD-A8B3-F27C6667E6C2}" srcId="{65BB2B20-D502-4389-9342-625CAF047275}" destId="{0FAC14DC-7D08-4A2C-95D7-7CB3A12624E2}" srcOrd="1" destOrd="0" parTransId="{9DCF2837-92B6-4613-AA9A-914B5F100027}" sibTransId="{EAA00784-E12B-4DEC-B376-8D6DE5710234}"/>
    <dgm:cxn modelId="{553ECFB3-D583-4AC7-8397-557A49EA1C27}" srcId="{E9EF49D6-E32F-43F1-AA3C-5206547F26D5}" destId="{038600C1-1F0D-49B3-B35D-2F1A14CD3983}" srcOrd="0" destOrd="0" parTransId="{19CD4249-B700-47BC-AACC-3422815DB0C4}" sibTransId="{E45A8ED9-9329-40BB-BF2A-70794267D73A}"/>
    <dgm:cxn modelId="{A6CA26BE-EE43-46EF-88C1-B22CD0DE0DB6}" type="presOf" srcId="{0FAC14DC-7D08-4A2C-95D7-7CB3A12624E2}" destId="{1D6F700F-CA98-46B8-BE23-8D9D97A5AC01}" srcOrd="0" destOrd="0" presId="urn:microsoft.com/office/officeart/2018/5/layout/CenteredIconLabelDescriptionList"/>
    <dgm:cxn modelId="{910A62C4-6BF8-4EE0-82C9-FC46B1F719CE}" type="presOf" srcId="{E9EF49D6-E32F-43F1-AA3C-5206547F26D5}" destId="{72A48AB2-CCE8-499A-BBEC-E53D27FC549B}" srcOrd="0" destOrd="0" presId="urn:microsoft.com/office/officeart/2018/5/layout/CenteredIconLabelDescriptionList"/>
    <dgm:cxn modelId="{8C87A9C9-5AAF-422C-8A44-2269471204EE}" srcId="{DCAEDC8F-A608-48CF-845B-69B806793186}" destId="{D492732E-AB69-4E0B-AACC-5B189D1FDDFC}" srcOrd="0" destOrd="0" parTransId="{ADF292AE-5DAA-4D40-BD05-69DF21E57EF5}" sibTransId="{B7DFBF8B-CDB8-430C-871B-41DF1C2ECD19}"/>
    <dgm:cxn modelId="{D90679EA-885E-43EE-8419-C480C0FBF615}" srcId="{65BB2B20-D502-4389-9342-625CAF047275}" destId="{BEEC4EF1-84D3-48E3-96DC-D5E5F50F752A}" srcOrd="3" destOrd="0" parTransId="{421957F9-FC60-4DC2-8FF4-B9CA253AA372}" sibTransId="{2AB87EC5-2318-405A-93AF-8813BF9F0166}"/>
    <dgm:cxn modelId="{C24DB9EE-A21D-40BD-9339-E02C462AC2D3}" type="presOf" srcId="{D492732E-AB69-4E0B-AACC-5B189D1FDDFC}" destId="{1E867FC8-DC51-449D-9C46-EACAE60B4451}" srcOrd="0" destOrd="0" presId="urn:microsoft.com/office/officeart/2018/5/layout/CenteredIconLabelDescriptionList"/>
    <dgm:cxn modelId="{57D110F8-9A73-4898-9C0D-6035E731BD09}" type="presParOf" srcId="{19C9D743-C2CC-489F-8B7C-F34AFFE40F28}" destId="{39418787-0C2C-4F48-9563-8EA2139E1781}" srcOrd="0" destOrd="0" presId="urn:microsoft.com/office/officeart/2018/5/layout/CenteredIconLabelDescriptionList"/>
    <dgm:cxn modelId="{0FA966CC-2817-4AEC-854E-0EC57F00D799}" type="presParOf" srcId="{39418787-0C2C-4F48-9563-8EA2139E1781}" destId="{879241B1-15BF-4764-99E2-95137F380FF7}" srcOrd="0" destOrd="0" presId="urn:microsoft.com/office/officeart/2018/5/layout/CenteredIconLabelDescriptionList"/>
    <dgm:cxn modelId="{CEF40CAB-4A61-4847-88F9-2F1BE324D393}" type="presParOf" srcId="{39418787-0C2C-4F48-9563-8EA2139E1781}" destId="{C349B165-2602-444B-87CA-7ADE5AD0F2D6}" srcOrd="1" destOrd="0" presId="urn:microsoft.com/office/officeart/2018/5/layout/CenteredIconLabelDescriptionList"/>
    <dgm:cxn modelId="{1C2E7065-796D-46D0-9CB2-52E2ADF703EB}" type="presParOf" srcId="{39418787-0C2C-4F48-9563-8EA2139E1781}" destId="{2C2B5987-4858-42CF-A0E9-4B8322609FE8}" srcOrd="2" destOrd="0" presId="urn:microsoft.com/office/officeart/2018/5/layout/CenteredIconLabelDescriptionList"/>
    <dgm:cxn modelId="{43EA68CE-7494-4595-9003-821DE9D49282}" type="presParOf" srcId="{39418787-0C2C-4F48-9563-8EA2139E1781}" destId="{66280704-5201-4605-9942-17B47BB58BDB}" srcOrd="3" destOrd="0" presId="urn:microsoft.com/office/officeart/2018/5/layout/CenteredIconLabelDescriptionList"/>
    <dgm:cxn modelId="{0D6AD66A-E9B7-4DE0-8EDD-D0528D26E67E}" type="presParOf" srcId="{39418787-0C2C-4F48-9563-8EA2139E1781}" destId="{1E867FC8-DC51-449D-9C46-EACAE60B4451}" srcOrd="4" destOrd="0" presId="urn:microsoft.com/office/officeart/2018/5/layout/CenteredIconLabelDescriptionList"/>
    <dgm:cxn modelId="{65937C3C-4E90-4339-B8E6-468A7FD49713}" type="presParOf" srcId="{19C9D743-C2CC-489F-8B7C-F34AFFE40F28}" destId="{CF27CDAE-55C4-4933-9403-B027E3A3B1B5}" srcOrd="1" destOrd="0" presId="urn:microsoft.com/office/officeart/2018/5/layout/CenteredIconLabelDescriptionList"/>
    <dgm:cxn modelId="{62178C5A-D891-4CC5-93EB-6CA5EABE85DB}" type="presParOf" srcId="{19C9D743-C2CC-489F-8B7C-F34AFFE40F28}" destId="{73E9A0C0-DEBD-4046-B186-9C36A7037615}" srcOrd="2" destOrd="0" presId="urn:microsoft.com/office/officeart/2018/5/layout/CenteredIconLabelDescriptionList"/>
    <dgm:cxn modelId="{87D0FFC7-F9BB-41D7-98FB-C89392420B78}" type="presParOf" srcId="{73E9A0C0-DEBD-4046-B186-9C36A7037615}" destId="{E2ED7FE7-789F-403E-B446-068B78EC32ED}" srcOrd="0" destOrd="0" presId="urn:microsoft.com/office/officeart/2018/5/layout/CenteredIconLabelDescriptionList"/>
    <dgm:cxn modelId="{BD5F6986-5CE0-41BC-BB39-15C1BA1647EE}" type="presParOf" srcId="{73E9A0C0-DEBD-4046-B186-9C36A7037615}" destId="{5F5BF6C1-4A4B-4EC6-A0A7-F4B5B1E9FC88}" srcOrd="1" destOrd="0" presId="urn:microsoft.com/office/officeart/2018/5/layout/CenteredIconLabelDescriptionList"/>
    <dgm:cxn modelId="{332C4461-6ACB-4160-AB94-1ACF1AB030A3}" type="presParOf" srcId="{73E9A0C0-DEBD-4046-B186-9C36A7037615}" destId="{1D6F700F-CA98-46B8-BE23-8D9D97A5AC01}" srcOrd="2" destOrd="0" presId="urn:microsoft.com/office/officeart/2018/5/layout/CenteredIconLabelDescriptionList"/>
    <dgm:cxn modelId="{57FB72FA-8F9E-4EDE-9597-32F44090AD7D}" type="presParOf" srcId="{73E9A0C0-DEBD-4046-B186-9C36A7037615}" destId="{7F003CF9-B384-4812-A9FA-9B5F7E905991}" srcOrd="3" destOrd="0" presId="urn:microsoft.com/office/officeart/2018/5/layout/CenteredIconLabelDescriptionList"/>
    <dgm:cxn modelId="{BF65D5A2-59ED-4608-A020-015DE4F85A55}" type="presParOf" srcId="{73E9A0C0-DEBD-4046-B186-9C36A7037615}" destId="{9096A9B8-EC5B-4704-BECC-A07FD5789F24}" srcOrd="4" destOrd="0" presId="urn:microsoft.com/office/officeart/2018/5/layout/CenteredIconLabelDescriptionList"/>
    <dgm:cxn modelId="{6907D0E3-FC18-4981-A6A3-5E8744FA662F}" type="presParOf" srcId="{19C9D743-C2CC-489F-8B7C-F34AFFE40F28}" destId="{F09A1232-1329-4EB2-A3B9-C61CFCF4E276}" srcOrd="3" destOrd="0" presId="urn:microsoft.com/office/officeart/2018/5/layout/CenteredIconLabelDescriptionList"/>
    <dgm:cxn modelId="{8EC0CD14-AB86-41E8-8158-72CC9337B3B1}" type="presParOf" srcId="{19C9D743-C2CC-489F-8B7C-F34AFFE40F28}" destId="{5F47F461-AAFC-45DE-8D3E-6C099ADA6CFE}" srcOrd="4" destOrd="0" presId="urn:microsoft.com/office/officeart/2018/5/layout/CenteredIconLabelDescriptionList"/>
    <dgm:cxn modelId="{379BC2DD-408C-46D2-ACD0-A6D7482B5B83}" type="presParOf" srcId="{5F47F461-AAFC-45DE-8D3E-6C099ADA6CFE}" destId="{AD2BD493-2DDC-4793-AA1B-1E123B0B5CC9}" srcOrd="0" destOrd="0" presId="urn:microsoft.com/office/officeart/2018/5/layout/CenteredIconLabelDescriptionList"/>
    <dgm:cxn modelId="{D233BFF1-E885-4E04-822F-3433882B8318}" type="presParOf" srcId="{5F47F461-AAFC-45DE-8D3E-6C099ADA6CFE}" destId="{63D8C7E0-B265-4014-9910-2FB038C503D6}" srcOrd="1" destOrd="0" presId="urn:microsoft.com/office/officeart/2018/5/layout/CenteredIconLabelDescriptionList"/>
    <dgm:cxn modelId="{71DF064D-B83C-4D9D-B89B-F2609B008AD1}" type="presParOf" srcId="{5F47F461-AAFC-45DE-8D3E-6C099ADA6CFE}" destId="{72A48AB2-CCE8-499A-BBEC-E53D27FC549B}" srcOrd="2" destOrd="0" presId="urn:microsoft.com/office/officeart/2018/5/layout/CenteredIconLabelDescriptionList"/>
    <dgm:cxn modelId="{C908F1C1-F0A9-4AF3-9C3E-2F9247D79B0D}" type="presParOf" srcId="{5F47F461-AAFC-45DE-8D3E-6C099ADA6CFE}" destId="{D944CE0B-BE4F-4D5A-8D32-4794B367E2D2}" srcOrd="3" destOrd="0" presId="urn:microsoft.com/office/officeart/2018/5/layout/CenteredIconLabelDescriptionList"/>
    <dgm:cxn modelId="{5A412C94-4FE9-4519-934E-D831D03E8A2E}" type="presParOf" srcId="{5F47F461-AAFC-45DE-8D3E-6C099ADA6CFE}" destId="{4093A87A-33A2-4DC6-A006-CF4282D50534}" srcOrd="4" destOrd="0" presId="urn:microsoft.com/office/officeart/2018/5/layout/CenteredIconLabelDescriptionList"/>
    <dgm:cxn modelId="{998AB51A-6471-4495-8CB1-3DC2F57974DA}" type="presParOf" srcId="{19C9D743-C2CC-489F-8B7C-F34AFFE40F28}" destId="{A281A25E-1E56-4F44-B9CF-065B2087D6D4}" srcOrd="5" destOrd="0" presId="urn:microsoft.com/office/officeart/2018/5/layout/CenteredIconLabelDescriptionList"/>
    <dgm:cxn modelId="{2AA20248-1DBB-494E-94E2-6C02B0609204}" type="presParOf" srcId="{19C9D743-C2CC-489F-8B7C-F34AFFE40F28}" destId="{C2661024-34F5-427C-BBD7-772C21DBD789}" srcOrd="6" destOrd="0" presId="urn:microsoft.com/office/officeart/2018/5/layout/CenteredIconLabelDescriptionList"/>
    <dgm:cxn modelId="{27D312FF-6A1C-4095-823E-C625F7259459}" type="presParOf" srcId="{C2661024-34F5-427C-BBD7-772C21DBD789}" destId="{B6B647BE-14C5-4027-9BF9-6568FAEACE50}" srcOrd="0" destOrd="0" presId="urn:microsoft.com/office/officeart/2018/5/layout/CenteredIconLabelDescriptionList"/>
    <dgm:cxn modelId="{CE83E656-CEB2-425A-84D0-EA118F91523F}" type="presParOf" srcId="{C2661024-34F5-427C-BBD7-772C21DBD789}" destId="{69A66746-F020-48D1-821A-5BA4719BC730}" srcOrd="1" destOrd="0" presId="urn:microsoft.com/office/officeart/2018/5/layout/CenteredIconLabelDescriptionList"/>
    <dgm:cxn modelId="{7F77DA2D-893E-47F9-AA0B-599598511E8A}" type="presParOf" srcId="{C2661024-34F5-427C-BBD7-772C21DBD789}" destId="{82AE52CB-60C8-4FE1-903D-0E4D075A901C}" srcOrd="2" destOrd="0" presId="urn:microsoft.com/office/officeart/2018/5/layout/CenteredIconLabelDescriptionList"/>
    <dgm:cxn modelId="{F3FFBE63-A835-4C87-BE28-E8752B13B5C9}" type="presParOf" srcId="{C2661024-34F5-427C-BBD7-772C21DBD789}" destId="{7C34A305-FCFD-4913-80B9-917D4668F631}" srcOrd="3" destOrd="0" presId="urn:microsoft.com/office/officeart/2018/5/layout/CenteredIconLabelDescriptionList"/>
    <dgm:cxn modelId="{FBDCEF19-26F5-46A4-9FE9-951ABED0D0BD}" type="presParOf" srcId="{C2661024-34F5-427C-BBD7-772C21DBD789}" destId="{086DCBA9-93C2-4FB7-99F6-96D98F579E2B}"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08B308-69E9-4DA6-9FF5-DEFE95CFC5BA}"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16B71645-789F-4287-8BC5-2458A1D95361}">
      <dgm:prSet custT="1"/>
      <dgm:spPr/>
      <dgm:t>
        <a:bodyPr/>
        <a:lstStyle/>
        <a:p>
          <a:pPr>
            <a:lnSpc>
              <a:spcPct val="100000"/>
            </a:lnSpc>
            <a:defRPr b="1"/>
          </a:pPr>
          <a:r>
            <a:rPr lang="en-US" sz="3200" u="sng" dirty="0">
              <a:latin typeface="Arial" charset="0"/>
              <a:ea typeface="Arial" charset="0"/>
              <a:cs typeface="Arial" charset="0"/>
            </a:rPr>
            <a:t>S</a:t>
          </a:r>
          <a:r>
            <a:rPr lang="en-US" sz="2000" dirty="0">
              <a:latin typeface="Arial" charset="0"/>
              <a:ea typeface="Arial" charset="0"/>
              <a:cs typeface="Arial" charset="0"/>
            </a:rPr>
            <a:t>ituation</a:t>
          </a:r>
        </a:p>
      </dgm:t>
    </dgm:pt>
    <dgm:pt modelId="{25B8DBEC-054B-4753-A2C4-CE339D939869}" type="parTrans" cxnId="{29E9CACA-6A38-4385-9BEB-DE4CB9025999}">
      <dgm:prSet/>
      <dgm:spPr/>
      <dgm:t>
        <a:bodyPr/>
        <a:lstStyle/>
        <a:p>
          <a:endParaRPr lang="en-US" sz="2000">
            <a:latin typeface="Arial" charset="0"/>
            <a:ea typeface="Arial" charset="0"/>
            <a:cs typeface="Arial" charset="0"/>
          </a:endParaRPr>
        </a:p>
      </dgm:t>
    </dgm:pt>
    <dgm:pt modelId="{2CCEE108-897C-456D-BC5C-27D73E8584E4}" type="sibTrans" cxnId="{29E9CACA-6A38-4385-9BEB-DE4CB9025999}">
      <dgm:prSet/>
      <dgm:spPr/>
      <dgm:t>
        <a:bodyPr/>
        <a:lstStyle/>
        <a:p>
          <a:endParaRPr lang="en-US" sz="2000">
            <a:latin typeface="Arial" charset="0"/>
            <a:ea typeface="Arial" charset="0"/>
            <a:cs typeface="Arial" charset="0"/>
          </a:endParaRPr>
        </a:p>
      </dgm:t>
    </dgm:pt>
    <dgm:pt modelId="{948FFFEB-334A-4D7B-9945-BDC8DE6E3ADA}">
      <dgm:prSet custT="1"/>
      <dgm:spPr/>
      <dgm:t>
        <a:bodyPr/>
        <a:lstStyle/>
        <a:p>
          <a:pPr>
            <a:lnSpc>
              <a:spcPct val="100000"/>
            </a:lnSpc>
            <a:defRPr b="1"/>
          </a:pPr>
          <a:r>
            <a:rPr lang="en-US" sz="3200" u="sng" dirty="0">
              <a:latin typeface="Arial" charset="0"/>
              <a:ea typeface="Arial" charset="0"/>
              <a:cs typeface="Arial" charset="0"/>
            </a:rPr>
            <a:t>B</a:t>
          </a:r>
          <a:r>
            <a:rPr lang="en-US" sz="2000" dirty="0">
              <a:latin typeface="Arial" charset="0"/>
              <a:ea typeface="Arial" charset="0"/>
              <a:cs typeface="Arial" charset="0"/>
            </a:rPr>
            <a:t>ackground</a:t>
          </a:r>
        </a:p>
      </dgm:t>
    </dgm:pt>
    <dgm:pt modelId="{8038F039-4DA3-4E80-BF5D-B122336DC649}" type="parTrans" cxnId="{41A5601B-8239-4650-BFF0-B2EDDBC8C629}">
      <dgm:prSet/>
      <dgm:spPr/>
      <dgm:t>
        <a:bodyPr/>
        <a:lstStyle/>
        <a:p>
          <a:endParaRPr lang="en-US" sz="2000">
            <a:latin typeface="Arial" charset="0"/>
            <a:ea typeface="Arial" charset="0"/>
            <a:cs typeface="Arial" charset="0"/>
          </a:endParaRPr>
        </a:p>
      </dgm:t>
    </dgm:pt>
    <dgm:pt modelId="{E5E815BA-EA25-4600-9D39-5ADE8296F9EE}" type="sibTrans" cxnId="{41A5601B-8239-4650-BFF0-B2EDDBC8C629}">
      <dgm:prSet/>
      <dgm:spPr/>
      <dgm:t>
        <a:bodyPr/>
        <a:lstStyle/>
        <a:p>
          <a:endParaRPr lang="en-US" sz="2000">
            <a:latin typeface="Arial" charset="0"/>
            <a:ea typeface="Arial" charset="0"/>
            <a:cs typeface="Arial" charset="0"/>
          </a:endParaRPr>
        </a:p>
      </dgm:t>
    </dgm:pt>
    <dgm:pt modelId="{C75F5469-5BEF-44D4-9CF4-27D50B19FFE6}">
      <dgm:prSet custT="1"/>
      <dgm:spPr/>
      <dgm:t>
        <a:bodyPr/>
        <a:lstStyle/>
        <a:p>
          <a:pPr>
            <a:lnSpc>
              <a:spcPct val="100000"/>
            </a:lnSpc>
            <a:defRPr b="1"/>
          </a:pPr>
          <a:r>
            <a:rPr lang="en-US" sz="3600" u="sng" dirty="0">
              <a:latin typeface="Arial" charset="0"/>
              <a:ea typeface="Arial" charset="0"/>
              <a:cs typeface="Arial" charset="0"/>
            </a:rPr>
            <a:t>A</a:t>
          </a:r>
          <a:r>
            <a:rPr lang="en-US" sz="2000" dirty="0">
              <a:latin typeface="Arial" charset="0"/>
              <a:ea typeface="Arial" charset="0"/>
              <a:cs typeface="Arial" charset="0"/>
            </a:rPr>
            <a:t>ssessment</a:t>
          </a:r>
        </a:p>
      </dgm:t>
    </dgm:pt>
    <dgm:pt modelId="{B18D6692-7AA3-4730-9F62-4CB05191BD5E}" type="parTrans" cxnId="{39FDD54A-DA2C-4EEB-8DB9-BB304FE28964}">
      <dgm:prSet/>
      <dgm:spPr/>
      <dgm:t>
        <a:bodyPr/>
        <a:lstStyle/>
        <a:p>
          <a:endParaRPr lang="en-US" sz="2000">
            <a:latin typeface="Arial" charset="0"/>
            <a:ea typeface="Arial" charset="0"/>
            <a:cs typeface="Arial" charset="0"/>
          </a:endParaRPr>
        </a:p>
      </dgm:t>
    </dgm:pt>
    <dgm:pt modelId="{0A52948E-5A56-45BA-80FA-5FF784A7E768}" type="sibTrans" cxnId="{39FDD54A-DA2C-4EEB-8DB9-BB304FE28964}">
      <dgm:prSet/>
      <dgm:spPr/>
      <dgm:t>
        <a:bodyPr/>
        <a:lstStyle/>
        <a:p>
          <a:endParaRPr lang="en-US" sz="2000">
            <a:latin typeface="Arial" charset="0"/>
            <a:ea typeface="Arial" charset="0"/>
            <a:cs typeface="Arial" charset="0"/>
          </a:endParaRPr>
        </a:p>
      </dgm:t>
    </dgm:pt>
    <dgm:pt modelId="{459045A9-7484-491D-BBA0-86D4622CE544}">
      <dgm:prSet custT="1"/>
      <dgm:spPr/>
      <dgm:t>
        <a:bodyPr/>
        <a:lstStyle/>
        <a:p>
          <a:pPr algn="l">
            <a:lnSpc>
              <a:spcPct val="100000"/>
            </a:lnSpc>
            <a:defRPr b="1"/>
          </a:pPr>
          <a:r>
            <a:rPr lang="en-US" sz="3600" u="sng" dirty="0">
              <a:latin typeface="Arial" charset="0"/>
              <a:ea typeface="Arial" charset="0"/>
              <a:cs typeface="Arial" charset="0"/>
            </a:rPr>
            <a:t>R</a:t>
          </a:r>
          <a:r>
            <a:rPr lang="en-US" sz="2000" dirty="0">
              <a:latin typeface="Arial" charset="0"/>
              <a:ea typeface="Arial" charset="0"/>
              <a:cs typeface="Arial" charset="0"/>
            </a:rPr>
            <a:t>ecommendation or Requests</a:t>
          </a:r>
        </a:p>
      </dgm:t>
    </dgm:pt>
    <dgm:pt modelId="{07E775D9-2DE7-4919-AFB4-297661BB2AB9}" type="parTrans" cxnId="{0FF9C317-1A99-4952-BE2A-68C92AE53AC0}">
      <dgm:prSet/>
      <dgm:spPr/>
      <dgm:t>
        <a:bodyPr/>
        <a:lstStyle/>
        <a:p>
          <a:endParaRPr lang="en-US" sz="2000">
            <a:latin typeface="Arial" charset="0"/>
            <a:ea typeface="Arial" charset="0"/>
            <a:cs typeface="Arial" charset="0"/>
          </a:endParaRPr>
        </a:p>
      </dgm:t>
    </dgm:pt>
    <dgm:pt modelId="{584DCE6D-5B03-4B1C-8F89-4EC012676E0F}" type="sibTrans" cxnId="{0FF9C317-1A99-4952-BE2A-68C92AE53AC0}">
      <dgm:prSet/>
      <dgm:spPr/>
      <dgm:t>
        <a:bodyPr/>
        <a:lstStyle/>
        <a:p>
          <a:endParaRPr lang="en-US" sz="2000">
            <a:latin typeface="Arial" charset="0"/>
            <a:ea typeface="Arial" charset="0"/>
            <a:cs typeface="Arial" charset="0"/>
          </a:endParaRPr>
        </a:p>
      </dgm:t>
    </dgm:pt>
    <dgm:pt modelId="{6F138D20-F78B-4441-ABC5-6BFD61C9EC5C}">
      <dgm:prSet custT="1"/>
      <dgm:spPr/>
      <dgm:t>
        <a:bodyPr/>
        <a:lstStyle/>
        <a:p>
          <a:pPr>
            <a:lnSpc>
              <a:spcPct val="100000"/>
            </a:lnSpc>
          </a:pPr>
          <a:r>
            <a:rPr lang="en-US" sz="2000" i="1" dirty="0">
              <a:latin typeface="Arial" charset="0"/>
              <a:ea typeface="Arial" charset="0"/>
              <a:cs typeface="Arial" charset="0"/>
            </a:rPr>
            <a:t>What is going on with the patient?</a:t>
          </a:r>
        </a:p>
      </dgm:t>
    </dgm:pt>
    <dgm:pt modelId="{56574161-8AB2-4306-BE2E-CF2A4EB0B088}" type="parTrans" cxnId="{3C85E96E-B276-4EA5-BBCF-4AD9C6DB8EFF}">
      <dgm:prSet/>
      <dgm:spPr/>
      <dgm:t>
        <a:bodyPr/>
        <a:lstStyle/>
        <a:p>
          <a:endParaRPr lang="en-US" sz="2000">
            <a:latin typeface="Arial" charset="0"/>
            <a:ea typeface="Arial" charset="0"/>
            <a:cs typeface="Arial" charset="0"/>
          </a:endParaRPr>
        </a:p>
      </dgm:t>
    </dgm:pt>
    <dgm:pt modelId="{4F1238C2-2653-444D-9833-B6D89A28ACA0}" type="sibTrans" cxnId="{3C85E96E-B276-4EA5-BBCF-4AD9C6DB8EFF}">
      <dgm:prSet/>
      <dgm:spPr/>
      <dgm:t>
        <a:bodyPr/>
        <a:lstStyle/>
        <a:p>
          <a:endParaRPr lang="en-US">
            <a:latin typeface="Arial" charset="0"/>
            <a:ea typeface="Arial" charset="0"/>
            <a:cs typeface="Arial" charset="0"/>
          </a:endParaRPr>
        </a:p>
      </dgm:t>
    </dgm:pt>
    <dgm:pt modelId="{407A6329-C878-44C1-82C5-DA151E0AB4A8}">
      <dgm:prSet custT="1"/>
      <dgm:spPr/>
      <dgm:t>
        <a:bodyPr/>
        <a:lstStyle/>
        <a:p>
          <a:pPr>
            <a:lnSpc>
              <a:spcPct val="100000"/>
            </a:lnSpc>
          </a:pPr>
          <a:r>
            <a:rPr lang="en-US" sz="2000" i="1" dirty="0">
              <a:latin typeface="Arial" charset="0"/>
              <a:ea typeface="Arial" charset="0"/>
              <a:cs typeface="Arial" charset="0"/>
            </a:rPr>
            <a:t>What is the clinical background and context?</a:t>
          </a:r>
        </a:p>
      </dgm:t>
    </dgm:pt>
    <dgm:pt modelId="{6E677547-F401-4AA0-A871-44FC1823710E}" type="parTrans" cxnId="{25146903-BF06-4684-A594-8A2B1EA2DE5B}">
      <dgm:prSet/>
      <dgm:spPr/>
      <dgm:t>
        <a:bodyPr/>
        <a:lstStyle/>
        <a:p>
          <a:endParaRPr lang="en-US" sz="2000">
            <a:latin typeface="Arial" charset="0"/>
            <a:ea typeface="Arial" charset="0"/>
            <a:cs typeface="Arial" charset="0"/>
          </a:endParaRPr>
        </a:p>
      </dgm:t>
    </dgm:pt>
    <dgm:pt modelId="{4B0CE11E-B220-43D3-95FC-C03A834BBEDE}" type="sibTrans" cxnId="{25146903-BF06-4684-A594-8A2B1EA2DE5B}">
      <dgm:prSet/>
      <dgm:spPr/>
      <dgm:t>
        <a:bodyPr/>
        <a:lstStyle/>
        <a:p>
          <a:endParaRPr lang="en-US">
            <a:latin typeface="Arial" charset="0"/>
            <a:ea typeface="Arial" charset="0"/>
            <a:cs typeface="Arial" charset="0"/>
          </a:endParaRPr>
        </a:p>
      </dgm:t>
    </dgm:pt>
    <dgm:pt modelId="{AE419B57-A909-4588-A5C1-F3DAC673EF04}">
      <dgm:prSet custT="1"/>
      <dgm:spPr/>
      <dgm:t>
        <a:bodyPr/>
        <a:lstStyle/>
        <a:p>
          <a:pPr>
            <a:lnSpc>
              <a:spcPct val="100000"/>
            </a:lnSpc>
          </a:pPr>
          <a:r>
            <a:rPr lang="en-US" sz="2000" i="1" dirty="0">
              <a:latin typeface="Arial" charset="0"/>
              <a:ea typeface="Arial" charset="0"/>
              <a:cs typeface="Arial" charset="0"/>
            </a:rPr>
            <a:t>What do I think the problem is?</a:t>
          </a:r>
        </a:p>
      </dgm:t>
    </dgm:pt>
    <dgm:pt modelId="{602F5B03-B795-4A23-A781-0B7192D5C051}" type="parTrans" cxnId="{EA009749-0270-4E22-9EC4-C59F7D4F3F47}">
      <dgm:prSet/>
      <dgm:spPr/>
      <dgm:t>
        <a:bodyPr/>
        <a:lstStyle/>
        <a:p>
          <a:endParaRPr lang="en-US" sz="2000">
            <a:latin typeface="Arial" charset="0"/>
            <a:ea typeface="Arial" charset="0"/>
            <a:cs typeface="Arial" charset="0"/>
          </a:endParaRPr>
        </a:p>
      </dgm:t>
    </dgm:pt>
    <dgm:pt modelId="{DF9F9432-3C68-47C1-A2FC-D25B99BCA2A2}" type="sibTrans" cxnId="{EA009749-0270-4E22-9EC4-C59F7D4F3F47}">
      <dgm:prSet/>
      <dgm:spPr/>
      <dgm:t>
        <a:bodyPr/>
        <a:lstStyle/>
        <a:p>
          <a:endParaRPr lang="en-US">
            <a:latin typeface="Arial" charset="0"/>
            <a:ea typeface="Arial" charset="0"/>
            <a:cs typeface="Arial" charset="0"/>
          </a:endParaRPr>
        </a:p>
      </dgm:t>
    </dgm:pt>
    <dgm:pt modelId="{01EC59B3-1824-424A-86D2-4C9ECD40866B}">
      <dgm:prSet custT="1"/>
      <dgm:spPr/>
      <dgm:t>
        <a:bodyPr/>
        <a:lstStyle/>
        <a:p>
          <a:pPr>
            <a:lnSpc>
              <a:spcPct val="100000"/>
            </a:lnSpc>
          </a:pPr>
          <a:r>
            <a:rPr lang="en-US" sz="2000" i="1" dirty="0">
              <a:latin typeface="Arial" charset="0"/>
              <a:ea typeface="Arial" charset="0"/>
              <a:cs typeface="Arial" charset="0"/>
            </a:rPr>
            <a:t>What would I recommend?</a:t>
          </a:r>
        </a:p>
      </dgm:t>
    </dgm:pt>
    <dgm:pt modelId="{6D86B40C-76B8-4336-9414-DC6F0B6C05D1}" type="parTrans" cxnId="{B9DE81CA-480E-41BA-B414-B2059ACC7D38}">
      <dgm:prSet/>
      <dgm:spPr/>
      <dgm:t>
        <a:bodyPr/>
        <a:lstStyle/>
        <a:p>
          <a:endParaRPr lang="en-US" sz="2000">
            <a:latin typeface="Arial" charset="0"/>
            <a:ea typeface="Arial" charset="0"/>
            <a:cs typeface="Arial" charset="0"/>
          </a:endParaRPr>
        </a:p>
      </dgm:t>
    </dgm:pt>
    <dgm:pt modelId="{D6268BE4-8896-4714-A50D-529B63BAC8D8}" type="sibTrans" cxnId="{B9DE81CA-480E-41BA-B414-B2059ACC7D38}">
      <dgm:prSet/>
      <dgm:spPr/>
      <dgm:t>
        <a:bodyPr/>
        <a:lstStyle/>
        <a:p>
          <a:endParaRPr lang="en-US">
            <a:latin typeface="Arial" charset="0"/>
            <a:ea typeface="Arial" charset="0"/>
            <a:cs typeface="Arial" charset="0"/>
          </a:endParaRPr>
        </a:p>
      </dgm:t>
    </dgm:pt>
    <dgm:pt modelId="{2AE03232-A665-4788-B811-18E0DEFECC27}">
      <dgm:prSet custT="1"/>
      <dgm:spPr/>
      <dgm:t>
        <a:bodyPr/>
        <a:lstStyle/>
        <a:p>
          <a:pPr>
            <a:lnSpc>
              <a:spcPct val="100000"/>
            </a:lnSpc>
          </a:pPr>
          <a:r>
            <a:rPr lang="en-US" sz="2000" i="1" dirty="0">
              <a:latin typeface="Arial" charset="0"/>
              <a:ea typeface="Arial" charset="0"/>
              <a:cs typeface="Arial" charset="0"/>
            </a:rPr>
            <a:t>What do I need from you?</a:t>
          </a:r>
        </a:p>
      </dgm:t>
    </dgm:pt>
    <dgm:pt modelId="{A1578BA0-A41B-4DB1-9DD8-6BC4783DC6FB}" type="parTrans" cxnId="{F0C9F627-4819-4A4E-99EB-65FFB945A335}">
      <dgm:prSet/>
      <dgm:spPr/>
      <dgm:t>
        <a:bodyPr/>
        <a:lstStyle/>
        <a:p>
          <a:endParaRPr lang="en-US" sz="2000">
            <a:latin typeface="Arial" charset="0"/>
            <a:ea typeface="Arial" charset="0"/>
            <a:cs typeface="Arial" charset="0"/>
          </a:endParaRPr>
        </a:p>
      </dgm:t>
    </dgm:pt>
    <dgm:pt modelId="{63DEE95F-03E3-4B4A-8903-3051A006D93E}" type="sibTrans" cxnId="{F0C9F627-4819-4A4E-99EB-65FFB945A335}">
      <dgm:prSet/>
      <dgm:spPr/>
      <dgm:t>
        <a:bodyPr/>
        <a:lstStyle/>
        <a:p>
          <a:endParaRPr lang="en-US">
            <a:latin typeface="Arial" charset="0"/>
            <a:ea typeface="Arial" charset="0"/>
            <a:cs typeface="Arial" charset="0"/>
          </a:endParaRPr>
        </a:p>
      </dgm:t>
    </dgm:pt>
    <dgm:pt modelId="{59A551E4-98EB-482E-9F9E-FA4C99C9C617}" type="pres">
      <dgm:prSet presAssocID="{9708B308-69E9-4DA6-9FF5-DEFE95CFC5BA}" presName="root" presStyleCnt="0">
        <dgm:presLayoutVars>
          <dgm:dir/>
          <dgm:resizeHandles val="exact"/>
        </dgm:presLayoutVars>
      </dgm:prSet>
      <dgm:spPr/>
    </dgm:pt>
    <dgm:pt modelId="{B597C91B-732E-40DD-9F3F-344A4FCCCAFA}" type="pres">
      <dgm:prSet presAssocID="{16B71645-789F-4287-8BC5-2458A1D95361}" presName="compNode" presStyleCnt="0"/>
      <dgm:spPr/>
    </dgm:pt>
    <dgm:pt modelId="{154A101A-4C9E-4366-93DA-5E1B07FC6112}" type="pres">
      <dgm:prSet presAssocID="{16B71645-789F-4287-8BC5-2458A1D95361}" presName="iconRect" presStyleLbl="node1" presStyleIdx="0" presStyleCnt="4" custScaleX="247021" custScaleY="212190" custLinFactNeighborX="56914" custLinFactNeighborY="-6956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dgm:spPr>
    </dgm:pt>
    <dgm:pt modelId="{FA7B8C01-C2F6-4F41-ACE5-6A2A28A2EA50}" type="pres">
      <dgm:prSet presAssocID="{16B71645-789F-4287-8BC5-2458A1D95361}" presName="iconSpace" presStyleCnt="0"/>
      <dgm:spPr/>
    </dgm:pt>
    <dgm:pt modelId="{8BFE5853-FA73-45D8-86F2-9380EAF65614}" type="pres">
      <dgm:prSet presAssocID="{16B71645-789F-4287-8BC5-2458A1D95361}" presName="parTx" presStyleLbl="revTx" presStyleIdx="0" presStyleCnt="8" custLinFactNeighborX="-10247" custLinFactNeighborY="-16053">
        <dgm:presLayoutVars>
          <dgm:chMax val="0"/>
          <dgm:chPref val="0"/>
        </dgm:presLayoutVars>
      </dgm:prSet>
      <dgm:spPr/>
    </dgm:pt>
    <dgm:pt modelId="{D1553AA6-4109-42AE-BE90-4C48092BB068}" type="pres">
      <dgm:prSet presAssocID="{16B71645-789F-4287-8BC5-2458A1D95361}" presName="txSpace" presStyleCnt="0"/>
      <dgm:spPr/>
    </dgm:pt>
    <dgm:pt modelId="{249BD71D-3F30-4320-B898-82334B54AACE}" type="pres">
      <dgm:prSet presAssocID="{16B71645-789F-4287-8BC5-2458A1D95361}" presName="desTx" presStyleLbl="revTx" presStyleIdx="1" presStyleCnt="8" custLinFactNeighborX="-15626" custLinFactNeighborY="-9828">
        <dgm:presLayoutVars/>
      </dgm:prSet>
      <dgm:spPr/>
    </dgm:pt>
    <dgm:pt modelId="{4D402102-ED19-4F26-8391-6B03BCEBFDD5}" type="pres">
      <dgm:prSet presAssocID="{2CCEE108-897C-456D-BC5C-27D73E8584E4}" presName="sibTrans" presStyleCnt="0"/>
      <dgm:spPr/>
    </dgm:pt>
    <dgm:pt modelId="{5DB12D16-6421-465A-ACD0-50155F6022D2}" type="pres">
      <dgm:prSet presAssocID="{948FFFEB-334A-4D7B-9945-BDC8DE6E3ADA}" presName="compNode" presStyleCnt="0"/>
      <dgm:spPr/>
    </dgm:pt>
    <dgm:pt modelId="{520E4595-B681-47EA-B55E-B9852D5FC999}" type="pres">
      <dgm:prSet presAssocID="{948FFFEB-334A-4D7B-9945-BDC8DE6E3ADA}" presName="iconRect" presStyleLbl="node1" presStyleIdx="1" presStyleCnt="4" custScaleX="253537" custScaleY="218000" custLinFactNeighborX="49895" custLinFactNeighborY="-7102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a:noFill/>
        </a:ln>
      </dgm:spPr>
    </dgm:pt>
    <dgm:pt modelId="{68D7AB49-6480-4047-A136-FE9ED30272AB}" type="pres">
      <dgm:prSet presAssocID="{948FFFEB-334A-4D7B-9945-BDC8DE6E3ADA}" presName="iconSpace" presStyleCnt="0"/>
      <dgm:spPr/>
    </dgm:pt>
    <dgm:pt modelId="{FF54D3F5-58CC-4D31-9723-818D82AB6FD1}" type="pres">
      <dgm:prSet presAssocID="{948FFFEB-334A-4D7B-9945-BDC8DE6E3ADA}" presName="parTx" presStyleLbl="revTx" presStyleIdx="2" presStyleCnt="8" custScaleX="115903" custLinFactNeighborX="-17589" custLinFactNeighborY="-16926">
        <dgm:presLayoutVars>
          <dgm:chMax val="0"/>
          <dgm:chPref val="0"/>
        </dgm:presLayoutVars>
      </dgm:prSet>
      <dgm:spPr/>
    </dgm:pt>
    <dgm:pt modelId="{CB0A900E-3F52-493C-B4C1-5CDD1D3F3DE4}" type="pres">
      <dgm:prSet presAssocID="{948FFFEB-334A-4D7B-9945-BDC8DE6E3ADA}" presName="txSpace" presStyleCnt="0"/>
      <dgm:spPr/>
    </dgm:pt>
    <dgm:pt modelId="{B9356071-4E6B-4163-AC66-4CF381F75844}" type="pres">
      <dgm:prSet presAssocID="{948FFFEB-334A-4D7B-9945-BDC8DE6E3ADA}" presName="desTx" presStyleLbl="revTx" presStyleIdx="3" presStyleCnt="8" custLinFactNeighborX="-20162" custLinFactNeighborY="-10716">
        <dgm:presLayoutVars/>
      </dgm:prSet>
      <dgm:spPr/>
    </dgm:pt>
    <dgm:pt modelId="{D973CF66-90F9-4CA2-AB5A-77BFD784BE5E}" type="pres">
      <dgm:prSet presAssocID="{E5E815BA-EA25-4600-9D39-5ADE8296F9EE}" presName="sibTrans" presStyleCnt="0"/>
      <dgm:spPr/>
    </dgm:pt>
    <dgm:pt modelId="{0E57B04A-3E9B-402B-BBED-2199419F8DF0}" type="pres">
      <dgm:prSet presAssocID="{C75F5469-5BEF-44D4-9CF4-27D50B19FFE6}" presName="compNode" presStyleCnt="0"/>
      <dgm:spPr/>
    </dgm:pt>
    <dgm:pt modelId="{DDCBC6E6-E949-4CF7-A612-706B7B60ADD9}" type="pres">
      <dgm:prSet presAssocID="{C75F5469-5BEF-44D4-9CF4-27D50B19FFE6}" presName="iconRect" presStyleLbl="node1" presStyleIdx="2" presStyleCnt="4" custScaleX="250848" custScaleY="234168" custLinFactNeighborX="29581" custLinFactNeighborY="-64109"/>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a:noFill/>
        </a:ln>
      </dgm:spPr>
    </dgm:pt>
    <dgm:pt modelId="{D1AFD667-A172-4C8F-AACB-F9C7926166D7}" type="pres">
      <dgm:prSet presAssocID="{C75F5469-5BEF-44D4-9CF4-27D50B19FFE6}" presName="iconSpace" presStyleCnt="0"/>
      <dgm:spPr/>
    </dgm:pt>
    <dgm:pt modelId="{E8E7F85B-B5BA-49D9-A251-9AF364AA0178}" type="pres">
      <dgm:prSet presAssocID="{C75F5469-5BEF-44D4-9CF4-27D50B19FFE6}" presName="parTx" presStyleLbl="revTx" presStyleIdx="4" presStyleCnt="8" custScaleX="121964" custLinFactNeighborX="-21197" custLinFactNeighborY="-19357">
        <dgm:presLayoutVars>
          <dgm:chMax val="0"/>
          <dgm:chPref val="0"/>
        </dgm:presLayoutVars>
      </dgm:prSet>
      <dgm:spPr/>
    </dgm:pt>
    <dgm:pt modelId="{F41C27E5-E588-408E-9FF4-C0A9E9C9416D}" type="pres">
      <dgm:prSet presAssocID="{C75F5469-5BEF-44D4-9CF4-27D50B19FFE6}" presName="txSpace" presStyleCnt="0"/>
      <dgm:spPr/>
    </dgm:pt>
    <dgm:pt modelId="{89B0F6E4-4EF3-44AB-9423-F9C8F642269F}" type="pres">
      <dgm:prSet presAssocID="{C75F5469-5BEF-44D4-9CF4-27D50B19FFE6}" presName="desTx" presStyleLbl="revTx" presStyleIdx="5" presStyleCnt="8" custLinFactNeighborX="-21423" custLinFactNeighborY="-3788">
        <dgm:presLayoutVars/>
      </dgm:prSet>
      <dgm:spPr/>
    </dgm:pt>
    <dgm:pt modelId="{98CA5F83-6D14-4230-B129-173BF58FCF7A}" type="pres">
      <dgm:prSet presAssocID="{0A52948E-5A56-45BA-80FA-5FF784A7E768}" presName="sibTrans" presStyleCnt="0"/>
      <dgm:spPr/>
    </dgm:pt>
    <dgm:pt modelId="{53ED48DC-228B-4F07-987E-106EECC276CB}" type="pres">
      <dgm:prSet presAssocID="{459045A9-7484-491D-BBA0-86D4622CE544}" presName="compNode" presStyleCnt="0"/>
      <dgm:spPr/>
    </dgm:pt>
    <dgm:pt modelId="{61B56C99-568E-4D54-9B3B-5A39D086C940}" type="pres">
      <dgm:prSet presAssocID="{459045A9-7484-491D-BBA0-86D4622CE544}" presName="iconRect" presStyleLbl="node1" presStyleIdx="3" presStyleCnt="4" custScaleX="255859" custScaleY="219783" custLinFactNeighborX="38302" custLinFactNeighborY="-71956"/>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a:noFill/>
        </a:ln>
      </dgm:spPr>
    </dgm:pt>
    <dgm:pt modelId="{F55A5A80-B5B3-4D96-8373-3B11C4958BA1}" type="pres">
      <dgm:prSet presAssocID="{459045A9-7484-491D-BBA0-86D4622CE544}" presName="iconSpace" presStyleCnt="0"/>
      <dgm:spPr/>
    </dgm:pt>
    <dgm:pt modelId="{C6780175-251F-4BD3-B4F0-DCB3B36B51AB}" type="pres">
      <dgm:prSet presAssocID="{459045A9-7484-491D-BBA0-86D4622CE544}" presName="parTx" presStyleLbl="revTx" presStyleIdx="6" presStyleCnt="8" custScaleX="172132" custLinFactNeighborX="-4694" custLinFactNeighborY="-29455">
        <dgm:presLayoutVars>
          <dgm:chMax val="0"/>
          <dgm:chPref val="0"/>
        </dgm:presLayoutVars>
      </dgm:prSet>
      <dgm:spPr/>
    </dgm:pt>
    <dgm:pt modelId="{BBBD963F-CC0B-4CAF-A28D-9D4E1145EB3E}" type="pres">
      <dgm:prSet presAssocID="{459045A9-7484-491D-BBA0-86D4622CE544}" presName="txSpace" presStyleCnt="0"/>
      <dgm:spPr/>
    </dgm:pt>
    <dgm:pt modelId="{EA0C9D1E-94BD-4640-9931-9952F9B5C9A6}" type="pres">
      <dgm:prSet presAssocID="{459045A9-7484-491D-BBA0-86D4622CE544}" presName="desTx" presStyleLbl="revTx" presStyleIdx="7" presStyleCnt="8" custScaleX="131538" custLinFactNeighborX="-8857" custLinFactNeighborY="10415">
        <dgm:presLayoutVars/>
      </dgm:prSet>
      <dgm:spPr/>
    </dgm:pt>
  </dgm:ptLst>
  <dgm:cxnLst>
    <dgm:cxn modelId="{25146903-BF06-4684-A594-8A2B1EA2DE5B}" srcId="{948FFFEB-334A-4D7B-9945-BDC8DE6E3ADA}" destId="{407A6329-C878-44C1-82C5-DA151E0AB4A8}" srcOrd="0" destOrd="0" parTransId="{6E677547-F401-4AA0-A871-44FC1823710E}" sibTransId="{4B0CE11E-B220-43D3-95FC-C03A834BBEDE}"/>
    <dgm:cxn modelId="{0FF9C317-1A99-4952-BE2A-68C92AE53AC0}" srcId="{9708B308-69E9-4DA6-9FF5-DEFE95CFC5BA}" destId="{459045A9-7484-491D-BBA0-86D4622CE544}" srcOrd="3" destOrd="0" parTransId="{07E775D9-2DE7-4919-AFB4-297661BB2AB9}" sibTransId="{584DCE6D-5B03-4B1C-8F89-4EC012676E0F}"/>
    <dgm:cxn modelId="{D846071B-DCF0-4EBD-AE71-719E39FF2AEF}" type="presOf" srcId="{C75F5469-5BEF-44D4-9CF4-27D50B19FFE6}" destId="{E8E7F85B-B5BA-49D9-A251-9AF364AA0178}" srcOrd="0" destOrd="0" presId="urn:microsoft.com/office/officeart/2018/2/layout/IconLabelDescriptionList"/>
    <dgm:cxn modelId="{41A5601B-8239-4650-BFF0-B2EDDBC8C629}" srcId="{9708B308-69E9-4DA6-9FF5-DEFE95CFC5BA}" destId="{948FFFEB-334A-4D7B-9945-BDC8DE6E3ADA}" srcOrd="1" destOrd="0" parTransId="{8038F039-4DA3-4E80-BF5D-B122336DC649}" sibTransId="{E5E815BA-EA25-4600-9D39-5ADE8296F9EE}"/>
    <dgm:cxn modelId="{F0C9F627-4819-4A4E-99EB-65FFB945A335}" srcId="{459045A9-7484-491D-BBA0-86D4622CE544}" destId="{2AE03232-A665-4788-B811-18E0DEFECC27}" srcOrd="1" destOrd="0" parTransId="{A1578BA0-A41B-4DB1-9DD8-6BC4783DC6FB}" sibTransId="{63DEE95F-03E3-4B4A-8903-3051A006D93E}"/>
    <dgm:cxn modelId="{D12CEC2B-FA09-40DD-9AD2-376D96DAC5C7}" type="presOf" srcId="{AE419B57-A909-4588-A5C1-F3DAC673EF04}" destId="{89B0F6E4-4EF3-44AB-9423-F9C8F642269F}" srcOrd="0" destOrd="0" presId="urn:microsoft.com/office/officeart/2018/2/layout/IconLabelDescriptionList"/>
    <dgm:cxn modelId="{C6821836-3A17-4BF6-A81D-BD66317EDAFD}" type="presOf" srcId="{2AE03232-A665-4788-B811-18E0DEFECC27}" destId="{EA0C9D1E-94BD-4640-9931-9952F9B5C9A6}" srcOrd="0" destOrd="1" presId="urn:microsoft.com/office/officeart/2018/2/layout/IconLabelDescriptionList"/>
    <dgm:cxn modelId="{DE0B963C-43D4-4594-A66F-15104C40215A}" type="presOf" srcId="{9708B308-69E9-4DA6-9FF5-DEFE95CFC5BA}" destId="{59A551E4-98EB-482E-9F9E-FA4C99C9C617}" srcOrd="0" destOrd="0" presId="urn:microsoft.com/office/officeart/2018/2/layout/IconLabelDescriptionList"/>
    <dgm:cxn modelId="{730BA061-903F-4DC9-8A2B-76F4559B9AC3}" type="presOf" srcId="{6F138D20-F78B-4441-ABC5-6BFD61C9EC5C}" destId="{249BD71D-3F30-4320-B898-82334B54AACE}" srcOrd="0" destOrd="0" presId="urn:microsoft.com/office/officeart/2018/2/layout/IconLabelDescriptionList"/>
    <dgm:cxn modelId="{46984144-A1F9-4631-8A97-4B95041121CF}" type="presOf" srcId="{01EC59B3-1824-424A-86D2-4C9ECD40866B}" destId="{EA0C9D1E-94BD-4640-9931-9952F9B5C9A6}" srcOrd="0" destOrd="0" presId="urn:microsoft.com/office/officeart/2018/2/layout/IconLabelDescriptionList"/>
    <dgm:cxn modelId="{EA009749-0270-4E22-9EC4-C59F7D4F3F47}" srcId="{C75F5469-5BEF-44D4-9CF4-27D50B19FFE6}" destId="{AE419B57-A909-4588-A5C1-F3DAC673EF04}" srcOrd="0" destOrd="0" parTransId="{602F5B03-B795-4A23-A781-0B7192D5C051}" sibTransId="{DF9F9432-3C68-47C1-A2FC-D25B99BCA2A2}"/>
    <dgm:cxn modelId="{39FDD54A-DA2C-4EEB-8DB9-BB304FE28964}" srcId="{9708B308-69E9-4DA6-9FF5-DEFE95CFC5BA}" destId="{C75F5469-5BEF-44D4-9CF4-27D50B19FFE6}" srcOrd="2" destOrd="0" parTransId="{B18D6692-7AA3-4730-9F62-4CB05191BD5E}" sibTransId="{0A52948E-5A56-45BA-80FA-5FF784A7E768}"/>
    <dgm:cxn modelId="{3C85E96E-B276-4EA5-BBCF-4AD9C6DB8EFF}" srcId="{16B71645-789F-4287-8BC5-2458A1D95361}" destId="{6F138D20-F78B-4441-ABC5-6BFD61C9EC5C}" srcOrd="0" destOrd="0" parTransId="{56574161-8AB2-4306-BE2E-CF2A4EB0B088}" sibTransId="{4F1238C2-2653-444D-9833-B6D89A28ACA0}"/>
    <dgm:cxn modelId="{E5853491-2E81-4B49-BFCF-D48008075510}" type="presOf" srcId="{407A6329-C878-44C1-82C5-DA151E0AB4A8}" destId="{B9356071-4E6B-4163-AC66-4CF381F75844}" srcOrd="0" destOrd="0" presId="urn:microsoft.com/office/officeart/2018/2/layout/IconLabelDescriptionList"/>
    <dgm:cxn modelId="{74D816BB-66F3-4B80-856A-895C92C6FE62}" type="presOf" srcId="{948FFFEB-334A-4D7B-9945-BDC8DE6E3ADA}" destId="{FF54D3F5-58CC-4D31-9723-818D82AB6FD1}" srcOrd="0" destOrd="0" presId="urn:microsoft.com/office/officeart/2018/2/layout/IconLabelDescriptionList"/>
    <dgm:cxn modelId="{B9DE81CA-480E-41BA-B414-B2059ACC7D38}" srcId="{459045A9-7484-491D-BBA0-86D4622CE544}" destId="{01EC59B3-1824-424A-86D2-4C9ECD40866B}" srcOrd="0" destOrd="0" parTransId="{6D86B40C-76B8-4336-9414-DC6F0B6C05D1}" sibTransId="{D6268BE4-8896-4714-A50D-529B63BAC8D8}"/>
    <dgm:cxn modelId="{29E9CACA-6A38-4385-9BEB-DE4CB9025999}" srcId="{9708B308-69E9-4DA6-9FF5-DEFE95CFC5BA}" destId="{16B71645-789F-4287-8BC5-2458A1D95361}" srcOrd="0" destOrd="0" parTransId="{25B8DBEC-054B-4753-A2C4-CE339D939869}" sibTransId="{2CCEE108-897C-456D-BC5C-27D73E8584E4}"/>
    <dgm:cxn modelId="{1741D0CA-E788-4106-85F4-6D132AD87F3B}" type="presOf" srcId="{16B71645-789F-4287-8BC5-2458A1D95361}" destId="{8BFE5853-FA73-45D8-86F2-9380EAF65614}" srcOrd="0" destOrd="0" presId="urn:microsoft.com/office/officeart/2018/2/layout/IconLabelDescriptionList"/>
    <dgm:cxn modelId="{06E53FFC-C09E-415B-AEEA-D20B8DC8632C}" type="presOf" srcId="{459045A9-7484-491D-BBA0-86D4622CE544}" destId="{C6780175-251F-4BD3-B4F0-DCB3B36B51AB}" srcOrd="0" destOrd="0" presId="urn:microsoft.com/office/officeart/2018/2/layout/IconLabelDescriptionList"/>
    <dgm:cxn modelId="{A7C28396-5B1D-470B-A4F8-965F9CD66D56}" type="presParOf" srcId="{59A551E4-98EB-482E-9F9E-FA4C99C9C617}" destId="{B597C91B-732E-40DD-9F3F-344A4FCCCAFA}" srcOrd="0" destOrd="0" presId="urn:microsoft.com/office/officeart/2018/2/layout/IconLabelDescriptionList"/>
    <dgm:cxn modelId="{59708813-6A6A-4FDA-885E-873252268EBE}" type="presParOf" srcId="{B597C91B-732E-40DD-9F3F-344A4FCCCAFA}" destId="{154A101A-4C9E-4366-93DA-5E1B07FC6112}" srcOrd="0" destOrd="0" presId="urn:microsoft.com/office/officeart/2018/2/layout/IconLabelDescriptionList"/>
    <dgm:cxn modelId="{3041F361-897A-42B7-8004-A53A5967D4DD}" type="presParOf" srcId="{B597C91B-732E-40DD-9F3F-344A4FCCCAFA}" destId="{FA7B8C01-C2F6-4F41-ACE5-6A2A28A2EA50}" srcOrd="1" destOrd="0" presId="urn:microsoft.com/office/officeart/2018/2/layout/IconLabelDescriptionList"/>
    <dgm:cxn modelId="{97005AA7-F07D-446F-A1C1-7FCDCF2AEC83}" type="presParOf" srcId="{B597C91B-732E-40DD-9F3F-344A4FCCCAFA}" destId="{8BFE5853-FA73-45D8-86F2-9380EAF65614}" srcOrd="2" destOrd="0" presId="urn:microsoft.com/office/officeart/2018/2/layout/IconLabelDescriptionList"/>
    <dgm:cxn modelId="{F15FDB92-9402-4BDF-9329-CC1E7E3628EB}" type="presParOf" srcId="{B597C91B-732E-40DD-9F3F-344A4FCCCAFA}" destId="{D1553AA6-4109-42AE-BE90-4C48092BB068}" srcOrd="3" destOrd="0" presId="urn:microsoft.com/office/officeart/2018/2/layout/IconLabelDescriptionList"/>
    <dgm:cxn modelId="{615380E7-7807-4BC5-9DAE-1F8A69B3C923}" type="presParOf" srcId="{B597C91B-732E-40DD-9F3F-344A4FCCCAFA}" destId="{249BD71D-3F30-4320-B898-82334B54AACE}" srcOrd="4" destOrd="0" presId="urn:microsoft.com/office/officeart/2018/2/layout/IconLabelDescriptionList"/>
    <dgm:cxn modelId="{93B937BA-57B2-43CA-AF7B-1AC989A3504B}" type="presParOf" srcId="{59A551E4-98EB-482E-9F9E-FA4C99C9C617}" destId="{4D402102-ED19-4F26-8391-6B03BCEBFDD5}" srcOrd="1" destOrd="0" presId="urn:microsoft.com/office/officeart/2018/2/layout/IconLabelDescriptionList"/>
    <dgm:cxn modelId="{D9F976C5-FEA3-464A-A522-D54C82360C7E}" type="presParOf" srcId="{59A551E4-98EB-482E-9F9E-FA4C99C9C617}" destId="{5DB12D16-6421-465A-ACD0-50155F6022D2}" srcOrd="2" destOrd="0" presId="urn:microsoft.com/office/officeart/2018/2/layout/IconLabelDescriptionList"/>
    <dgm:cxn modelId="{55C7F019-45C5-485E-8DA8-56607B014C4E}" type="presParOf" srcId="{5DB12D16-6421-465A-ACD0-50155F6022D2}" destId="{520E4595-B681-47EA-B55E-B9852D5FC999}" srcOrd="0" destOrd="0" presId="urn:microsoft.com/office/officeart/2018/2/layout/IconLabelDescriptionList"/>
    <dgm:cxn modelId="{E83537E4-9247-4E52-ABFA-7B16BF95AAC1}" type="presParOf" srcId="{5DB12D16-6421-465A-ACD0-50155F6022D2}" destId="{68D7AB49-6480-4047-A136-FE9ED30272AB}" srcOrd="1" destOrd="0" presId="urn:microsoft.com/office/officeart/2018/2/layout/IconLabelDescriptionList"/>
    <dgm:cxn modelId="{DDD70CE1-E4BC-4283-8EE8-EC425D545802}" type="presParOf" srcId="{5DB12D16-6421-465A-ACD0-50155F6022D2}" destId="{FF54D3F5-58CC-4D31-9723-818D82AB6FD1}" srcOrd="2" destOrd="0" presId="urn:microsoft.com/office/officeart/2018/2/layout/IconLabelDescriptionList"/>
    <dgm:cxn modelId="{96975221-C2C6-4136-A2A8-E7B916B717F2}" type="presParOf" srcId="{5DB12D16-6421-465A-ACD0-50155F6022D2}" destId="{CB0A900E-3F52-493C-B4C1-5CDD1D3F3DE4}" srcOrd="3" destOrd="0" presId="urn:microsoft.com/office/officeart/2018/2/layout/IconLabelDescriptionList"/>
    <dgm:cxn modelId="{5159FA40-83CB-4F40-A3CC-291A1E14FCEE}" type="presParOf" srcId="{5DB12D16-6421-465A-ACD0-50155F6022D2}" destId="{B9356071-4E6B-4163-AC66-4CF381F75844}" srcOrd="4" destOrd="0" presId="urn:microsoft.com/office/officeart/2018/2/layout/IconLabelDescriptionList"/>
    <dgm:cxn modelId="{F8AD7012-EA7C-4485-B5D4-2C17B17F4196}" type="presParOf" srcId="{59A551E4-98EB-482E-9F9E-FA4C99C9C617}" destId="{D973CF66-90F9-4CA2-AB5A-77BFD784BE5E}" srcOrd="3" destOrd="0" presId="urn:microsoft.com/office/officeart/2018/2/layout/IconLabelDescriptionList"/>
    <dgm:cxn modelId="{EF4F23F1-61C0-4DD0-9F49-EA36EB8F7434}" type="presParOf" srcId="{59A551E4-98EB-482E-9F9E-FA4C99C9C617}" destId="{0E57B04A-3E9B-402B-BBED-2199419F8DF0}" srcOrd="4" destOrd="0" presId="urn:microsoft.com/office/officeart/2018/2/layout/IconLabelDescriptionList"/>
    <dgm:cxn modelId="{E75DAB85-32AF-42A8-A248-4910A9DC3CD6}" type="presParOf" srcId="{0E57B04A-3E9B-402B-BBED-2199419F8DF0}" destId="{DDCBC6E6-E949-4CF7-A612-706B7B60ADD9}" srcOrd="0" destOrd="0" presId="urn:microsoft.com/office/officeart/2018/2/layout/IconLabelDescriptionList"/>
    <dgm:cxn modelId="{1AD1061B-7FE7-46EC-BAA0-F765511CBC32}" type="presParOf" srcId="{0E57B04A-3E9B-402B-BBED-2199419F8DF0}" destId="{D1AFD667-A172-4C8F-AACB-F9C7926166D7}" srcOrd="1" destOrd="0" presId="urn:microsoft.com/office/officeart/2018/2/layout/IconLabelDescriptionList"/>
    <dgm:cxn modelId="{BBBCF9D5-FD6D-4FBF-8882-76A02935772E}" type="presParOf" srcId="{0E57B04A-3E9B-402B-BBED-2199419F8DF0}" destId="{E8E7F85B-B5BA-49D9-A251-9AF364AA0178}" srcOrd="2" destOrd="0" presId="urn:microsoft.com/office/officeart/2018/2/layout/IconLabelDescriptionList"/>
    <dgm:cxn modelId="{867A39FF-802E-4931-8525-E46EDC4A4CE3}" type="presParOf" srcId="{0E57B04A-3E9B-402B-BBED-2199419F8DF0}" destId="{F41C27E5-E588-408E-9FF4-C0A9E9C9416D}" srcOrd="3" destOrd="0" presId="urn:microsoft.com/office/officeart/2018/2/layout/IconLabelDescriptionList"/>
    <dgm:cxn modelId="{08139E76-71D0-4305-A81F-268F9D0405EF}" type="presParOf" srcId="{0E57B04A-3E9B-402B-BBED-2199419F8DF0}" destId="{89B0F6E4-4EF3-44AB-9423-F9C8F642269F}" srcOrd="4" destOrd="0" presId="urn:microsoft.com/office/officeart/2018/2/layout/IconLabelDescriptionList"/>
    <dgm:cxn modelId="{57249353-2271-4303-A654-3C5A4CD490EA}" type="presParOf" srcId="{59A551E4-98EB-482E-9F9E-FA4C99C9C617}" destId="{98CA5F83-6D14-4230-B129-173BF58FCF7A}" srcOrd="5" destOrd="0" presId="urn:microsoft.com/office/officeart/2018/2/layout/IconLabelDescriptionList"/>
    <dgm:cxn modelId="{1235F39C-3652-474E-8590-8463B21D89EA}" type="presParOf" srcId="{59A551E4-98EB-482E-9F9E-FA4C99C9C617}" destId="{53ED48DC-228B-4F07-987E-106EECC276CB}" srcOrd="6" destOrd="0" presId="urn:microsoft.com/office/officeart/2018/2/layout/IconLabelDescriptionList"/>
    <dgm:cxn modelId="{65CAC48A-26A3-4D74-8926-15377ED55924}" type="presParOf" srcId="{53ED48DC-228B-4F07-987E-106EECC276CB}" destId="{61B56C99-568E-4D54-9B3B-5A39D086C940}" srcOrd="0" destOrd="0" presId="urn:microsoft.com/office/officeart/2018/2/layout/IconLabelDescriptionList"/>
    <dgm:cxn modelId="{33B394F4-EBCE-4DA4-B54B-73017229B293}" type="presParOf" srcId="{53ED48DC-228B-4F07-987E-106EECC276CB}" destId="{F55A5A80-B5B3-4D96-8373-3B11C4958BA1}" srcOrd="1" destOrd="0" presId="urn:microsoft.com/office/officeart/2018/2/layout/IconLabelDescriptionList"/>
    <dgm:cxn modelId="{757312D1-24D2-4312-8F2F-A46CFCA1CE03}" type="presParOf" srcId="{53ED48DC-228B-4F07-987E-106EECC276CB}" destId="{C6780175-251F-4BD3-B4F0-DCB3B36B51AB}" srcOrd="2" destOrd="0" presId="urn:microsoft.com/office/officeart/2018/2/layout/IconLabelDescriptionList"/>
    <dgm:cxn modelId="{7C48EBE2-2FE5-42F3-B8FA-CE1AD4500D2B}" type="presParOf" srcId="{53ED48DC-228B-4F07-987E-106EECC276CB}" destId="{BBBD963F-CC0B-4CAF-A28D-9D4E1145EB3E}" srcOrd="3" destOrd="0" presId="urn:microsoft.com/office/officeart/2018/2/layout/IconLabelDescriptionList"/>
    <dgm:cxn modelId="{19F9C2BE-31AD-43E5-9B31-E5BCBB01E90D}" type="presParOf" srcId="{53ED48DC-228B-4F07-987E-106EECC276CB}" destId="{EA0C9D1E-94BD-4640-9931-9952F9B5C9A6}"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570B0F-E06A-4B8F-B912-C72864C3C68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076CD81E-E8DB-4959-ABB2-D3E8CC42534D}">
      <dgm:prSet/>
      <dgm:spPr/>
      <dgm:t>
        <a:bodyPr/>
        <a:lstStyle/>
        <a:p>
          <a:pPr>
            <a:lnSpc>
              <a:spcPct val="100000"/>
            </a:lnSpc>
          </a:pPr>
          <a:r>
            <a:rPr lang="en-US" b="1" dirty="0">
              <a:latin typeface="Arial" charset="0"/>
              <a:ea typeface="Arial" charset="0"/>
              <a:cs typeface="Arial" charset="0"/>
            </a:rPr>
            <a:t>Assessment</a:t>
          </a:r>
        </a:p>
      </dgm:t>
    </dgm:pt>
    <dgm:pt modelId="{39E8E69E-AA2A-490E-ADD9-B899E3439EF7}" type="parTrans" cxnId="{CA71DADE-4203-460B-8B68-A06C1264F554}">
      <dgm:prSet/>
      <dgm:spPr/>
      <dgm:t>
        <a:bodyPr/>
        <a:lstStyle/>
        <a:p>
          <a:endParaRPr lang="en-US">
            <a:latin typeface="Arial" charset="0"/>
            <a:ea typeface="Arial" charset="0"/>
            <a:cs typeface="Arial" charset="0"/>
          </a:endParaRPr>
        </a:p>
      </dgm:t>
    </dgm:pt>
    <dgm:pt modelId="{22969D64-6F37-4254-9792-767446D30A15}" type="sibTrans" cxnId="{CA71DADE-4203-460B-8B68-A06C1264F554}">
      <dgm:prSet/>
      <dgm:spPr/>
      <dgm:t>
        <a:bodyPr/>
        <a:lstStyle/>
        <a:p>
          <a:endParaRPr lang="en-US">
            <a:latin typeface="Arial" charset="0"/>
            <a:ea typeface="Arial" charset="0"/>
            <a:cs typeface="Arial" charset="0"/>
          </a:endParaRPr>
        </a:p>
      </dgm:t>
    </dgm:pt>
    <dgm:pt modelId="{28F5BB5F-E424-45A3-9D42-CA5A0997CFDC}">
      <dgm:prSet/>
      <dgm:spPr/>
      <dgm:t>
        <a:bodyPr/>
        <a:lstStyle/>
        <a:p>
          <a:pPr>
            <a:lnSpc>
              <a:spcPct val="100000"/>
            </a:lnSpc>
          </a:pPr>
          <a:r>
            <a:rPr lang="en-US" b="1" dirty="0">
              <a:latin typeface="Arial" charset="0"/>
              <a:ea typeface="Arial" charset="0"/>
              <a:cs typeface="Arial" charset="0"/>
            </a:rPr>
            <a:t>Repeat Back</a:t>
          </a:r>
          <a:br>
            <a:rPr lang="en-US" b="1" dirty="0">
              <a:latin typeface="Arial" charset="0"/>
              <a:ea typeface="Arial" charset="0"/>
              <a:cs typeface="Arial" charset="0"/>
            </a:rPr>
          </a:br>
          <a:r>
            <a:rPr lang="en-US" b="1" dirty="0">
              <a:latin typeface="Arial" charset="0"/>
              <a:ea typeface="Arial" charset="0"/>
              <a:cs typeface="Arial" charset="0"/>
            </a:rPr>
            <a:t>Recommendation</a:t>
          </a:r>
          <a:br>
            <a:rPr lang="en-US" b="1" dirty="0">
              <a:latin typeface="Arial" charset="0"/>
              <a:ea typeface="Arial" charset="0"/>
              <a:cs typeface="Arial" charset="0"/>
            </a:rPr>
          </a:br>
          <a:r>
            <a:rPr lang="en-US" b="1" dirty="0">
              <a:latin typeface="Arial" charset="0"/>
              <a:ea typeface="Arial" charset="0"/>
              <a:cs typeface="Arial" charset="0"/>
            </a:rPr>
            <a:t>Request</a:t>
          </a:r>
        </a:p>
      </dgm:t>
    </dgm:pt>
    <dgm:pt modelId="{929B6A1F-F5C4-477F-88DD-4190F652FB61}" type="parTrans" cxnId="{54B45F36-6DE2-4368-B123-844020D7BC1B}">
      <dgm:prSet/>
      <dgm:spPr/>
      <dgm:t>
        <a:bodyPr/>
        <a:lstStyle/>
        <a:p>
          <a:endParaRPr lang="en-US">
            <a:latin typeface="Arial" charset="0"/>
            <a:ea typeface="Arial" charset="0"/>
            <a:cs typeface="Arial" charset="0"/>
          </a:endParaRPr>
        </a:p>
      </dgm:t>
    </dgm:pt>
    <dgm:pt modelId="{93A0EB7B-D576-44CD-BD1A-656FA69F9069}" type="sibTrans" cxnId="{54B45F36-6DE2-4368-B123-844020D7BC1B}">
      <dgm:prSet/>
      <dgm:spPr/>
      <dgm:t>
        <a:bodyPr/>
        <a:lstStyle/>
        <a:p>
          <a:endParaRPr lang="en-US">
            <a:latin typeface="Arial" charset="0"/>
            <a:ea typeface="Arial" charset="0"/>
            <a:cs typeface="Arial" charset="0"/>
          </a:endParaRPr>
        </a:p>
      </dgm:t>
    </dgm:pt>
    <dgm:pt modelId="{A90CB83C-E729-E942-8ED0-F7B2A436B1A7}">
      <dgm:prSet custT="1"/>
      <dgm:spPr/>
      <dgm:t>
        <a:bodyPr/>
        <a:lstStyle/>
        <a:p>
          <a:r>
            <a:rPr lang="en-US" sz="1400" dirty="0">
              <a:effectLst/>
              <a:latin typeface="Arial" charset="0"/>
              <a:ea typeface="Arial" charset="0"/>
              <a:cs typeface="Arial" charset="0"/>
            </a:rPr>
            <a:t>Identify patient,</a:t>
          </a:r>
          <a:r>
            <a:rPr lang="en-US" sz="1400" baseline="0" dirty="0">
              <a:effectLst/>
              <a:latin typeface="Arial" charset="0"/>
              <a:ea typeface="Arial" charset="0"/>
              <a:cs typeface="Arial" charset="0"/>
            </a:rPr>
            <a:t> age, gender, </a:t>
          </a:r>
          <a:r>
            <a:rPr lang="en-US" sz="1400" dirty="0">
              <a:effectLst/>
              <a:latin typeface="Arial" charset="0"/>
              <a:ea typeface="Arial" charset="0"/>
              <a:cs typeface="Arial" charset="0"/>
            </a:rPr>
            <a:t>problem,</a:t>
          </a:r>
          <a:r>
            <a:rPr lang="en-US" sz="1400" baseline="0" dirty="0">
              <a:effectLst/>
              <a:latin typeface="Arial" charset="0"/>
              <a:ea typeface="Arial" charset="0"/>
              <a:cs typeface="Arial" charset="0"/>
            </a:rPr>
            <a:t> history, and results of recent interventions.</a:t>
          </a:r>
          <a:endParaRPr lang="en-US" sz="1400" b="0" dirty="0">
            <a:solidFill>
              <a:schemeClr val="tx1"/>
            </a:solidFill>
            <a:effectLst/>
            <a:latin typeface="Arial" charset="0"/>
            <a:ea typeface="Arial" charset="0"/>
            <a:cs typeface="Arial" charset="0"/>
          </a:endParaRPr>
        </a:p>
      </dgm:t>
    </dgm:pt>
    <dgm:pt modelId="{75499568-1251-1A4C-829D-3EFCA8B6A974}" type="parTrans" cxnId="{D84E305F-3189-2E49-8687-8E8C73D1FD08}">
      <dgm:prSet/>
      <dgm:spPr/>
      <dgm:t>
        <a:bodyPr/>
        <a:lstStyle/>
        <a:p>
          <a:endParaRPr lang="en-US"/>
        </a:p>
      </dgm:t>
    </dgm:pt>
    <dgm:pt modelId="{99CDB5CA-2CF8-BA45-9FA5-C4BB4815CC74}" type="sibTrans" cxnId="{D84E305F-3189-2E49-8687-8E8C73D1FD08}">
      <dgm:prSet/>
      <dgm:spPr/>
      <dgm:t>
        <a:bodyPr/>
        <a:lstStyle/>
        <a:p>
          <a:endParaRPr lang="en-US"/>
        </a:p>
      </dgm:t>
    </dgm:pt>
    <dgm:pt modelId="{18701F94-EC94-1B4F-A544-AC56E90684BB}">
      <dgm:prSet custT="1"/>
      <dgm:spPr/>
      <dgm:t>
        <a:bodyPr/>
        <a:lstStyle/>
        <a:p>
          <a:pPr>
            <a:spcAft>
              <a:spcPts val="400"/>
            </a:spcAft>
          </a:pPr>
          <a:r>
            <a:rPr lang="en-US" sz="1400" dirty="0">
              <a:effectLst/>
              <a:latin typeface="Arial" charset="0"/>
              <a:ea typeface="Arial" charset="0"/>
              <a:cs typeface="Arial" charset="0"/>
            </a:rPr>
            <a:t>Assess</a:t>
          </a:r>
          <a:r>
            <a:rPr lang="en-US" sz="1400" baseline="0" dirty="0">
              <a:effectLst/>
              <a:latin typeface="Arial" charset="0"/>
              <a:ea typeface="Arial" charset="0"/>
              <a:cs typeface="Arial" charset="0"/>
            </a:rPr>
            <a:t> other possibilities and consider </a:t>
          </a:r>
          <a:r>
            <a:rPr lang="en-US" sz="1400" dirty="0">
              <a:effectLst/>
              <a:latin typeface="Arial" charset="0"/>
              <a:ea typeface="Arial" charset="0"/>
              <a:cs typeface="Arial" charset="0"/>
            </a:rPr>
            <a:t>worst scenario.</a:t>
          </a:r>
          <a:endParaRPr lang="en-US" sz="1400" b="1" dirty="0">
            <a:latin typeface="Arial" charset="0"/>
            <a:ea typeface="Arial" charset="0"/>
            <a:cs typeface="Arial" charset="0"/>
          </a:endParaRPr>
        </a:p>
      </dgm:t>
    </dgm:pt>
    <dgm:pt modelId="{6583D3D7-DB20-C548-BF31-509988126185}" type="parTrans" cxnId="{52329E06-C641-6D4D-B038-C660376E6E26}">
      <dgm:prSet/>
      <dgm:spPr/>
      <dgm:t>
        <a:bodyPr/>
        <a:lstStyle/>
        <a:p>
          <a:endParaRPr lang="en-US"/>
        </a:p>
      </dgm:t>
    </dgm:pt>
    <dgm:pt modelId="{4C98C157-B125-644B-ABC8-99D726876A6B}" type="sibTrans" cxnId="{52329E06-C641-6D4D-B038-C660376E6E26}">
      <dgm:prSet/>
      <dgm:spPr/>
      <dgm:t>
        <a:bodyPr/>
        <a:lstStyle/>
        <a:p>
          <a:endParaRPr lang="en-US"/>
        </a:p>
      </dgm:t>
    </dgm:pt>
    <dgm:pt modelId="{9DA4FD92-96FC-8045-9A91-C261A90BB052}">
      <dgm:prSet custT="1"/>
      <dgm:spPr/>
      <dgm:t>
        <a:bodyPr/>
        <a:lstStyle/>
        <a:p>
          <a:pPr>
            <a:lnSpc>
              <a:spcPct val="100000"/>
            </a:lnSpc>
            <a:spcAft>
              <a:spcPts val="0"/>
            </a:spcAft>
          </a:pPr>
          <a:r>
            <a:rPr lang="en-US" sz="1400" b="1" dirty="0">
              <a:latin typeface="Arial" charset="0"/>
              <a:ea typeface="Arial" charset="0"/>
              <a:cs typeface="Arial" charset="0"/>
            </a:rPr>
            <a:t>What INFORMATION would help</a:t>
          </a:r>
          <a:r>
            <a:rPr lang="en-US" sz="1400" dirty="0">
              <a:effectLst/>
              <a:latin typeface="Arial" charset="0"/>
              <a:ea typeface="Arial" charset="0"/>
              <a:cs typeface="Arial" charset="0"/>
            </a:rPr>
            <a:t>?</a:t>
          </a:r>
        </a:p>
      </dgm:t>
    </dgm:pt>
    <dgm:pt modelId="{AB41F706-4124-8548-9520-614411290045}" type="parTrans" cxnId="{814E2750-EFF5-454D-9641-CD19211F9886}">
      <dgm:prSet/>
      <dgm:spPr/>
      <dgm:t>
        <a:bodyPr/>
        <a:lstStyle/>
        <a:p>
          <a:endParaRPr lang="en-US"/>
        </a:p>
      </dgm:t>
    </dgm:pt>
    <dgm:pt modelId="{30E625D2-9414-014C-8606-1A90DA04D6E2}" type="sibTrans" cxnId="{814E2750-EFF5-454D-9641-CD19211F9886}">
      <dgm:prSet/>
      <dgm:spPr/>
      <dgm:t>
        <a:bodyPr/>
        <a:lstStyle/>
        <a:p>
          <a:endParaRPr lang="en-US"/>
        </a:p>
      </dgm:t>
    </dgm:pt>
    <dgm:pt modelId="{F4C6D56B-93FD-324B-A0D1-E26C177DC7B0}">
      <dgm:prSet custT="1"/>
      <dgm:spPr/>
      <dgm:t>
        <a:bodyPr/>
        <a:lstStyle/>
        <a:p>
          <a:pPr>
            <a:lnSpc>
              <a:spcPct val="100000"/>
            </a:lnSpc>
          </a:pPr>
          <a:r>
            <a:rPr lang="en-US" sz="1400" b="1" dirty="0">
              <a:latin typeface="Arial" charset="0"/>
              <a:ea typeface="Arial" charset="0"/>
              <a:cs typeface="Arial" charset="0"/>
            </a:rPr>
            <a:t>What are the next STEPS?</a:t>
          </a:r>
        </a:p>
      </dgm:t>
    </dgm:pt>
    <dgm:pt modelId="{7D33B74A-224B-3643-AE4A-36E9B25592D7}" type="parTrans" cxnId="{D345A3AE-CAFE-DE48-9E97-FDE0241F0B38}">
      <dgm:prSet/>
      <dgm:spPr/>
      <dgm:t>
        <a:bodyPr/>
        <a:lstStyle/>
        <a:p>
          <a:endParaRPr lang="en-US"/>
        </a:p>
      </dgm:t>
    </dgm:pt>
    <dgm:pt modelId="{8CBF09CA-CDE0-AA4F-A70F-D2C18EB82A48}" type="sibTrans" cxnId="{D345A3AE-CAFE-DE48-9E97-FDE0241F0B38}">
      <dgm:prSet/>
      <dgm:spPr/>
      <dgm:t>
        <a:bodyPr/>
        <a:lstStyle/>
        <a:p>
          <a:endParaRPr lang="en-US"/>
        </a:p>
      </dgm:t>
    </dgm:pt>
    <dgm:pt modelId="{D6EE71DA-42E8-454C-BC4E-D8EAEF13E54B}">
      <dgm:prSet/>
      <dgm:spPr/>
      <dgm:t>
        <a:bodyPr/>
        <a:lstStyle/>
        <a:p>
          <a:pPr>
            <a:lnSpc>
              <a:spcPct val="100000"/>
            </a:lnSpc>
          </a:pPr>
          <a:r>
            <a:rPr lang="en-US" b="1" dirty="0">
              <a:latin typeface="Arial" charset="0"/>
              <a:ea typeface="Arial" charset="0"/>
              <a:cs typeface="Arial" charset="0"/>
            </a:rPr>
            <a:t>Situation &amp;</a:t>
          </a:r>
          <a:br>
            <a:rPr lang="en-US" b="1" dirty="0">
              <a:latin typeface="Arial" charset="0"/>
              <a:ea typeface="Arial" charset="0"/>
              <a:cs typeface="Arial" charset="0"/>
            </a:rPr>
          </a:br>
          <a:r>
            <a:rPr lang="en-US" b="1" dirty="0">
              <a:latin typeface="Arial" charset="0"/>
              <a:ea typeface="Arial" charset="0"/>
              <a:cs typeface="Arial" charset="0"/>
            </a:rPr>
            <a:t>Background</a:t>
          </a:r>
        </a:p>
      </dgm:t>
    </dgm:pt>
    <dgm:pt modelId="{F3A762C0-870C-D34F-BF64-F202E595402C}" type="parTrans" cxnId="{A8571205-1195-284E-96D5-2C2D3D2DD7F7}">
      <dgm:prSet/>
      <dgm:spPr/>
      <dgm:t>
        <a:bodyPr/>
        <a:lstStyle/>
        <a:p>
          <a:endParaRPr lang="en-US"/>
        </a:p>
      </dgm:t>
    </dgm:pt>
    <dgm:pt modelId="{3513D4F3-6941-844E-AC8A-EF1604D7D2CD}" type="sibTrans" cxnId="{A8571205-1195-284E-96D5-2C2D3D2DD7F7}">
      <dgm:prSet/>
      <dgm:spPr/>
      <dgm:t>
        <a:bodyPr/>
        <a:lstStyle/>
        <a:p>
          <a:endParaRPr lang="en-US"/>
        </a:p>
      </dgm:t>
    </dgm:pt>
    <dgm:pt modelId="{F162E25F-67F9-454F-ABB9-68F182384405}">
      <dgm:prSet custT="1"/>
      <dgm:spPr/>
      <dgm:t>
        <a:bodyPr/>
        <a:lstStyle/>
        <a:p>
          <a:pPr>
            <a:lnSpc>
              <a:spcPct val="100000"/>
            </a:lnSpc>
          </a:pPr>
          <a:r>
            <a:rPr lang="en-US" sz="1400" b="1" dirty="0">
              <a:latin typeface="Arial" charset="0"/>
              <a:ea typeface="Arial" charset="0"/>
              <a:cs typeface="Arial" charset="0"/>
            </a:rPr>
            <a:t>What do I KNOW?</a:t>
          </a:r>
        </a:p>
      </dgm:t>
    </dgm:pt>
    <dgm:pt modelId="{413AA973-87C6-3D48-9987-0F8C887A8B55}" type="parTrans" cxnId="{20DCDA1D-22CB-0041-A8D6-D2CF6689D4C6}">
      <dgm:prSet/>
      <dgm:spPr/>
      <dgm:t>
        <a:bodyPr/>
        <a:lstStyle/>
        <a:p>
          <a:endParaRPr lang="en-US"/>
        </a:p>
      </dgm:t>
    </dgm:pt>
    <dgm:pt modelId="{C4FFB3A1-DF93-9C49-934D-E46A4200EB41}" type="sibTrans" cxnId="{20DCDA1D-22CB-0041-A8D6-D2CF6689D4C6}">
      <dgm:prSet/>
      <dgm:spPr/>
      <dgm:t>
        <a:bodyPr/>
        <a:lstStyle/>
        <a:p>
          <a:endParaRPr lang="en-US"/>
        </a:p>
      </dgm:t>
    </dgm:pt>
    <dgm:pt modelId="{582A9E95-4521-F541-A096-A47D1C241972}">
      <dgm:prSet custT="1"/>
      <dgm:spPr/>
      <dgm:t>
        <a:bodyPr/>
        <a:lstStyle/>
        <a:p>
          <a:pPr>
            <a:lnSpc>
              <a:spcPct val="100000"/>
            </a:lnSpc>
            <a:spcAft>
              <a:spcPts val="0"/>
            </a:spcAft>
          </a:pPr>
          <a:r>
            <a:rPr lang="en-US" sz="1400" b="1" dirty="0">
              <a:latin typeface="Arial" charset="0"/>
              <a:ea typeface="Arial" charset="0"/>
              <a:cs typeface="Arial" charset="0"/>
            </a:rPr>
            <a:t>What are the ALTERNATIVES?</a:t>
          </a:r>
        </a:p>
      </dgm:t>
    </dgm:pt>
    <dgm:pt modelId="{D92DF5F4-B9EF-034B-A958-3C98104E60C3}" type="parTrans" cxnId="{DF11D0AA-D759-6844-86BA-19685E2A17F5}">
      <dgm:prSet/>
      <dgm:spPr/>
      <dgm:t>
        <a:bodyPr/>
        <a:lstStyle/>
        <a:p>
          <a:endParaRPr lang="en-US"/>
        </a:p>
      </dgm:t>
    </dgm:pt>
    <dgm:pt modelId="{C3017121-3ED8-B34D-AF6B-8E297DE50C29}" type="sibTrans" cxnId="{DF11D0AA-D759-6844-86BA-19685E2A17F5}">
      <dgm:prSet/>
      <dgm:spPr/>
      <dgm:t>
        <a:bodyPr/>
        <a:lstStyle/>
        <a:p>
          <a:endParaRPr lang="en-US"/>
        </a:p>
      </dgm:t>
    </dgm:pt>
    <dgm:pt modelId="{33D846FC-0410-5841-844E-8A6F661149EE}">
      <dgm:prSet custT="1"/>
      <dgm:spPr/>
      <dgm:t>
        <a:bodyPr/>
        <a:lstStyle/>
        <a:p>
          <a:pPr>
            <a:spcAft>
              <a:spcPct val="15000"/>
            </a:spcAft>
          </a:pPr>
          <a:r>
            <a:rPr lang="en-US" sz="1400" dirty="0">
              <a:effectLst/>
              <a:latin typeface="Arial" charset="0"/>
              <a:ea typeface="Arial" charset="0"/>
              <a:cs typeface="Arial" charset="0"/>
            </a:rPr>
            <a:t>Seek signs, symptoms of presenting complaint, and</a:t>
          </a:r>
          <a:r>
            <a:rPr lang="en-US" sz="1400" baseline="0" dirty="0">
              <a:effectLst/>
              <a:latin typeface="Arial" charset="0"/>
              <a:ea typeface="Arial" charset="0"/>
              <a:cs typeface="Arial" charset="0"/>
            </a:rPr>
            <a:t> lab and imaging results.</a:t>
          </a:r>
          <a:endParaRPr lang="en-US" sz="1400" dirty="0">
            <a:effectLst/>
            <a:latin typeface="Arial" charset="0"/>
            <a:ea typeface="Arial" charset="0"/>
            <a:cs typeface="Arial" charset="0"/>
          </a:endParaRPr>
        </a:p>
      </dgm:t>
    </dgm:pt>
    <dgm:pt modelId="{EFE9832F-50D8-8549-AAEF-7AA3C05C3C70}" type="parTrans" cxnId="{A6721BCA-271D-534A-B0C6-9E648DE5452C}">
      <dgm:prSet/>
      <dgm:spPr/>
      <dgm:t>
        <a:bodyPr/>
        <a:lstStyle/>
        <a:p>
          <a:endParaRPr lang="en-US"/>
        </a:p>
      </dgm:t>
    </dgm:pt>
    <dgm:pt modelId="{494EEC3A-B1B2-D54D-B274-D6E678028F3D}" type="sibTrans" cxnId="{A6721BCA-271D-534A-B0C6-9E648DE5452C}">
      <dgm:prSet/>
      <dgm:spPr/>
      <dgm:t>
        <a:bodyPr/>
        <a:lstStyle/>
        <a:p>
          <a:endParaRPr lang="en-US"/>
        </a:p>
      </dgm:t>
    </dgm:pt>
    <dgm:pt modelId="{56173C8B-E846-544A-9FB7-209E34DE71FE}">
      <dgm:prSet custT="1"/>
      <dgm:spPr/>
      <dgm:t>
        <a:bodyPr/>
        <a:lstStyle/>
        <a:p>
          <a:pPr>
            <a:lnSpc>
              <a:spcPct val="100000"/>
            </a:lnSpc>
            <a:spcAft>
              <a:spcPts val="0"/>
            </a:spcAft>
          </a:pPr>
          <a:r>
            <a:rPr lang="en-US" sz="1400" b="1" dirty="0">
              <a:latin typeface="Arial" charset="0"/>
              <a:ea typeface="Arial" charset="0"/>
              <a:cs typeface="Arial" charset="0"/>
            </a:rPr>
            <a:t>What are the CONSEQUENCEs?</a:t>
          </a:r>
          <a:endParaRPr lang="en-US" sz="1400" dirty="0">
            <a:effectLst/>
            <a:latin typeface="Arial" charset="0"/>
            <a:ea typeface="Arial" charset="0"/>
            <a:cs typeface="Arial" charset="0"/>
          </a:endParaRPr>
        </a:p>
      </dgm:t>
    </dgm:pt>
    <dgm:pt modelId="{34453041-769D-9443-A2F9-17A071F6A3EA}" type="parTrans" cxnId="{3919E9DB-18F3-2041-B1B4-68D631991A14}">
      <dgm:prSet/>
      <dgm:spPr/>
      <dgm:t>
        <a:bodyPr/>
        <a:lstStyle/>
        <a:p>
          <a:endParaRPr lang="en-US"/>
        </a:p>
      </dgm:t>
    </dgm:pt>
    <dgm:pt modelId="{5871D1C7-174E-E44A-B16E-601790BFBB7A}" type="sibTrans" cxnId="{3919E9DB-18F3-2041-B1B4-68D631991A14}">
      <dgm:prSet/>
      <dgm:spPr/>
      <dgm:t>
        <a:bodyPr/>
        <a:lstStyle/>
        <a:p>
          <a:endParaRPr lang="en-US"/>
        </a:p>
      </dgm:t>
    </dgm:pt>
    <dgm:pt modelId="{D587C726-ABD9-4945-840B-5C3E6B46F52F}">
      <dgm:prSet custT="1"/>
      <dgm:spPr/>
      <dgm:t>
        <a:bodyPr/>
        <a:lstStyle/>
        <a:p>
          <a:pPr>
            <a:spcAft>
              <a:spcPct val="15000"/>
            </a:spcAft>
          </a:pPr>
          <a:r>
            <a:rPr lang="en-US" sz="1400" dirty="0">
              <a:effectLst/>
              <a:latin typeface="Arial" charset="0"/>
              <a:ea typeface="Arial" charset="0"/>
              <a:cs typeface="Arial" charset="0"/>
            </a:rPr>
            <a:t>Assess</a:t>
          </a:r>
          <a:r>
            <a:rPr lang="en-US" sz="1400" baseline="0" dirty="0">
              <a:effectLst/>
              <a:latin typeface="Arial" charset="0"/>
              <a:ea typeface="Arial" charset="0"/>
              <a:cs typeface="Arial" charset="0"/>
            </a:rPr>
            <a:t> consequences of the situation to consider alternatives.</a:t>
          </a:r>
          <a:endParaRPr lang="en-US" sz="1400" dirty="0">
            <a:effectLst/>
            <a:latin typeface="Arial" charset="0"/>
            <a:ea typeface="Arial" charset="0"/>
            <a:cs typeface="Arial" charset="0"/>
          </a:endParaRPr>
        </a:p>
      </dgm:t>
    </dgm:pt>
    <dgm:pt modelId="{1FCADC64-623C-B74F-923F-E2BB37185F4A}" type="parTrans" cxnId="{593109AB-7EE0-9247-933E-03F4FF24DF96}">
      <dgm:prSet/>
      <dgm:spPr/>
      <dgm:t>
        <a:bodyPr/>
        <a:lstStyle/>
        <a:p>
          <a:endParaRPr lang="en-US"/>
        </a:p>
      </dgm:t>
    </dgm:pt>
    <dgm:pt modelId="{9ECAA68C-7B90-B646-A2C2-B7DE2F6629A1}" type="sibTrans" cxnId="{593109AB-7EE0-9247-933E-03F4FF24DF96}">
      <dgm:prSet/>
      <dgm:spPr/>
      <dgm:t>
        <a:bodyPr/>
        <a:lstStyle/>
        <a:p>
          <a:endParaRPr lang="en-US"/>
        </a:p>
      </dgm:t>
    </dgm:pt>
    <dgm:pt modelId="{A650C081-3C3A-E043-A955-7B6276DDB68C}">
      <dgm:prSet custT="1"/>
      <dgm:spPr/>
      <dgm:t>
        <a:bodyPr/>
        <a:lstStyle/>
        <a:p>
          <a:r>
            <a:rPr lang="en-US" sz="1400" dirty="0">
              <a:effectLst/>
              <a:latin typeface="Arial" charset="0"/>
              <a:ea typeface="Arial" charset="0"/>
              <a:cs typeface="Arial" charset="0"/>
            </a:rPr>
            <a:t>Obtain clarity on </a:t>
          </a:r>
          <a:r>
            <a:rPr lang="en-US" sz="1400" baseline="0" dirty="0">
              <a:effectLst/>
              <a:latin typeface="Arial" charset="0"/>
              <a:ea typeface="Arial" charset="0"/>
              <a:cs typeface="Arial" charset="0"/>
            </a:rPr>
            <a:t>actions to take, assessment plan, urgency, and communication to patient and family.</a:t>
          </a:r>
          <a:endParaRPr lang="en-US" sz="1400" b="1" dirty="0">
            <a:latin typeface="Arial" charset="0"/>
            <a:ea typeface="Arial" charset="0"/>
            <a:cs typeface="Arial" charset="0"/>
          </a:endParaRPr>
        </a:p>
      </dgm:t>
    </dgm:pt>
    <dgm:pt modelId="{91DD704E-52E5-E34F-9B51-BC0DD1FD9F27}" type="parTrans" cxnId="{762AB851-4A10-F543-A3C9-B5E26B99984C}">
      <dgm:prSet/>
      <dgm:spPr/>
      <dgm:t>
        <a:bodyPr/>
        <a:lstStyle/>
        <a:p>
          <a:endParaRPr lang="en-US"/>
        </a:p>
      </dgm:t>
    </dgm:pt>
    <dgm:pt modelId="{974C7260-5DD9-8E42-A43C-33A5B0F35D3F}" type="sibTrans" cxnId="{762AB851-4A10-F543-A3C9-B5E26B99984C}">
      <dgm:prSet/>
      <dgm:spPr/>
      <dgm:t>
        <a:bodyPr/>
        <a:lstStyle/>
        <a:p>
          <a:endParaRPr lang="en-US"/>
        </a:p>
      </dgm:t>
    </dgm:pt>
    <dgm:pt modelId="{41B85738-72D9-4A3E-8675-7F126E46CAE3}">
      <dgm:prSet custT="1"/>
      <dgm:spPr/>
      <dgm:t>
        <a:bodyPr/>
        <a:lstStyle/>
        <a:p>
          <a:pPr>
            <a:spcAft>
              <a:spcPts val="400"/>
            </a:spcAft>
          </a:pPr>
          <a:r>
            <a:rPr lang="en-US" sz="1400" baseline="0" dirty="0">
              <a:effectLst/>
              <a:latin typeface="Arial" charset="0"/>
              <a:ea typeface="Arial" charset="0"/>
              <a:cs typeface="Arial" charset="0"/>
            </a:rPr>
            <a:t>Seek patient and family perspective.</a:t>
          </a:r>
          <a:endParaRPr lang="en-US" sz="1400" dirty="0">
            <a:effectLst/>
            <a:latin typeface="Arial" charset="0"/>
            <a:ea typeface="Arial" charset="0"/>
            <a:cs typeface="Arial" charset="0"/>
          </a:endParaRPr>
        </a:p>
      </dgm:t>
    </dgm:pt>
    <dgm:pt modelId="{DA35CBB4-3921-4C55-9B94-FF5B379F7A10}" type="parTrans" cxnId="{5F2DC74F-62E8-4D75-9993-8E612D825328}">
      <dgm:prSet/>
      <dgm:spPr/>
      <dgm:t>
        <a:bodyPr/>
        <a:lstStyle/>
        <a:p>
          <a:endParaRPr lang="en-US"/>
        </a:p>
      </dgm:t>
    </dgm:pt>
    <dgm:pt modelId="{D9519887-C0EE-4866-ABE6-C6406720526B}" type="sibTrans" cxnId="{5F2DC74F-62E8-4D75-9993-8E612D825328}">
      <dgm:prSet/>
      <dgm:spPr/>
      <dgm:t>
        <a:bodyPr/>
        <a:lstStyle/>
        <a:p>
          <a:endParaRPr lang="en-US"/>
        </a:p>
      </dgm:t>
    </dgm:pt>
    <dgm:pt modelId="{6219A94C-E65B-4A1A-9283-DA7C3820153C}" type="pres">
      <dgm:prSet presAssocID="{F8570B0F-E06A-4B8F-B912-C72864C3C683}" presName="root" presStyleCnt="0">
        <dgm:presLayoutVars>
          <dgm:dir/>
          <dgm:resizeHandles val="exact"/>
        </dgm:presLayoutVars>
      </dgm:prSet>
      <dgm:spPr/>
    </dgm:pt>
    <dgm:pt modelId="{D44AF423-1AE0-254C-BBE9-8D5E4D9A5F30}" type="pres">
      <dgm:prSet presAssocID="{D6EE71DA-42E8-454C-BC4E-D8EAEF13E54B}" presName="compNode" presStyleCnt="0"/>
      <dgm:spPr/>
    </dgm:pt>
    <dgm:pt modelId="{F7D89669-6FFC-8A4B-A897-704514BBCC86}" type="pres">
      <dgm:prSet presAssocID="{D6EE71DA-42E8-454C-BC4E-D8EAEF13E54B}" presName="bgRect" presStyleLbl="bgShp" presStyleIdx="0" presStyleCnt="3" custScaleY="107744" custLinFactNeighborX="4923" custLinFactNeighborY="15733"/>
      <dgm:spPr>
        <a:solidFill>
          <a:srgbClr val="0096B1">
            <a:alpha val="20000"/>
          </a:srgbClr>
        </a:solidFill>
        <a:ln w="28575">
          <a:solidFill>
            <a:srgbClr val="0096B1"/>
          </a:solidFill>
        </a:ln>
      </dgm:spPr>
    </dgm:pt>
    <dgm:pt modelId="{4AF2D502-41B8-AD4C-AB24-5F6BC4981E55}" type="pres">
      <dgm:prSet presAssocID="{D6EE71DA-42E8-454C-BC4E-D8EAEF13E54B}" presName="iconRect" presStyleLbl="node1" presStyleIdx="0" presStyleCnt="3" custScaleX="165633" custScaleY="165471" custLinFactNeighborX="50470" custLinFactNeighborY="2675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dgm:spPr>
    </dgm:pt>
    <dgm:pt modelId="{CC3CE01F-E457-A348-ABE4-1C91828AE852}" type="pres">
      <dgm:prSet presAssocID="{D6EE71DA-42E8-454C-BC4E-D8EAEF13E54B}" presName="spaceRect" presStyleCnt="0"/>
      <dgm:spPr/>
    </dgm:pt>
    <dgm:pt modelId="{18294AC3-7583-1D4B-BE9F-FFF36E73FD70}" type="pres">
      <dgm:prSet presAssocID="{D6EE71DA-42E8-454C-BC4E-D8EAEF13E54B}" presName="parTx" presStyleLbl="revTx" presStyleIdx="0" presStyleCnt="6" custLinFactNeighborX="764" custLinFactNeighborY="16705">
        <dgm:presLayoutVars>
          <dgm:chMax val="0"/>
          <dgm:chPref val="0"/>
        </dgm:presLayoutVars>
      </dgm:prSet>
      <dgm:spPr/>
    </dgm:pt>
    <dgm:pt modelId="{B3224A02-6249-3948-8CD4-C7574F57AB74}" type="pres">
      <dgm:prSet presAssocID="{D6EE71DA-42E8-454C-BC4E-D8EAEF13E54B}" presName="desTx" presStyleLbl="revTx" presStyleIdx="1" presStyleCnt="6" custScaleX="156768" custScaleY="93309" custLinFactNeighborX="-16125" custLinFactNeighborY="14406">
        <dgm:presLayoutVars/>
      </dgm:prSet>
      <dgm:spPr/>
    </dgm:pt>
    <dgm:pt modelId="{648280EC-1AF2-2D4C-8238-19169E0FD4E2}" type="pres">
      <dgm:prSet presAssocID="{3513D4F3-6941-844E-AC8A-EF1604D7D2CD}" presName="sibTrans" presStyleCnt="0"/>
      <dgm:spPr/>
    </dgm:pt>
    <dgm:pt modelId="{161761B0-0852-4560-861C-9654EBAA1A3B}" type="pres">
      <dgm:prSet presAssocID="{076CD81E-E8DB-4959-ABB2-D3E8CC42534D}" presName="compNode" presStyleCnt="0"/>
      <dgm:spPr/>
    </dgm:pt>
    <dgm:pt modelId="{6C389BA3-D2C4-408C-9BFD-E1E1D5958F0B}" type="pres">
      <dgm:prSet presAssocID="{076CD81E-E8DB-4959-ABB2-D3E8CC42534D}" presName="bgRect" presStyleLbl="bgShp" presStyleIdx="1" presStyleCnt="3" custScaleY="204810" custLinFactNeighborX="4715"/>
      <dgm:spPr>
        <a:solidFill>
          <a:srgbClr val="0096B1">
            <a:alpha val="20000"/>
          </a:srgbClr>
        </a:solidFill>
        <a:ln w="28575">
          <a:solidFill>
            <a:srgbClr val="0096B1"/>
          </a:solidFill>
        </a:ln>
      </dgm:spPr>
    </dgm:pt>
    <dgm:pt modelId="{AF4F5BBC-35C6-4376-818A-CF16964EF7F5}" type="pres">
      <dgm:prSet presAssocID="{076CD81E-E8DB-4959-ABB2-D3E8CC42534D}" presName="iconRect" presStyleLbl="node1" presStyleIdx="1" presStyleCnt="3" custScaleX="165309" custScaleY="165309" custLinFactNeighborX="47798"/>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a:noFill/>
        </a:ln>
      </dgm:spPr>
    </dgm:pt>
    <dgm:pt modelId="{FB664CBC-CE7B-4F93-B3DA-D22128DB975C}" type="pres">
      <dgm:prSet presAssocID="{076CD81E-E8DB-4959-ABB2-D3E8CC42534D}" presName="spaceRect" presStyleCnt="0"/>
      <dgm:spPr/>
    </dgm:pt>
    <dgm:pt modelId="{A6B90080-90CD-42C7-9E07-ACA0022520A5}" type="pres">
      <dgm:prSet presAssocID="{076CD81E-E8DB-4959-ABB2-D3E8CC42534D}" presName="parTx" presStyleLbl="revTx" presStyleIdx="2" presStyleCnt="6" custLinFactNeighborX="764">
        <dgm:presLayoutVars>
          <dgm:chMax val="0"/>
          <dgm:chPref val="0"/>
        </dgm:presLayoutVars>
      </dgm:prSet>
      <dgm:spPr/>
    </dgm:pt>
    <dgm:pt modelId="{FF50F115-5BD3-FD47-B55E-E625D9E07552}" type="pres">
      <dgm:prSet presAssocID="{076CD81E-E8DB-4959-ABB2-D3E8CC42534D}" presName="desTx" presStyleLbl="revTx" presStyleIdx="3" presStyleCnt="6" custScaleX="159120" custLinFactNeighborX="-17137" custLinFactNeighborY="-2025">
        <dgm:presLayoutVars/>
      </dgm:prSet>
      <dgm:spPr/>
    </dgm:pt>
    <dgm:pt modelId="{5C7E2164-126F-438C-94A2-831EB56C75B3}" type="pres">
      <dgm:prSet presAssocID="{22969D64-6F37-4254-9792-767446D30A15}" presName="sibTrans" presStyleCnt="0"/>
      <dgm:spPr/>
    </dgm:pt>
    <dgm:pt modelId="{64C30BF0-D974-44E4-8DC5-B5E320E4D1A6}" type="pres">
      <dgm:prSet presAssocID="{28F5BB5F-E424-45A3-9D42-CA5A0997CFDC}" presName="compNode" presStyleCnt="0"/>
      <dgm:spPr/>
    </dgm:pt>
    <dgm:pt modelId="{B9A5C41B-8C30-4713-A600-A326BDBC8E73}" type="pres">
      <dgm:prSet presAssocID="{28F5BB5F-E424-45A3-9D42-CA5A0997CFDC}" presName="bgRect" presStyleLbl="bgShp" presStyleIdx="2" presStyleCnt="3" custLinFactNeighborX="4715" custLinFactNeighborY="-12790"/>
      <dgm:spPr>
        <a:solidFill>
          <a:srgbClr val="0096B1">
            <a:alpha val="21176"/>
          </a:srgbClr>
        </a:solidFill>
        <a:ln w="28575">
          <a:solidFill>
            <a:srgbClr val="0096B1"/>
          </a:solidFill>
        </a:ln>
      </dgm:spPr>
    </dgm:pt>
    <dgm:pt modelId="{53023106-22B5-46F3-BC20-EAA5ADB7E213}" type="pres">
      <dgm:prSet presAssocID="{28F5BB5F-E424-45A3-9D42-CA5A0997CFDC}" presName="iconRect" presStyleLbl="node1" presStyleIdx="2" presStyleCnt="3" custScaleX="165309" custScaleY="165309" custLinFactNeighborX="47798" custLinFactNeighborY="-23798"/>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a:noFill/>
        </a:ln>
      </dgm:spPr>
    </dgm:pt>
    <dgm:pt modelId="{3C3344B0-A0BA-4271-A712-3230FCB06FBC}" type="pres">
      <dgm:prSet presAssocID="{28F5BB5F-E424-45A3-9D42-CA5A0997CFDC}" presName="spaceRect" presStyleCnt="0"/>
      <dgm:spPr/>
    </dgm:pt>
    <dgm:pt modelId="{DBE6E92B-EF1B-421B-A74E-4AC107488152}" type="pres">
      <dgm:prSet presAssocID="{28F5BB5F-E424-45A3-9D42-CA5A0997CFDC}" presName="parTx" presStyleLbl="revTx" presStyleIdx="4" presStyleCnt="6" custLinFactNeighborX="764" custLinFactNeighborY="-13089">
        <dgm:presLayoutVars>
          <dgm:chMax val="0"/>
          <dgm:chPref val="0"/>
        </dgm:presLayoutVars>
      </dgm:prSet>
      <dgm:spPr/>
    </dgm:pt>
    <dgm:pt modelId="{4A51C6D9-D4B1-8846-B7D1-8C344BDDCBB0}" type="pres">
      <dgm:prSet presAssocID="{28F5BB5F-E424-45A3-9D42-CA5A0997CFDC}" presName="desTx" presStyleLbl="revTx" presStyleIdx="5" presStyleCnt="6" custScaleX="156768" custLinFactNeighborX="-16125" custLinFactNeighborY="-14239">
        <dgm:presLayoutVars/>
      </dgm:prSet>
      <dgm:spPr/>
    </dgm:pt>
  </dgm:ptLst>
  <dgm:cxnLst>
    <dgm:cxn modelId="{A8571205-1195-284E-96D5-2C2D3D2DD7F7}" srcId="{F8570B0F-E06A-4B8F-B912-C72864C3C683}" destId="{D6EE71DA-42E8-454C-BC4E-D8EAEF13E54B}" srcOrd="0" destOrd="0" parTransId="{F3A762C0-870C-D34F-BF64-F202E595402C}" sibTransId="{3513D4F3-6941-844E-AC8A-EF1604D7D2CD}"/>
    <dgm:cxn modelId="{52329E06-C641-6D4D-B038-C660376E6E26}" srcId="{582A9E95-4521-F541-A096-A47D1C241972}" destId="{18701F94-EC94-1B4F-A544-AC56E90684BB}" srcOrd="0" destOrd="0" parTransId="{6583D3D7-DB20-C548-BF31-509988126185}" sibTransId="{4C98C157-B125-644B-ABC8-99D726876A6B}"/>
    <dgm:cxn modelId="{E1898D15-A824-4C4A-9B82-164B8E4CDA37}" type="presOf" srcId="{582A9E95-4521-F541-A096-A47D1C241972}" destId="{FF50F115-5BD3-FD47-B55E-E625D9E07552}" srcOrd="0" destOrd="0" presId="urn:microsoft.com/office/officeart/2018/2/layout/IconVerticalSolidList"/>
    <dgm:cxn modelId="{0CF1881C-53D2-EF40-A087-5E884F568261}" type="presOf" srcId="{D6EE71DA-42E8-454C-BC4E-D8EAEF13E54B}" destId="{18294AC3-7583-1D4B-BE9F-FFF36E73FD70}" srcOrd="0" destOrd="0" presId="urn:microsoft.com/office/officeart/2018/2/layout/IconVerticalSolidList"/>
    <dgm:cxn modelId="{20DCDA1D-22CB-0041-A8D6-D2CF6689D4C6}" srcId="{D6EE71DA-42E8-454C-BC4E-D8EAEF13E54B}" destId="{F162E25F-67F9-454F-ABB9-68F182384405}" srcOrd="0" destOrd="0" parTransId="{413AA973-87C6-3D48-9987-0F8C887A8B55}" sibTransId="{C4FFB3A1-DF93-9C49-934D-E46A4200EB41}"/>
    <dgm:cxn modelId="{0B15511F-3F39-6046-9BF7-3FDEB2530E1C}" type="presOf" srcId="{56173C8B-E846-544A-9FB7-209E34DE71FE}" destId="{FF50F115-5BD3-FD47-B55E-E625D9E07552}" srcOrd="0" destOrd="5" presId="urn:microsoft.com/office/officeart/2018/2/layout/IconVerticalSolidList"/>
    <dgm:cxn modelId="{54B45F36-6DE2-4368-B123-844020D7BC1B}" srcId="{F8570B0F-E06A-4B8F-B912-C72864C3C683}" destId="{28F5BB5F-E424-45A3-9D42-CA5A0997CFDC}" srcOrd="2" destOrd="0" parTransId="{929B6A1F-F5C4-477F-88DD-4190F652FB61}" sibTransId="{93A0EB7B-D576-44CD-BD1A-656FA69F9069}"/>
    <dgm:cxn modelId="{12A6043B-1FA8-5649-9A65-0D2F36D43291}" type="presOf" srcId="{A90CB83C-E729-E942-8ED0-F7B2A436B1A7}" destId="{B3224A02-6249-3948-8CD4-C7574F57AB74}" srcOrd="0" destOrd="1" presId="urn:microsoft.com/office/officeart/2018/2/layout/IconVerticalSolidList"/>
    <dgm:cxn modelId="{8AF1ED3B-E3E6-4514-A9F8-0291A8D57EEF}" type="presOf" srcId="{41B85738-72D9-4A3E-8675-7F126E46CAE3}" destId="{FF50F115-5BD3-FD47-B55E-E625D9E07552}" srcOrd="0" destOrd="4" presId="urn:microsoft.com/office/officeart/2018/2/layout/IconVerticalSolidList"/>
    <dgm:cxn modelId="{D84E305F-3189-2E49-8687-8E8C73D1FD08}" srcId="{F162E25F-67F9-454F-ABB9-68F182384405}" destId="{A90CB83C-E729-E942-8ED0-F7B2A436B1A7}" srcOrd="0" destOrd="0" parTransId="{75499568-1251-1A4C-829D-3EFCA8B6A974}" sibTransId="{99CDB5CA-2CF8-BA45-9FA5-C4BB4815CC74}"/>
    <dgm:cxn modelId="{5F2DC74F-62E8-4D75-9993-8E612D825328}" srcId="{9DA4FD92-96FC-8045-9A91-C261A90BB052}" destId="{41B85738-72D9-4A3E-8675-7F126E46CAE3}" srcOrd="1" destOrd="0" parTransId="{DA35CBB4-3921-4C55-9B94-FF5B379F7A10}" sibTransId="{D9519887-C0EE-4866-ABE6-C6406720526B}"/>
    <dgm:cxn modelId="{814E2750-EFF5-454D-9641-CD19211F9886}" srcId="{076CD81E-E8DB-4959-ABB2-D3E8CC42534D}" destId="{9DA4FD92-96FC-8045-9A91-C261A90BB052}" srcOrd="1" destOrd="0" parTransId="{AB41F706-4124-8548-9520-614411290045}" sibTransId="{30E625D2-9414-014C-8606-1A90DA04D6E2}"/>
    <dgm:cxn modelId="{762AB851-4A10-F543-A3C9-B5E26B99984C}" srcId="{F4C6D56B-93FD-324B-A0D1-E26C177DC7B0}" destId="{A650C081-3C3A-E043-A955-7B6276DDB68C}" srcOrd="0" destOrd="0" parTransId="{91DD704E-52E5-E34F-9B51-BC0DD1FD9F27}" sibTransId="{974C7260-5DD9-8E42-A43C-33A5B0F35D3F}"/>
    <dgm:cxn modelId="{20F7A857-B2E0-0140-92FB-8C3064928041}" type="presOf" srcId="{A650C081-3C3A-E043-A955-7B6276DDB68C}" destId="{4A51C6D9-D4B1-8846-B7D1-8C344BDDCBB0}" srcOrd="0" destOrd="1" presId="urn:microsoft.com/office/officeart/2018/2/layout/IconVerticalSolidList"/>
    <dgm:cxn modelId="{8121BE78-98A8-A847-8579-F8396F55D4F9}" type="presOf" srcId="{28F5BB5F-E424-45A3-9D42-CA5A0997CFDC}" destId="{DBE6E92B-EF1B-421B-A74E-4AC107488152}" srcOrd="0" destOrd="0" presId="urn:microsoft.com/office/officeart/2018/2/layout/IconVerticalSolidList"/>
    <dgm:cxn modelId="{BA205459-8491-474A-9CFE-D6F19741B0F0}" type="presOf" srcId="{F8570B0F-E06A-4B8F-B912-C72864C3C683}" destId="{6219A94C-E65B-4A1A-9283-DA7C3820153C}" srcOrd="0" destOrd="0" presId="urn:microsoft.com/office/officeart/2018/2/layout/IconVerticalSolidList"/>
    <dgm:cxn modelId="{D872E559-3645-0644-BF20-467C9552A416}" type="presOf" srcId="{18701F94-EC94-1B4F-A544-AC56E90684BB}" destId="{FF50F115-5BD3-FD47-B55E-E625D9E07552}" srcOrd="0" destOrd="1" presId="urn:microsoft.com/office/officeart/2018/2/layout/IconVerticalSolidList"/>
    <dgm:cxn modelId="{679CC88D-9FA1-924D-A7B3-C01E861621DC}" type="presOf" srcId="{F4C6D56B-93FD-324B-A0D1-E26C177DC7B0}" destId="{4A51C6D9-D4B1-8846-B7D1-8C344BDDCBB0}" srcOrd="0" destOrd="0" presId="urn:microsoft.com/office/officeart/2018/2/layout/IconVerticalSolidList"/>
    <dgm:cxn modelId="{D5DF838E-2A82-B040-9D9C-AE78BE252B1A}" type="presOf" srcId="{F162E25F-67F9-454F-ABB9-68F182384405}" destId="{B3224A02-6249-3948-8CD4-C7574F57AB74}" srcOrd="0" destOrd="0" presId="urn:microsoft.com/office/officeart/2018/2/layout/IconVerticalSolidList"/>
    <dgm:cxn modelId="{EA1F1A96-CE55-2240-8777-8F8E0E0CC3D4}" type="presOf" srcId="{D587C726-ABD9-4945-840B-5C3E6B46F52F}" destId="{FF50F115-5BD3-FD47-B55E-E625D9E07552}" srcOrd="0" destOrd="6" presId="urn:microsoft.com/office/officeart/2018/2/layout/IconVerticalSolidList"/>
    <dgm:cxn modelId="{DF11D0AA-D759-6844-86BA-19685E2A17F5}" srcId="{076CD81E-E8DB-4959-ABB2-D3E8CC42534D}" destId="{582A9E95-4521-F541-A096-A47D1C241972}" srcOrd="0" destOrd="0" parTransId="{D92DF5F4-B9EF-034B-A958-3C98104E60C3}" sibTransId="{C3017121-3ED8-B34D-AF6B-8E297DE50C29}"/>
    <dgm:cxn modelId="{593109AB-7EE0-9247-933E-03F4FF24DF96}" srcId="{56173C8B-E846-544A-9FB7-209E34DE71FE}" destId="{D587C726-ABD9-4945-840B-5C3E6B46F52F}" srcOrd="0" destOrd="0" parTransId="{1FCADC64-623C-B74F-923F-E2BB37185F4A}" sibTransId="{9ECAA68C-7B90-B646-A2C2-B7DE2F6629A1}"/>
    <dgm:cxn modelId="{D345A3AE-CAFE-DE48-9E97-FDE0241F0B38}" srcId="{28F5BB5F-E424-45A3-9D42-CA5A0997CFDC}" destId="{F4C6D56B-93FD-324B-A0D1-E26C177DC7B0}" srcOrd="0" destOrd="0" parTransId="{7D33B74A-224B-3643-AE4A-36E9B25592D7}" sibTransId="{8CBF09CA-CDE0-AA4F-A70F-D2C18EB82A48}"/>
    <dgm:cxn modelId="{28615EC0-07CB-9241-8356-F663AFF6D8E0}" type="presOf" srcId="{33D846FC-0410-5841-844E-8A6F661149EE}" destId="{FF50F115-5BD3-FD47-B55E-E625D9E07552}" srcOrd="0" destOrd="3" presId="urn:microsoft.com/office/officeart/2018/2/layout/IconVerticalSolidList"/>
    <dgm:cxn modelId="{47287BC3-2A00-4042-9BB6-936EA8B827F1}" type="presOf" srcId="{9DA4FD92-96FC-8045-9A91-C261A90BB052}" destId="{FF50F115-5BD3-FD47-B55E-E625D9E07552}" srcOrd="0" destOrd="2" presId="urn:microsoft.com/office/officeart/2018/2/layout/IconVerticalSolidList"/>
    <dgm:cxn modelId="{A6721BCA-271D-534A-B0C6-9E648DE5452C}" srcId="{9DA4FD92-96FC-8045-9A91-C261A90BB052}" destId="{33D846FC-0410-5841-844E-8A6F661149EE}" srcOrd="0" destOrd="0" parTransId="{EFE9832F-50D8-8549-AAEF-7AA3C05C3C70}" sibTransId="{494EEC3A-B1B2-D54D-B274-D6E678028F3D}"/>
    <dgm:cxn modelId="{3919E9DB-18F3-2041-B1B4-68D631991A14}" srcId="{076CD81E-E8DB-4959-ABB2-D3E8CC42534D}" destId="{56173C8B-E846-544A-9FB7-209E34DE71FE}" srcOrd="2" destOrd="0" parTransId="{34453041-769D-9443-A2F9-17A071F6A3EA}" sibTransId="{5871D1C7-174E-E44A-B16E-601790BFBB7A}"/>
    <dgm:cxn modelId="{692991DE-BEA5-4F48-8B5B-C940F7EF540C}" type="presOf" srcId="{076CD81E-E8DB-4959-ABB2-D3E8CC42534D}" destId="{A6B90080-90CD-42C7-9E07-ACA0022520A5}" srcOrd="0" destOrd="0" presId="urn:microsoft.com/office/officeart/2018/2/layout/IconVerticalSolidList"/>
    <dgm:cxn modelId="{CA71DADE-4203-460B-8B68-A06C1264F554}" srcId="{F8570B0F-E06A-4B8F-B912-C72864C3C683}" destId="{076CD81E-E8DB-4959-ABB2-D3E8CC42534D}" srcOrd="1" destOrd="0" parTransId="{39E8E69E-AA2A-490E-ADD9-B899E3439EF7}" sibTransId="{22969D64-6F37-4254-9792-767446D30A15}"/>
    <dgm:cxn modelId="{779E0A70-3EA1-3E4A-B43C-0748E843DDE7}" type="presParOf" srcId="{6219A94C-E65B-4A1A-9283-DA7C3820153C}" destId="{D44AF423-1AE0-254C-BBE9-8D5E4D9A5F30}" srcOrd="0" destOrd="0" presId="urn:microsoft.com/office/officeart/2018/2/layout/IconVerticalSolidList"/>
    <dgm:cxn modelId="{09EDC1C1-28F6-CC4E-A461-58C71517558E}" type="presParOf" srcId="{D44AF423-1AE0-254C-BBE9-8D5E4D9A5F30}" destId="{F7D89669-6FFC-8A4B-A897-704514BBCC86}" srcOrd="0" destOrd="0" presId="urn:microsoft.com/office/officeart/2018/2/layout/IconVerticalSolidList"/>
    <dgm:cxn modelId="{3F6B765A-29A0-6B48-BAC9-E56D0817122C}" type="presParOf" srcId="{D44AF423-1AE0-254C-BBE9-8D5E4D9A5F30}" destId="{4AF2D502-41B8-AD4C-AB24-5F6BC4981E55}" srcOrd="1" destOrd="0" presId="urn:microsoft.com/office/officeart/2018/2/layout/IconVerticalSolidList"/>
    <dgm:cxn modelId="{7B1F4D7B-E555-0046-B4B3-F4760860B55B}" type="presParOf" srcId="{D44AF423-1AE0-254C-BBE9-8D5E4D9A5F30}" destId="{CC3CE01F-E457-A348-ABE4-1C91828AE852}" srcOrd="2" destOrd="0" presId="urn:microsoft.com/office/officeart/2018/2/layout/IconVerticalSolidList"/>
    <dgm:cxn modelId="{32AB1CC8-63F8-124C-A155-DAC09756A851}" type="presParOf" srcId="{D44AF423-1AE0-254C-BBE9-8D5E4D9A5F30}" destId="{18294AC3-7583-1D4B-BE9F-FFF36E73FD70}" srcOrd="3" destOrd="0" presId="urn:microsoft.com/office/officeart/2018/2/layout/IconVerticalSolidList"/>
    <dgm:cxn modelId="{86EC3C45-2BB1-DF49-B388-3A8A099D71F2}" type="presParOf" srcId="{D44AF423-1AE0-254C-BBE9-8D5E4D9A5F30}" destId="{B3224A02-6249-3948-8CD4-C7574F57AB74}" srcOrd="4" destOrd="0" presId="urn:microsoft.com/office/officeart/2018/2/layout/IconVerticalSolidList"/>
    <dgm:cxn modelId="{D692295B-8488-6D49-87D7-D9EF0609D6FD}" type="presParOf" srcId="{6219A94C-E65B-4A1A-9283-DA7C3820153C}" destId="{648280EC-1AF2-2D4C-8238-19169E0FD4E2}" srcOrd="1" destOrd="0" presId="urn:microsoft.com/office/officeart/2018/2/layout/IconVerticalSolidList"/>
    <dgm:cxn modelId="{D4A064B8-98FD-B841-9A25-6C8BF65F9E0F}" type="presParOf" srcId="{6219A94C-E65B-4A1A-9283-DA7C3820153C}" destId="{161761B0-0852-4560-861C-9654EBAA1A3B}" srcOrd="2" destOrd="0" presId="urn:microsoft.com/office/officeart/2018/2/layout/IconVerticalSolidList"/>
    <dgm:cxn modelId="{3EC7D652-F157-3540-9FCE-312FDE9E1FA2}" type="presParOf" srcId="{161761B0-0852-4560-861C-9654EBAA1A3B}" destId="{6C389BA3-D2C4-408C-9BFD-E1E1D5958F0B}" srcOrd="0" destOrd="0" presId="urn:microsoft.com/office/officeart/2018/2/layout/IconVerticalSolidList"/>
    <dgm:cxn modelId="{89E96566-BD7F-D341-9AE2-4C6575BB92C2}" type="presParOf" srcId="{161761B0-0852-4560-861C-9654EBAA1A3B}" destId="{AF4F5BBC-35C6-4376-818A-CF16964EF7F5}" srcOrd="1" destOrd="0" presId="urn:microsoft.com/office/officeart/2018/2/layout/IconVerticalSolidList"/>
    <dgm:cxn modelId="{D2E30F5A-271B-144F-85B2-B8CBDD359ECC}" type="presParOf" srcId="{161761B0-0852-4560-861C-9654EBAA1A3B}" destId="{FB664CBC-CE7B-4F93-B3DA-D22128DB975C}" srcOrd="2" destOrd="0" presId="urn:microsoft.com/office/officeart/2018/2/layout/IconVerticalSolidList"/>
    <dgm:cxn modelId="{D378A0B6-F71F-0B46-ABEA-53D96D4D6B13}" type="presParOf" srcId="{161761B0-0852-4560-861C-9654EBAA1A3B}" destId="{A6B90080-90CD-42C7-9E07-ACA0022520A5}" srcOrd="3" destOrd="0" presId="urn:microsoft.com/office/officeart/2018/2/layout/IconVerticalSolidList"/>
    <dgm:cxn modelId="{41E03C7C-A74C-E841-BF61-AA1C499D58B8}" type="presParOf" srcId="{161761B0-0852-4560-861C-9654EBAA1A3B}" destId="{FF50F115-5BD3-FD47-B55E-E625D9E07552}" srcOrd="4" destOrd="0" presId="urn:microsoft.com/office/officeart/2018/2/layout/IconVerticalSolidList"/>
    <dgm:cxn modelId="{53A63D9F-961C-9D4F-833C-63DFB92150F7}" type="presParOf" srcId="{6219A94C-E65B-4A1A-9283-DA7C3820153C}" destId="{5C7E2164-126F-438C-94A2-831EB56C75B3}" srcOrd="3" destOrd="0" presId="urn:microsoft.com/office/officeart/2018/2/layout/IconVerticalSolidList"/>
    <dgm:cxn modelId="{B31B178A-5E8D-4E4A-BCA3-3500492065CA}" type="presParOf" srcId="{6219A94C-E65B-4A1A-9283-DA7C3820153C}" destId="{64C30BF0-D974-44E4-8DC5-B5E320E4D1A6}" srcOrd="4" destOrd="0" presId="urn:microsoft.com/office/officeart/2018/2/layout/IconVerticalSolidList"/>
    <dgm:cxn modelId="{C7285253-6B67-D34A-BA12-AE8D804F4ADD}" type="presParOf" srcId="{64C30BF0-D974-44E4-8DC5-B5E320E4D1A6}" destId="{B9A5C41B-8C30-4713-A600-A326BDBC8E73}" srcOrd="0" destOrd="0" presId="urn:microsoft.com/office/officeart/2018/2/layout/IconVerticalSolidList"/>
    <dgm:cxn modelId="{086DFF28-82CB-7D43-A3E7-676F33A1D09E}" type="presParOf" srcId="{64C30BF0-D974-44E4-8DC5-B5E320E4D1A6}" destId="{53023106-22B5-46F3-BC20-EAA5ADB7E213}" srcOrd="1" destOrd="0" presId="urn:microsoft.com/office/officeart/2018/2/layout/IconVerticalSolidList"/>
    <dgm:cxn modelId="{9387027A-25B0-BC47-8DD5-F8E397359EF9}" type="presParOf" srcId="{64C30BF0-D974-44E4-8DC5-B5E320E4D1A6}" destId="{3C3344B0-A0BA-4271-A712-3230FCB06FBC}" srcOrd="2" destOrd="0" presId="urn:microsoft.com/office/officeart/2018/2/layout/IconVerticalSolidList"/>
    <dgm:cxn modelId="{53B56A4E-3CE8-354D-B79B-BD13B0E6EA7D}" type="presParOf" srcId="{64C30BF0-D974-44E4-8DC5-B5E320E4D1A6}" destId="{DBE6E92B-EF1B-421B-A74E-4AC107488152}" srcOrd="3" destOrd="0" presId="urn:microsoft.com/office/officeart/2018/2/layout/IconVerticalSolidList"/>
    <dgm:cxn modelId="{4418AD54-2D30-A649-99B8-162A477DB3BD}" type="presParOf" srcId="{64C30BF0-D974-44E4-8DC5-B5E320E4D1A6}" destId="{4A51C6D9-D4B1-8846-B7D1-8C344BDDCBB0}" srcOrd="4" destOrd="0" presId="urn:microsoft.com/office/officeart/2018/2/layout/IconVerticalSoli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678D9E0-2BBF-4EED-A52D-7AA4B2793932}"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C50FD59C-5D32-4492-9DF9-C4346A3B2373}">
      <dgm:prSet/>
      <dgm:spPr/>
      <dgm:t>
        <a:bodyPr/>
        <a:lstStyle/>
        <a:p>
          <a:pPr>
            <a:lnSpc>
              <a:spcPct val="100000"/>
            </a:lnSpc>
          </a:pPr>
          <a:r>
            <a:rPr lang="en-US" dirty="0">
              <a:latin typeface="Arial" charset="0"/>
              <a:ea typeface="Arial" charset="0"/>
              <a:cs typeface="Arial" charset="0"/>
            </a:rPr>
            <a:t>Uncertainty</a:t>
          </a:r>
        </a:p>
      </dgm:t>
    </dgm:pt>
    <dgm:pt modelId="{91C35320-6B8C-4472-973A-3F9B2E0BB56B}" type="parTrans" cxnId="{B6D4C6F2-7198-421E-A9A6-1BEB8C74D7BD}">
      <dgm:prSet/>
      <dgm:spPr/>
      <dgm:t>
        <a:bodyPr/>
        <a:lstStyle/>
        <a:p>
          <a:endParaRPr lang="en-US">
            <a:latin typeface="Arial" charset="0"/>
            <a:ea typeface="Arial" charset="0"/>
            <a:cs typeface="Arial" charset="0"/>
          </a:endParaRPr>
        </a:p>
      </dgm:t>
    </dgm:pt>
    <dgm:pt modelId="{A1EC31B1-66F1-45B9-B691-FF4DCA6AA044}" type="sibTrans" cxnId="{B6D4C6F2-7198-421E-A9A6-1BEB8C74D7BD}">
      <dgm:prSet/>
      <dgm:spPr/>
      <dgm:t>
        <a:bodyPr/>
        <a:lstStyle/>
        <a:p>
          <a:endParaRPr lang="en-US">
            <a:latin typeface="Arial" charset="0"/>
            <a:ea typeface="Arial" charset="0"/>
            <a:cs typeface="Arial" charset="0"/>
          </a:endParaRPr>
        </a:p>
      </dgm:t>
    </dgm:pt>
    <dgm:pt modelId="{495FC515-9A23-4DA4-BE24-CBA9B944CE46}">
      <dgm:prSet/>
      <dgm:spPr/>
      <dgm:t>
        <a:bodyPr/>
        <a:lstStyle/>
        <a:p>
          <a:pPr>
            <a:lnSpc>
              <a:spcPct val="100000"/>
            </a:lnSpc>
          </a:pPr>
          <a:r>
            <a:rPr lang="en-US" dirty="0">
              <a:latin typeface="Arial" charset="0"/>
              <a:ea typeface="Arial" charset="0"/>
              <a:cs typeface="Arial" charset="0"/>
            </a:rPr>
            <a:t>Probability</a:t>
          </a:r>
        </a:p>
      </dgm:t>
    </dgm:pt>
    <dgm:pt modelId="{3A879D30-A1AE-4455-873C-F56B6E5E330B}" type="parTrans" cxnId="{967E1EA4-BA79-4106-A7DC-DA15F1C48C40}">
      <dgm:prSet/>
      <dgm:spPr/>
      <dgm:t>
        <a:bodyPr/>
        <a:lstStyle/>
        <a:p>
          <a:endParaRPr lang="en-US">
            <a:latin typeface="Arial" charset="0"/>
            <a:ea typeface="Arial" charset="0"/>
            <a:cs typeface="Arial" charset="0"/>
          </a:endParaRPr>
        </a:p>
      </dgm:t>
    </dgm:pt>
    <dgm:pt modelId="{21A3F8D1-BFE4-4C6A-BD20-2B3970E38AFA}" type="sibTrans" cxnId="{967E1EA4-BA79-4106-A7DC-DA15F1C48C40}">
      <dgm:prSet/>
      <dgm:spPr/>
      <dgm:t>
        <a:bodyPr/>
        <a:lstStyle/>
        <a:p>
          <a:endParaRPr lang="en-US">
            <a:latin typeface="Arial" charset="0"/>
            <a:ea typeface="Arial" charset="0"/>
            <a:cs typeface="Arial" charset="0"/>
          </a:endParaRPr>
        </a:p>
      </dgm:t>
    </dgm:pt>
    <dgm:pt modelId="{27023843-1C5C-4A5A-B67D-DC205C6CA76D}">
      <dgm:prSet/>
      <dgm:spPr/>
      <dgm:t>
        <a:bodyPr/>
        <a:lstStyle/>
        <a:p>
          <a:pPr>
            <a:lnSpc>
              <a:spcPct val="100000"/>
            </a:lnSpc>
          </a:pPr>
          <a:endParaRPr lang="en-US">
            <a:latin typeface="Arial" charset="0"/>
            <a:ea typeface="Arial" charset="0"/>
            <a:cs typeface="Arial" charset="0"/>
          </a:endParaRPr>
        </a:p>
      </dgm:t>
    </dgm:pt>
    <dgm:pt modelId="{58E75A7E-FD6F-445D-B7C7-3A3EAF6B48F6}" type="parTrans" cxnId="{05406C41-48F8-4166-84D6-48BFDB87EB26}">
      <dgm:prSet/>
      <dgm:spPr/>
      <dgm:t>
        <a:bodyPr/>
        <a:lstStyle/>
        <a:p>
          <a:endParaRPr lang="en-US">
            <a:latin typeface="Arial" charset="0"/>
            <a:ea typeface="Arial" charset="0"/>
            <a:cs typeface="Arial" charset="0"/>
          </a:endParaRPr>
        </a:p>
      </dgm:t>
    </dgm:pt>
    <dgm:pt modelId="{86E0D948-F737-407D-B143-EFA208063C32}" type="sibTrans" cxnId="{05406C41-48F8-4166-84D6-48BFDB87EB26}">
      <dgm:prSet/>
      <dgm:spPr/>
      <dgm:t>
        <a:bodyPr/>
        <a:lstStyle/>
        <a:p>
          <a:endParaRPr lang="en-US">
            <a:latin typeface="Arial" charset="0"/>
            <a:ea typeface="Arial" charset="0"/>
            <a:cs typeface="Arial" charset="0"/>
          </a:endParaRPr>
        </a:p>
      </dgm:t>
    </dgm:pt>
    <dgm:pt modelId="{9BD36FA7-124A-4FCD-8034-BAB3E8E4B7F0}" type="pres">
      <dgm:prSet presAssocID="{A678D9E0-2BBF-4EED-A52D-7AA4B2793932}" presName="root" presStyleCnt="0">
        <dgm:presLayoutVars>
          <dgm:dir/>
          <dgm:resizeHandles val="exact"/>
        </dgm:presLayoutVars>
      </dgm:prSet>
      <dgm:spPr/>
    </dgm:pt>
    <dgm:pt modelId="{3739B9B8-24F9-4504-8913-94650904E37E}" type="pres">
      <dgm:prSet presAssocID="{C50FD59C-5D32-4492-9DF9-C4346A3B2373}" presName="compNode" presStyleCnt="0"/>
      <dgm:spPr/>
    </dgm:pt>
    <dgm:pt modelId="{4FF9C9FB-CF6B-442B-A85A-FB259706ABCE}" type="pres">
      <dgm:prSet presAssocID="{C50FD59C-5D32-4492-9DF9-C4346A3B2373}"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dgm:spPr>
    </dgm:pt>
    <dgm:pt modelId="{D365C585-0D32-450A-A94E-11EEF363ED42}" type="pres">
      <dgm:prSet presAssocID="{C50FD59C-5D32-4492-9DF9-C4346A3B2373}" presName="spaceRect" presStyleCnt="0"/>
      <dgm:spPr/>
    </dgm:pt>
    <dgm:pt modelId="{308AC95A-9ABB-45DF-A33D-9317531A9217}" type="pres">
      <dgm:prSet presAssocID="{C50FD59C-5D32-4492-9DF9-C4346A3B2373}" presName="textRect" presStyleLbl="revTx" presStyleIdx="0" presStyleCnt="3">
        <dgm:presLayoutVars>
          <dgm:chMax val="1"/>
          <dgm:chPref val="1"/>
        </dgm:presLayoutVars>
      </dgm:prSet>
      <dgm:spPr/>
    </dgm:pt>
    <dgm:pt modelId="{66534BE9-5717-4372-BE07-1F969E8DA9B0}" type="pres">
      <dgm:prSet presAssocID="{A1EC31B1-66F1-45B9-B691-FF4DCA6AA044}" presName="sibTrans" presStyleCnt="0"/>
      <dgm:spPr/>
    </dgm:pt>
    <dgm:pt modelId="{A723AC6C-428B-49E0-9442-4AAC892F5496}" type="pres">
      <dgm:prSet presAssocID="{27023843-1C5C-4A5A-B67D-DC205C6CA76D}" presName="compNode" presStyleCnt="0"/>
      <dgm:spPr/>
    </dgm:pt>
    <dgm:pt modelId="{DB9A8919-A483-4B66-82CA-476A15A4383F}" type="pres">
      <dgm:prSet presAssocID="{27023843-1C5C-4A5A-B67D-DC205C6CA76D}" presName="iconRect" presStyleLbl="node1" presStyleIdx="1" presStyleCnt="3"/>
      <dgm:spPr>
        <a:solidFill>
          <a:srgbClr val="0096B1">
            <a:alpha val="50196"/>
          </a:srgbClr>
        </a:solidFill>
      </dgm:spPr>
    </dgm:pt>
    <dgm:pt modelId="{CBEAC078-9ABB-4A0E-880B-7E274AE16092}" type="pres">
      <dgm:prSet presAssocID="{27023843-1C5C-4A5A-B67D-DC205C6CA76D}" presName="spaceRect" presStyleCnt="0"/>
      <dgm:spPr/>
    </dgm:pt>
    <dgm:pt modelId="{F18DA6DD-B3D3-433A-894C-C5A5B8F4EF63}" type="pres">
      <dgm:prSet presAssocID="{27023843-1C5C-4A5A-B67D-DC205C6CA76D}" presName="textRect" presStyleLbl="revTx" presStyleIdx="1" presStyleCnt="3">
        <dgm:presLayoutVars>
          <dgm:chMax val="1"/>
          <dgm:chPref val="1"/>
        </dgm:presLayoutVars>
      </dgm:prSet>
      <dgm:spPr/>
    </dgm:pt>
    <dgm:pt modelId="{CEA4E047-3F80-4E74-9C7E-1D3E3365D999}" type="pres">
      <dgm:prSet presAssocID="{86E0D948-F737-407D-B143-EFA208063C32}" presName="sibTrans" presStyleCnt="0"/>
      <dgm:spPr/>
    </dgm:pt>
    <dgm:pt modelId="{CB3B3B30-06DD-48AC-86DE-18F23AB0B520}" type="pres">
      <dgm:prSet presAssocID="{495FC515-9A23-4DA4-BE24-CBA9B944CE46}" presName="compNode" presStyleCnt="0"/>
      <dgm:spPr/>
    </dgm:pt>
    <dgm:pt modelId="{0288D02F-6078-4627-B89D-76D0863DCB05}" type="pres">
      <dgm:prSet presAssocID="{495FC515-9A23-4DA4-BE24-CBA9B944CE46}" presName="iconRect" presStyleLbl="node1" presStyleIdx="2"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a:noFill/>
        </a:ln>
      </dgm:spPr>
    </dgm:pt>
    <dgm:pt modelId="{46C3C19D-06E4-4525-8552-4D1914E47C89}" type="pres">
      <dgm:prSet presAssocID="{495FC515-9A23-4DA4-BE24-CBA9B944CE46}" presName="spaceRect" presStyleCnt="0"/>
      <dgm:spPr/>
    </dgm:pt>
    <dgm:pt modelId="{2311B9E0-A174-4D7B-B452-3EA0C0CA14DA}" type="pres">
      <dgm:prSet presAssocID="{495FC515-9A23-4DA4-BE24-CBA9B944CE46}" presName="textRect" presStyleLbl="revTx" presStyleIdx="2" presStyleCnt="3">
        <dgm:presLayoutVars>
          <dgm:chMax val="1"/>
          <dgm:chPref val="1"/>
        </dgm:presLayoutVars>
      </dgm:prSet>
      <dgm:spPr/>
    </dgm:pt>
  </dgm:ptLst>
  <dgm:cxnLst>
    <dgm:cxn modelId="{81A69D2C-C427-43C2-B1F9-BAABC530DD58}" type="presOf" srcId="{495FC515-9A23-4DA4-BE24-CBA9B944CE46}" destId="{2311B9E0-A174-4D7B-B452-3EA0C0CA14DA}" srcOrd="0" destOrd="0" presId="urn:microsoft.com/office/officeart/2018/2/layout/IconLabelList"/>
    <dgm:cxn modelId="{D5D95B32-B7AC-48D4-9DD4-68583F17339B}" type="presOf" srcId="{27023843-1C5C-4A5A-B67D-DC205C6CA76D}" destId="{F18DA6DD-B3D3-433A-894C-C5A5B8F4EF63}" srcOrd="0" destOrd="0" presId="urn:microsoft.com/office/officeart/2018/2/layout/IconLabelList"/>
    <dgm:cxn modelId="{05406C41-48F8-4166-84D6-48BFDB87EB26}" srcId="{A678D9E0-2BBF-4EED-A52D-7AA4B2793932}" destId="{27023843-1C5C-4A5A-B67D-DC205C6CA76D}" srcOrd="1" destOrd="0" parTransId="{58E75A7E-FD6F-445D-B7C7-3A3EAF6B48F6}" sibTransId="{86E0D948-F737-407D-B143-EFA208063C32}"/>
    <dgm:cxn modelId="{5C5B3469-6E6B-47EE-BB14-DBAAF54BD1D1}" type="presOf" srcId="{C50FD59C-5D32-4492-9DF9-C4346A3B2373}" destId="{308AC95A-9ABB-45DF-A33D-9317531A9217}" srcOrd="0" destOrd="0" presId="urn:microsoft.com/office/officeart/2018/2/layout/IconLabelList"/>
    <dgm:cxn modelId="{63D9888D-441A-4C76-BB69-8E29CEB654F2}" type="presOf" srcId="{A678D9E0-2BBF-4EED-A52D-7AA4B2793932}" destId="{9BD36FA7-124A-4FCD-8034-BAB3E8E4B7F0}" srcOrd="0" destOrd="0" presId="urn:microsoft.com/office/officeart/2018/2/layout/IconLabelList"/>
    <dgm:cxn modelId="{967E1EA4-BA79-4106-A7DC-DA15F1C48C40}" srcId="{A678D9E0-2BBF-4EED-A52D-7AA4B2793932}" destId="{495FC515-9A23-4DA4-BE24-CBA9B944CE46}" srcOrd="2" destOrd="0" parTransId="{3A879D30-A1AE-4455-873C-F56B6E5E330B}" sibTransId="{21A3F8D1-BFE4-4C6A-BD20-2B3970E38AFA}"/>
    <dgm:cxn modelId="{B6D4C6F2-7198-421E-A9A6-1BEB8C74D7BD}" srcId="{A678D9E0-2BBF-4EED-A52D-7AA4B2793932}" destId="{C50FD59C-5D32-4492-9DF9-C4346A3B2373}" srcOrd="0" destOrd="0" parTransId="{91C35320-6B8C-4472-973A-3F9B2E0BB56B}" sibTransId="{A1EC31B1-66F1-45B9-B691-FF4DCA6AA044}"/>
    <dgm:cxn modelId="{502A6E87-E2B5-403E-A386-2BAE09C12935}" type="presParOf" srcId="{9BD36FA7-124A-4FCD-8034-BAB3E8E4B7F0}" destId="{3739B9B8-24F9-4504-8913-94650904E37E}" srcOrd="0" destOrd="0" presId="urn:microsoft.com/office/officeart/2018/2/layout/IconLabelList"/>
    <dgm:cxn modelId="{8CA36A67-9C64-49A0-992B-72C175A8BBE2}" type="presParOf" srcId="{3739B9B8-24F9-4504-8913-94650904E37E}" destId="{4FF9C9FB-CF6B-442B-A85A-FB259706ABCE}" srcOrd="0" destOrd="0" presId="urn:microsoft.com/office/officeart/2018/2/layout/IconLabelList"/>
    <dgm:cxn modelId="{E788FBEA-089A-4DD8-BDF7-B22BC67AD669}" type="presParOf" srcId="{3739B9B8-24F9-4504-8913-94650904E37E}" destId="{D365C585-0D32-450A-A94E-11EEF363ED42}" srcOrd="1" destOrd="0" presId="urn:microsoft.com/office/officeart/2018/2/layout/IconLabelList"/>
    <dgm:cxn modelId="{2FBB5D0C-E120-4CA6-A5C6-FC2DD8BABAF1}" type="presParOf" srcId="{3739B9B8-24F9-4504-8913-94650904E37E}" destId="{308AC95A-9ABB-45DF-A33D-9317531A9217}" srcOrd="2" destOrd="0" presId="urn:microsoft.com/office/officeart/2018/2/layout/IconLabelList"/>
    <dgm:cxn modelId="{7C4A20AE-D732-4852-A977-C3628A7C6BB3}" type="presParOf" srcId="{9BD36FA7-124A-4FCD-8034-BAB3E8E4B7F0}" destId="{66534BE9-5717-4372-BE07-1F969E8DA9B0}" srcOrd="1" destOrd="0" presId="urn:microsoft.com/office/officeart/2018/2/layout/IconLabelList"/>
    <dgm:cxn modelId="{8B42223D-3F1A-4955-BC62-1FED4A2BF856}" type="presParOf" srcId="{9BD36FA7-124A-4FCD-8034-BAB3E8E4B7F0}" destId="{A723AC6C-428B-49E0-9442-4AAC892F5496}" srcOrd="2" destOrd="0" presId="urn:microsoft.com/office/officeart/2018/2/layout/IconLabelList"/>
    <dgm:cxn modelId="{B61154D0-E215-4AC6-A932-D2C8B84F086E}" type="presParOf" srcId="{A723AC6C-428B-49E0-9442-4AAC892F5496}" destId="{DB9A8919-A483-4B66-82CA-476A15A4383F}" srcOrd="0" destOrd="0" presId="urn:microsoft.com/office/officeart/2018/2/layout/IconLabelList"/>
    <dgm:cxn modelId="{B6C990FF-60E4-4121-AB99-6AE8AAF54685}" type="presParOf" srcId="{A723AC6C-428B-49E0-9442-4AAC892F5496}" destId="{CBEAC078-9ABB-4A0E-880B-7E274AE16092}" srcOrd="1" destOrd="0" presId="urn:microsoft.com/office/officeart/2018/2/layout/IconLabelList"/>
    <dgm:cxn modelId="{63CDF015-05B7-4617-B555-9FC8F3468C88}" type="presParOf" srcId="{A723AC6C-428B-49E0-9442-4AAC892F5496}" destId="{F18DA6DD-B3D3-433A-894C-C5A5B8F4EF63}" srcOrd="2" destOrd="0" presId="urn:microsoft.com/office/officeart/2018/2/layout/IconLabelList"/>
    <dgm:cxn modelId="{984E8CE5-37B0-4E85-BD4A-FCE059BD416E}" type="presParOf" srcId="{9BD36FA7-124A-4FCD-8034-BAB3E8E4B7F0}" destId="{CEA4E047-3F80-4E74-9C7E-1D3E3365D999}" srcOrd="3" destOrd="0" presId="urn:microsoft.com/office/officeart/2018/2/layout/IconLabelList"/>
    <dgm:cxn modelId="{AD6353DF-9BD0-4D0A-97C5-6B0199068CF6}" type="presParOf" srcId="{9BD36FA7-124A-4FCD-8034-BAB3E8E4B7F0}" destId="{CB3B3B30-06DD-48AC-86DE-18F23AB0B520}" srcOrd="4" destOrd="0" presId="urn:microsoft.com/office/officeart/2018/2/layout/IconLabelList"/>
    <dgm:cxn modelId="{870F5F3A-CBAE-4DB2-A162-5B624168A02A}" type="presParOf" srcId="{CB3B3B30-06DD-48AC-86DE-18F23AB0B520}" destId="{0288D02F-6078-4627-B89D-76D0863DCB05}" srcOrd="0" destOrd="0" presId="urn:microsoft.com/office/officeart/2018/2/layout/IconLabelList"/>
    <dgm:cxn modelId="{85DBE08C-C6D3-4EE7-8C3B-AEE3C6867014}" type="presParOf" srcId="{CB3B3B30-06DD-48AC-86DE-18F23AB0B520}" destId="{46C3C19D-06E4-4525-8552-4D1914E47C89}" srcOrd="1" destOrd="0" presId="urn:microsoft.com/office/officeart/2018/2/layout/IconLabelList"/>
    <dgm:cxn modelId="{F5ACCD78-8EBA-4B36-A71E-14E3BA4D7C45}" type="presParOf" srcId="{CB3B3B30-06DD-48AC-86DE-18F23AB0B520}" destId="{2311B9E0-A174-4D7B-B452-3EA0C0CA14DA}"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CC03BD-A7AE-4F6A-B0EC-2E0D8DA3A675}">
      <dsp:nvSpPr>
        <dsp:cNvPr id="0" name=""/>
        <dsp:cNvSpPr/>
      </dsp:nvSpPr>
      <dsp:spPr>
        <a:xfrm>
          <a:off x="0" y="1707"/>
          <a:ext cx="4038600" cy="865554"/>
        </a:xfrm>
        <a:prstGeom prst="roundRect">
          <a:avLst>
            <a:gd name="adj" fmla="val 10000"/>
          </a:avLst>
        </a:prstGeom>
        <a:solidFill>
          <a:srgbClr val="FFD643"/>
        </a:solidFill>
        <a:ln>
          <a:noFill/>
        </a:ln>
        <a:effectLst/>
      </dsp:spPr>
      <dsp:style>
        <a:lnRef idx="0">
          <a:scrgbClr r="0" g="0" b="0"/>
        </a:lnRef>
        <a:fillRef idx="1">
          <a:scrgbClr r="0" g="0" b="0"/>
        </a:fillRef>
        <a:effectRef idx="0">
          <a:scrgbClr r="0" g="0" b="0"/>
        </a:effectRef>
        <a:fontRef idx="minor"/>
      </dsp:style>
    </dsp:sp>
    <dsp:sp modelId="{28972081-2C7D-47A7-BB66-421B151AE75C}">
      <dsp:nvSpPr>
        <dsp:cNvPr id="0" name=""/>
        <dsp:cNvSpPr/>
      </dsp:nvSpPr>
      <dsp:spPr>
        <a:xfrm>
          <a:off x="261830" y="196457"/>
          <a:ext cx="476055" cy="47605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EFCAE2-A193-4033-BA78-825000EA9B7E}">
      <dsp:nvSpPr>
        <dsp:cNvPr id="0" name=""/>
        <dsp:cNvSpPr/>
      </dsp:nvSpPr>
      <dsp:spPr>
        <a:xfrm>
          <a:off x="999715" y="1707"/>
          <a:ext cx="3038884" cy="865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605" tIns="91605" rIns="91605" bIns="91605" numCol="1" spcCol="1270" anchor="ctr" anchorCtr="0">
          <a:noAutofit/>
        </a:bodyPr>
        <a:lstStyle/>
        <a:p>
          <a:pPr marL="0" lvl="0" indent="0" algn="l" defTabSz="755650">
            <a:lnSpc>
              <a:spcPct val="90000"/>
            </a:lnSpc>
            <a:spcBef>
              <a:spcPct val="0"/>
            </a:spcBef>
            <a:spcAft>
              <a:spcPct val="35000"/>
            </a:spcAft>
            <a:buNone/>
          </a:pPr>
          <a:r>
            <a:rPr lang="en-US" sz="1700" kern="1200" dirty="0">
              <a:latin typeface="Arial" charset="0"/>
              <a:ea typeface="Arial" charset="0"/>
              <a:cs typeface="Arial" charset="0"/>
            </a:rPr>
            <a:t>Audience</a:t>
          </a:r>
        </a:p>
      </dsp:txBody>
      <dsp:txXfrm>
        <a:off x="999715" y="1707"/>
        <a:ext cx="3038884" cy="865554"/>
      </dsp:txXfrm>
    </dsp:sp>
    <dsp:sp modelId="{67C929DC-28DA-4A96-A509-56549C0EED9D}">
      <dsp:nvSpPr>
        <dsp:cNvPr id="0" name=""/>
        <dsp:cNvSpPr/>
      </dsp:nvSpPr>
      <dsp:spPr>
        <a:xfrm>
          <a:off x="0" y="1083651"/>
          <a:ext cx="4038600" cy="865554"/>
        </a:xfrm>
        <a:prstGeom prst="roundRect">
          <a:avLst>
            <a:gd name="adj" fmla="val 10000"/>
          </a:avLst>
        </a:prstGeom>
        <a:solidFill>
          <a:srgbClr val="FFD643"/>
        </a:solidFill>
        <a:ln>
          <a:noFill/>
        </a:ln>
        <a:effectLst/>
      </dsp:spPr>
      <dsp:style>
        <a:lnRef idx="0">
          <a:scrgbClr r="0" g="0" b="0"/>
        </a:lnRef>
        <a:fillRef idx="1">
          <a:scrgbClr r="0" g="0" b="0"/>
        </a:fillRef>
        <a:effectRef idx="0">
          <a:scrgbClr r="0" g="0" b="0"/>
        </a:effectRef>
        <a:fontRef idx="minor"/>
      </dsp:style>
    </dsp:sp>
    <dsp:sp modelId="{A1D6987E-0317-4AD3-A46C-4C678158BA84}">
      <dsp:nvSpPr>
        <dsp:cNvPr id="0" name=""/>
        <dsp:cNvSpPr/>
      </dsp:nvSpPr>
      <dsp:spPr>
        <a:xfrm>
          <a:off x="261830" y="1278400"/>
          <a:ext cx="476055" cy="476055"/>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360FB0-BEA6-42E5-8CBE-92C1E605A7D1}">
      <dsp:nvSpPr>
        <dsp:cNvPr id="0" name=""/>
        <dsp:cNvSpPr/>
      </dsp:nvSpPr>
      <dsp:spPr>
        <a:xfrm>
          <a:off x="999715" y="1083651"/>
          <a:ext cx="3038884" cy="865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605" tIns="91605" rIns="91605" bIns="91605" numCol="1" spcCol="1270" anchor="ctr" anchorCtr="0">
          <a:noAutofit/>
        </a:bodyPr>
        <a:lstStyle/>
        <a:p>
          <a:pPr marL="0" lvl="0" indent="0" algn="l" defTabSz="755650">
            <a:lnSpc>
              <a:spcPct val="90000"/>
            </a:lnSpc>
            <a:spcBef>
              <a:spcPct val="0"/>
            </a:spcBef>
            <a:spcAft>
              <a:spcPct val="35000"/>
            </a:spcAft>
            <a:buNone/>
          </a:pPr>
          <a:r>
            <a:rPr lang="en-US" sz="1700" kern="1200" dirty="0">
              <a:latin typeface="Arial" charset="0"/>
              <a:ea typeface="Arial" charset="0"/>
              <a:cs typeface="Arial" charset="0"/>
            </a:rPr>
            <a:t>Mode of communication</a:t>
          </a:r>
        </a:p>
      </dsp:txBody>
      <dsp:txXfrm>
        <a:off x="999715" y="1083651"/>
        <a:ext cx="3038884" cy="865554"/>
      </dsp:txXfrm>
    </dsp:sp>
    <dsp:sp modelId="{DC101A30-BB0E-45CB-80B3-B999BAAD4A72}">
      <dsp:nvSpPr>
        <dsp:cNvPr id="0" name=""/>
        <dsp:cNvSpPr/>
      </dsp:nvSpPr>
      <dsp:spPr>
        <a:xfrm>
          <a:off x="0" y="2165594"/>
          <a:ext cx="4038600" cy="865554"/>
        </a:xfrm>
        <a:prstGeom prst="roundRect">
          <a:avLst>
            <a:gd name="adj" fmla="val 10000"/>
          </a:avLst>
        </a:prstGeom>
        <a:solidFill>
          <a:srgbClr val="FFD643"/>
        </a:solidFill>
        <a:ln>
          <a:noFill/>
        </a:ln>
        <a:effectLst/>
      </dsp:spPr>
      <dsp:style>
        <a:lnRef idx="0">
          <a:scrgbClr r="0" g="0" b="0"/>
        </a:lnRef>
        <a:fillRef idx="1">
          <a:scrgbClr r="0" g="0" b="0"/>
        </a:fillRef>
        <a:effectRef idx="0">
          <a:scrgbClr r="0" g="0" b="0"/>
        </a:effectRef>
        <a:fontRef idx="minor"/>
      </dsp:style>
    </dsp:sp>
    <dsp:sp modelId="{A3A502E8-7499-4680-8717-0C91CE53BDFA}">
      <dsp:nvSpPr>
        <dsp:cNvPr id="0" name=""/>
        <dsp:cNvSpPr/>
      </dsp:nvSpPr>
      <dsp:spPr>
        <a:xfrm>
          <a:off x="261830" y="2360344"/>
          <a:ext cx="476055" cy="476055"/>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C6C5E0C-4BFC-4E91-BBCC-B861CDC636E8}">
      <dsp:nvSpPr>
        <dsp:cNvPr id="0" name=""/>
        <dsp:cNvSpPr/>
      </dsp:nvSpPr>
      <dsp:spPr>
        <a:xfrm>
          <a:off x="999715" y="2165594"/>
          <a:ext cx="3038884" cy="865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605" tIns="91605" rIns="91605" bIns="91605" numCol="1" spcCol="1270" anchor="ctr" anchorCtr="0">
          <a:noAutofit/>
        </a:bodyPr>
        <a:lstStyle/>
        <a:p>
          <a:pPr marL="0" lvl="0" indent="0" algn="l" defTabSz="755650">
            <a:lnSpc>
              <a:spcPct val="90000"/>
            </a:lnSpc>
            <a:spcBef>
              <a:spcPct val="0"/>
            </a:spcBef>
            <a:spcAft>
              <a:spcPct val="35000"/>
            </a:spcAft>
            <a:buNone/>
          </a:pPr>
          <a:r>
            <a:rPr lang="en-US" sz="1700" kern="1200" dirty="0">
              <a:latin typeface="Arial" charset="0"/>
              <a:ea typeface="Arial" charset="0"/>
              <a:cs typeface="Arial" charset="0"/>
            </a:rPr>
            <a:t>Standards associated with the specific mode of communication</a:t>
          </a:r>
        </a:p>
      </dsp:txBody>
      <dsp:txXfrm>
        <a:off x="999715" y="2165594"/>
        <a:ext cx="3038884" cy="865554"/>
      </dsp:txXfrm>
    </dsp:sp>
    <dsp:sp modelId="{29F8037F-D373-4F79-9F5D-A971C6D6C3CC}">
      <dsp:nvSpPr>
        <dsp:cNvPr id="0" name=""/>
        <dsp:cNvSpPr/>
      </dsp:nvSpPr>
      <dsp:spPr>
        <a:xfrm>
          <a:off x="0" y="3249245"/>
          <a:ext cx="4038600" cy="865554"/>
        </a:xfrm>
        <a:prstGeom prst="roundRect">
          <a:avLst>
            <a:gd name="adj" fmla="val 10000"/>
          </a:avLst>
        </a:prstGeom>
        <a:solidFill>
          <a:srgbClr val="FFD643"/>
        </a:solidFill>
        <a:ln>
          <a:noFill/>
        </a:ln>
        <a:effectLst/>
      </dsp:spPr>
      <dsp:style>
        <a:lnRef idx="0">
          <a:scrgbClr r="0" g="0" b="0"/>
        </a:lnRef>
        <a:fillRef idx="1">
          <a:scrgbClr r="0" g="0" b="0"/>
        </a:fillRef>
        <a:effectRef idx="0">
          <a:scrgbClr r="0" g="0" b="0"/>
        </a:effectRef>
        <a:fontRef idx="minor"/>
      </dsp:style>
    </dsp:sp>
    <dsp:sp modelId="{65EB5BD0-C564-4B0A-AC62-64EED84C40D7}">
      <dsp:nvSpPr>
        <dsp:cNvPr id="0" name=""/>
        <dsp:cNvSpPr/>
      </dsp:nvSpPr>
      <dsp:spPr>
        <a:xfrm>
          <a:off x="261830" y="3442287"/>
          <a:ext cx="476055" cy="476055"/>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BB6215-C9C8-41B3-A73B-9A261B4EDD1E}">
      <dsp:nvSpPr>
        <dsp:cNvPr id="0" name=""/>
        <dsp:cNvSpPr/>
      </dsp:nvSpPr>
      <dsp:spPr>
        <a:xfrm>
          <a:off x="999715" y="3247537"/>
          <a:ext cx="3038884" cy="865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605" tIns="91605" rIns="91605" bIns="91605" numCol="1" spcCol="1270" anchor="ctr" anchorCtr="0">
          <a:noAutofit/>
        </a:bodyPr>
        <a:lstStyle/>
        <a:p>
          <a:pPr marL="0" lvl="0" indent="0" algn="l" defTabSz="755650">
            <a:lnSpc>
              <a:spcPct val="90000"/>
            </a:lnSpc>
            <a:spcBef>
              <a:spcPct val="0"/>
            </a:spcBef>
            <a:spcAft>
              <a:spcPct val="35000"/>
            </a:spcAft>
            <a:buNone/>
          </a:pPr>
          <a:r>
            <a:rPr lang="en-US" sz="1700" kern="1200" dirty="0">
              <a:latin typeface="Arial" charset="0"/>
              <a:ea typeface="Arial" charset="0"/>
              <a:cs typeface="Arial" charset="0"/>
            </a:rPr>
            <a:t>Power of nonverbal communication</a:t>
          </a:r>
        </a:p>
      </dsp:txBody>
      <dsp:txXfrm>
        <a:off x="999715" y="3247537"/>
        <a:ext cx="3038884" cy="8655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9241B1-15BF-4764-99E2-95137F380FF7}">
      <dsp:nvSpPr>
        <dsp:cNvPr id="0" name=""/>
        <dsp:cNvSpPr/>
      </dsp:nvSpPr>
      <dsp:spPr>
        <a:xfrm>
          <a:off x="152399" y="514970"/>
          <a:ext cx="1532644" cy="1406886"/>
        </a:xfrm>
        <a:prstGeom prst="rect">
          <a:avLst/>
        </a:prstGeom>
        <a:blipFill>
          <a:blip xmlns:r="http://schemas.openxmlformats.org/officeDocument/2006/relationships" r:embed="rId1">
            <a:duotone>
              <a:prstClr val="black"/>
              <a:srgbClr val="0096B1">
                <a:tint val="45000"/>
                <a:satMod val="400000"/>
              </a:srgb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2B5987-4858-42CF-A0E9-4B8322609FE8}">
      <dsp:nvSpPr>
        <dsp:cNvPr id="0" name=""/>
        <dsp:cNvSpPr/>
      </dsp:nvSpPr>
      <dsp:spPr>
        <a:xfrm>
          <a:off x="938" y="2039694"/>
          <a:ext cx="1818281" cy="409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b="1"/>
          </a:pPr>
          <a:r>
            <a:rPr lang="en-US" sz="2800" kern="1200" dirty="0">
              <a:latin typeface="Arial" charset="0"/>
              <a:ea typeface="Arial" charset="0"/>
              <a:cs typeface="Arial" charset="0"/>
            </a:rPr>
            <a:t>Complete</a:t>
          </a:r>
        </a:p>
      </dsp:txBody>
      <dsp:txXfrm>
        <a:off x="938" y="2039694"/>
        <a:ext cx="1818281" cy="409113"/>
      </dsp:txXfrm>
    </dsp:sp>
    <dsp:sp modelId="{1E867FC8-DC51-449D-9C46-EACAE60B4451}">
      <dsp:nvSpPr>
        <dsp:cNvPr id="0" name=""/>
        <dsp:cNvSpPr/>
      </dsp:nvSpPr>
      <dsp:spPr>
        <a:xfrm>
          <a:off x="938" y="2515454"/>
          <a:ext cx="1818281" cy="807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latin typeface="Arial" charset="0"/>
              <a:ea typeface="Arial" charset="0"/>
              <a:cs typeface="Arial" charset="0"/>
            </a:rPr>
            <a:t>Communicate all relevant information.</a:t>
          </a:r>
        </a:p>
      </dsp:txBody>
      <dsp:txXfrm>
        <a:off x="938" y="2515454"/>
        <a:ext cx="1818281" cy="807548"/>
      </dsp:txXfrm>
    </dsp:sp>
    <dsp:sp modelId="{E2ED7FE7-789F-403E-B446-068B78EC32ED}">
      <dsp:nvSpPr>
        <dsp:cNvPr id="0" name=""/>
        <dsp:cNvSpPr/>
      </dsp:nvSpPr>
      <dsp:spPr>
        <a:xfrm>
          <a:off x="2362199" y="611983"/>
          <a:ext cx="1374486" cy="1455939"/>
        </a:xfrm>
        <a:prstGeom prst="rect">
          <a:avLst/>
        </a:prstGeom>
        <a:blipFill>
          <a:blip xmlns:r="http://schemas.openxmlformats.org/officeDocument/2006/relationships" r:embed="rId3">
            <a:duotone>
              <a:prstClr val="black"/>
              <a:srgbClr val="0096B1">
                <a:tint val="45000"/>
                <a:satMod val="400000"/>
              </a:srgb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6F700F-CA98-46B8-BE23-8D9D97A5AC01}">
      <dsp:nvSpPr>
        <dsp:cNvPr id="0" name=""/>
        <dsp:cNvSpPr/>
      </dsp:nvSpPr>
      <dsp:spPr>
        <a:xfrm>
          <a:off x="2137419" y="2057170"/>
          <a:ext cx="1818281" cy="409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b="1"/>
          </a:pPr>
          <a:r>
            <a:rPr lang="en-US" sz="2800" kern="1200" dirty="0">
              <a:latin typeface="Arial" charset="0"/>
              <a:ea typeface="Arial" charset="0"/>
              <a:cs typeface="Arial" charset="0"/>
            </a:rPr>
            <a:t>Clear</a:t>
          </a:r>
        </a:p>
      </dsp:txBody>
      <dsp:txXfrm>
        <a:off x="2137419" y="2057170"/>
        <a:ext cx="1818281" cy="409113"/>
      </dsp:txXfrm>
    </dsp:sp>
    <dsp:sp modelId="{9096A9B8-EC5B-4704-BECC-A07FD5789F24}">
      <dsp:nvSpPr>
        <dsp:cNvPr id="0" name=""/>
        <dsp:cNvSpPr/>
      </dsp:nvSpPr>
      <dsp:spPr>
        <a:xfrm>
          <a:off x="2124072" y="2524447"/>
          <a:ext cx="1818281" cy="797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latin typeface="Arial" charset="0"/>
              <a:ea typeface="Arial" charset="0"/>
              <a:cs typeface="Arial" charset="0"/>
            </a:rPr>
            <a:t>Convey information in plain language.</a:t>
          </a:r>
        </a:p>
      </dsp:txBody>
      <dsp:txXfrm>
        <a:off x="2124072" y="2524447"/>
        <a:ext cx="1818281" cy="797124"/>
      </dsp:txXfrm>
    </dsp:sp>
    <dsp:sp modelId="{AD2BD493-2DDC-4793-AA1B-1E123B0B5CC9}">
      <dsp:nvSpPr>
        <dsp:cNvPr id="0" name=""/>
        <dsp:cNvSpPr/>
      </dsp:nvSpPr>
      <dsp:spPr>
        <a:xfrm>
          <a:off x="4451519" y="528354"/>
          <a:ext cx="1463041" cy="1463041"/>
        </a:xfrm>
        <a:prstGeom prst="rect">
          <a:avLst/>
        </a:prstGeom>
        <a:blipFill>
          <a:blip xmlns:r="http://schemas.openxmlformats.org/officeDocument/2006/relationships" r:embed="rId5">
            <a:duotone>
              <a:prstClr val="black"/>
              <a:srgbClr val="0096B1">
                <a:tint val="45000"/>
                <a:satMod val="400000"/>
              </a:srgb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A48AB2-CCE8-499A-BBEC-E53D27FC549B}">
      <dsp:nvSpPr>
        <dsp:cNvPr id="0" name=""/>
        <dsp:cNvSpPr/>
      </dsp:nvSpPr>
      <dsp:spPr>
        <a:xfrm>
          <a:off x="4273899" y="2058946"/>
          <a:ext cx="1818281" cy="409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b="1"/>
          </a:pPr>
          <a:r>
            <a:rPr lang="en-US" sz="2800" kern="1200">
              <a:latin typeface="Arial" charset="0"/>
              <a:ea typeface="Arial" charset="0"/>
              <a:cs typeface="Arial" charset="0"/>
            </a:rPr>
            <a:t>Brief</a:t>
          </a:r>
        </a:p>
      </dsp:txBody>
      <dsp:txXfrm>
        <a:off x="4273899" y="2058946"/>
        <a:ext cx="1818281" cy="409113"/>
      </dsp:txXfrm>
    </dsp:sp>
    <dsp:sp modelId="{4093A87A-33A2-4DC6-A006-CF4282D50534}">
      <dsp:nvSpPr>
        <dsp:cNvPr id="0" name=""/>
        <dsp:cNvSpPr/>
      </dsp:nvSpPr>
      <dsp:spPr>
        <a:xfrm>
          <a:off x="4267208" y="2567832"/>
          <a:ext cx="1818281" cy="797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latin typeface="Arial" charset="0"/>
              <a:ea typeface="Arial" charset="0"/>
              <a:cs typeface="Arial" charset="0"/>
            </a:rPr>
            <a:t>Communicate information in a concise manner.</a:t>
          </a:r>
        </a:p>
      </dsp:txBody>
      <dsp:txXfrm>
        <a:off x="4267208" y="2567832"/>
        <a:ext cx="1818281" cy="797124"/>
      </dsp:txXfrm>
    </dsp:sp>
    <dsp:sp modelId="{B6B647BE-14C5-4027-9BF9-6568FAEACE50}">
      <dsp:nvSpPr>
        <dsp:cNvPr id="0" name=""/>
        <dsp:cNvSpPr/>
      </dsp:nvSpPr>
      <dsp:spPr>
        <a:xfrm>
          <a:off x="6587287" y="522391"/>
          <a:ext cx="1464467" cy="1464473"/>
        </a:xfrm>
        <a:prstGeom prst="rect">
          <a:avLst/>
        </a:prstGeom>
        <a:blipFill>
          <a:blip xmlns:r="http://schemas.openxmlformats.org/officeDocument/2006/relationships" r:embed="rId7">
            <a:duotone>
              <a:prstClr val="black"/>
              <a:srgbClr val="0096B1">
                <a:tint val="45000"/>
                <a:satMod val="400000"/>
              </a:srgbClr>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AE52CB-60C8-4FE1-903D-0E4D075A901C}">
      <dsp:nvSpPr>
        <dsp:cNvPr id="0" name=""/>
        <dsp:cNvSpPr/>
      </dsp:nvSpPr>
      <dsp:spPr>
        <a:xfrm>
          <a:off x="6400797" y="2093975"/>
          <a:ext cx="1818281" cy="409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b="1"/>
          </a:pPr>
          <a:r>
            <a:rPr lang="en-US" sz="2800" kern="1200" dirty="0">
              <a:latin typeface="Arial" charset="0"/>
              <a:ea typeface="Arial" charset="0"/>
              <a:cs typeface="Arial" charset="0"/>
            </a:rPr>
            <a:t>Timely</a:t>
          </a:r>
        </a:p>
      </dsp:txBody>
      <dsp:txXfrm>
        <a:off x="6400797" y="2093975"/>
        <a:ext cx="1818281" cy="409113"/>
      </dsp:txXfrm>
    </dsp:sp>
    <dsp:sp modelId="{086DCBA9-93C2-4FB7-99F6-96D98F579E2B}">
      <dsp:nvSpPr>
        <dsp:cNvPr id="0" name=""/>
        <dsp:cNvSpPr/>
      </dsp:nvSpPr>
      <dsp:spPr>
        <a:xfrm>
          <a:off x="6400797" y="2579747"/>
          <a:ext cx="1818281" cy="1055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latin typeface="Arial" charset="0"/>
              <a:ea typeface="Arial" charset="0"/>
              <a:cs typeface="Arial" charset="0"/>
            </a:rPr>
            <a:t>Offer and request information in an appropriate timeframe.</a:t>
          </a:r>
        </a:p>
      </dsp:txBody>
      <dsp:txXfrm>
        <a:off x="6400797" y="2579747"/>
        <a:ext cx="1818281" cy="10558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A101A-4C9E-4366-93DA-5E1B07FC6112}">
      <dsp:nvSpPr>
        <dsp:cNvPr id="0" name=""/>
        <dsp:cNvSpPr/>
      </dsp:nvSpPr>
      <dsp:spPr>
        <a:xfrm>
          <a:off x="291488" y="457377"/>
          <a:ext cx="1224960" cy="105223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BFE5853-FA73-45D8-86F2-9380EAF65614}">
      <dsp:nvSpPr>
        <dsp:cNvPr id="0" name=""/>
        <dsp:cNvSpPr/>
      </dsp:nvSpPr>
      <dsp:spPr>
        <a:xfrm>
          <a:off x="228605" y="1523998"/>
          <a:ext cx="1416838" cy="824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422400">
            <a:lnSpc>
              <a:spcPct val="100000"/>
            </a:lnSpc>
            <a:spcBef>
              <a:spcPct val="0"/>
            </a:spcBef>
            <a:spcAft>
              <a:spcPct val="35000"/>
            </a:spcAft>
            <a:buNone/>
            <a:defRPr b="1"/>
          </a:pPr>
          <a:r>
            <a:rPr lang="en-US" sz="3200" u="sng" kern="1200" dirty="0">
              <a:latin typeface="Arial" charset="0"/>
              <a:ea typeface="Arial" charset="0"/>
              <a:cs typeface="Arial" charset="0"/>
            </a:rPr>
            <a:t>S</a:t>
          </a:r>
          <a:r>
            <a:rPr lang="en-US" sz="2000" kern="1200" dirty="0">
              <a:latin typeface="Arial" charset="0"/>
              <a:ea typeface="Arial" charset="0"/>
              <a:cs typeface="Arial" charset="0"/>
            </a:rPr>
            <a:t>ituation</a:t>
          </a:r>
        </a:p>
      </dsp:txBody>
      <dsp:txXfrm>
        <a:off x="228605" y="1523998"/>
        <a:ext cx="1416838" cy="824517"/>
      </dsp:txXfrm>
    </dsp:sp>
    <dsp:sp modelId="{249BD71D-3F30-4320-B898-82334B54AACE}">
      <dsp:nvSpPr>
        <dsp:cNvPr id="0" name=""/>
        <dsp:cNvSpPr/>
      </dsp:nvSpPr>
      <dsp:spPr>
        <a:xfrm>
          <a:off x="152394" y="2438398"/>
          <a:ext cx="1416838" cy="810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pPr>
          <a:r>
            <a:rPr lang="en-US" sz="2000" i="1" kern="1200" dirty="0">
              <a:latin typeface="Arial" charset="0"/>
              <a:ea typeface="Arial" charset="0"/>
              <a:cs typeface="Arial" charset="0"/>
            </a:rPr>
            <a:t>What is going on with the patient?</a:t>
          </a:r>
        </a:p>
      </dsp:txBody>
      <dsp:txXfrm>
        <a:off x="152394" y="2438398"/>
        <a:ext cx="1416838" cy="810495"/>
      </dsp:txXfrm>
    </dsp:sp>
    <dsp:sp modelId="{520E4595-B681-47EA-B55E-B9852D5FC999}">
      <dsp:nvSpPr>
        <dsp:cNvPr id="0" name=""/>
        <dsp:cNvSpPr/>
      </dsp:nvSpPr>
      <dsp:spPr>
        <a:xfrm>
          <a:off x="2285999" y="442954"/>
          <a:ext cx="1257273" cy="1081047"/>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54D3F5-58CC-4D31-9723-818D82AB6FD1}">
      <dsp:nvSpPr>
        <dsp:cNvPr id="0" name=""/>
        <dsp:cNvSpPr/>
      </dsp:nvSpPr>
      <dsp:spPr>
        <a:xfrm>
          <a:off x="2057396" y="1524003"/>
          <a:ext cx="1642157" cy="824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422400">
            <a:lnSpc>
              <a:spcPct val="100000"/>
            </a:lnSpc>
            <a:spcBef>
              <a:spcPct val="0"/>
            </a:spcBef>
            <a:spcAft>
              <a:spcPct val="35000"/>
            </a:spcAft>
            <a:buNone/>
            <a:defRPr b="1"/>
          </a:pPr>
          <a:r>
            <a:rPr lang="en-US" sz="3200" u="sng" kern="1200" dirty="0">
              <a:latin typeface="Arial" charset="0"/>
              <a:ea typeface="Arial" charset="0"/>
              <a:cs typeface="Arial" charset="0"/>
            </a:rPr>
            <a:t>B</a:t>
          </a:r>
          <a:r>
            <a:rPr lang="en-US" sz="2000" kern="1200" dirty="0">
              <a:latin typeface="Arial" charset="0"/>
              <a:ea typeface="Arial" charset="0"/>
              <a:cs typeface="Arial" charset="0"/>
            </a:rPr>
            <a:t>ackground</a:t>
          </a:r>
        </a:p>
      </dsp:txBody>
      <dsp:txXfrm>
        <a:off x="2057396" y="1524003"/>
        <a:ext cx="1642157" cy="824517"/>
      </dsp:txXfrm>
    </dsp:sp>
    <dsp:sp modelId="{B9356071-4E6B-4163-AC66-4CF381F75844}">
      <dsp:nvSpPr>
        <dsp:cNvPr id="0" name=""/>
        <dsp:cNvSpPr/>
      </dsp:nvSpPr>
      <dsp:spPr>
        <a:xfrm>
          <a:off x="2133600" y="2438404"/>
          <a:ext cx="1416838" cy="810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pPr>
          <a:r>
            <a:rPr lang="en-US" sz="2000" i="1" kern="1200" dirty="0">
              <a:latin typeface="Arial" charset="0"/>
              <a:ea typeface="Arial" charset="0"/>
              <a:cs typeface="Arial" charset="0"/>
            </a:rPr>
            <a:t>What is the clinical background and context?</a:t>
          </a:r>
        </a:p>
      </dsp:txBody>
      <dsp:txXfrm>
        <a:off x="2133600" y="2438404"/>
        <a:ext cx="1416838" cy="810495"/>
      </dsp:txXfrm>
    </dsp:sp>
    <dsp:sp modelId="{DDCBC6E6-E949-4CF7-A612-706B7B60ADD9}">
      <dsp:nvSpPr>
        <dsp:cNvPr id="0" name=""/>
        <dsp:cNvSpPr/>
      </dsp:nvSpPr>
      <dsp:spPr>
        <a:xfrm>
          <a:off x="4343398" y="457201"/>
          <a:ext cx="1243938" cy="116122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E7F85B-B5BA-49D9-A251-9AF364AA0178}">
      <dsp:nvSpPr>
        <dsp:cNvPr id="0" name=""/>
        <dsp:cNvSpPr/>
      </dsp:nvSpPr>
      <dsp:spPr>
        <a:xfrm>
          <a:off x="4114806" y="1524003"/>
          <a:ext cx="1728032" cy="824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100000"/>
            </a:lnSpc>
            <a:spcBef>
              <a:spcPct val="0"/>
            </a:spcBef>
            <a:spcAft>
              <a:spcPct val="35000"/>
            </a:spcAft>
            <a:buNone/>
            <a:defRPr b="1"/>
          </a:pPr>
          <a:r>
            <a:rPr lang="en-US" sz="3600" u="sng" kern="1200" dirty="0">
              <a:latin typeface="Arial" charset="0"/>
              <a:ea typeface="Arial" charset="0"/>
              <a:cs typeface="Arial" charset="0"/>
            </a:rPr>
            <a:t>A</a:t>
          </a:r>
          <a:r>
            <a:rPr lang="en-US" sz="2000" kern="1200" dirty="0">
              <a:latin typeface="Arial" charset="0"/>
              <a:ea typeface="Arial" charset="0"/>
              <a:cs typeface="Arial" charset="0"/>
            </a:rPr>
            <a:t>ssessment</a:t>
          </a:r>
        </a:p>
      </dsp:txBody>
      <dsp:txXfrm>
        <a:off x="4114806" y="1524003"/>
        <a:ext cx="1728032" cy="824517"/>
      </dsp:txXfrm>
    </dsp:sp>
    <dsp:sp modelId="{89B0F6E4-4EF3-44AB-9423-F9C8F642269F}">
      <dsp:nvSpPr>
        <dsp:cNvPr id="0" name=""/>
        <dsp:cNvSpPr/>
      </dsp:nvSpPr>
      <dsp:spPr>
        <a:xfrm>
          <a:off x="4267201" y="2514599"/>
          <a:ext cx="1416838" cy="810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pPr>
          <a:r>
            <a:rPr lang="en-US" sz="2000" i="1" kern="1200" dirty="0">
              <a:latin typeface="Arial" charset="0"/>
              <a:ea typeface="Arial" charset="0"/>
              <a:cs typeface="Arial" charset="0"/>
            </a:rPr>
            <a:t>What do I think the problem is?</a:t>
          </a:r>
        </a:p>
      </dsp:txBody>
      <dsp:txXfrm>
        <a:off x="4267201" y="2514599"/>
        <a:ext cx="1416838" cy="810495"/>
      </dsp:txXfrm>
    </dsp:sp>
    <dsp:sp modelId="{61B56C99-568E-4D54-9B3B-5A39D086C940}">
      <dsp:nvSpPr>
        <dsp:cNvPr id="0" name=""/>
        <dsp:cNvSpPr/>
      </dsp:nvSpPr>
      <dsp:spPr>
        <a:xfrm>
          <a:off x="6705599" y="533399"/>
          <a:ext cx="1268787" cy="1089889"/>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780175-251F-4BD3-B4F0-DCB3B36B51AB}">
      <dsp:nvSpPr>
        <dsp:cNvPr id="0" name=""/>
        <dsp:cNvSpPr/>
      </dsp:nvSpPr>
      <dsp:spPr>
        <a:xfrm>
          <a:off x="6324606" y="1520187"/>
          <a:ext cx="2438831" cy="824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100000"/>
            </a:lnSpc>
            <a:spcBef>
              <a:spcPct val="0"/>
            </a:spcBef>
            <a:spcAft>
              <a:spcPct val="35000"/>
            </a:spcAft>
            <a:buNone/>
            <a:defRPr b="1"/>
          </a:pPr>
          <a:r>
            <a:rPr lang="en-US" sz="3600" u="sng" kern="1200" dirty="0">
              <a:latin typeface="Arial" charset="0"/>
              <a:ea typeface="Arial" charset="0"/>
              <a:cs typeface="Arial" charset="0"/>
            </a:rPr>
            <a:t>R</a:t>
          </a:r>
          <a:r>
            <a:rPr lang="en-US" sz="2000" kern="1200" dirty="0">
              <a:latin typeface="Arial" charset="0"/>
              <a:ea typeface="Arial" charset="0"/>
              <a:cs typeface="Arial" charset="0"/>
            </a:rPr>
            <a:t>ecommendation or Requests</a:t>
          </a:r>
        </a:p>
      </dsp:txBody>
      <dsp:txXfrm>
        <a:off x="6324606" y="1520187"/>
        <a:ext cx="2438831" cy="824517"/>
      </dsp:txXfrm>
    </dsp:sp>
    <dsp:sp modelId="{EA0C9D1E-94BD-4640-9931-9952F9B5C9A6}">
      <dsp:nvSpPr>
        <dsp:cNvPr id="0" name=""/>
        <dsp:cNvSpPr/>
      </dsp:nvSpPr>
      <dsp:spPr>
        <a:xfrm>
          <a:off x="6553199" y="2514603"/>
          <a:ext cx="1863680" cy="810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pPr>
          <a:r>
            <a:rPr lang="en-US" sz="2000" i="1" kern="1200" dirty="0">
              <a:latin typeface="Arial" charset="0"/>
              <a:ea typeface="Arial" charset="0"/>
              <a:cs typeface="Arial" charset="0"/>
            </a:rPr>
            <a:t>What would I recommend?</a:t>
          </a:r>
        </a:p>
        <a:p>
          <a:pPr marL="0" lvl="0" indent="0" algn="l" defTabSz="889000">
            <a:lnSpc>
              <a:spcPct val="100000"/>
            </a:lnSpc>
            <a:spcBef>
              <a:spcPct val="0"/>
            </a:spcBef>
            <a:spcAft>
              <a:spcPct val="35000"/>
            </a:spcAft>
            <a:buNone/>
          </a:pPr>
          <a:r>
            <a:rPr lang="en-US" sz="2000" i="1" kern="1200" dirty="0">
              <a:latin typeface="Arial" charset="0"/>
              <a:ea typeface="Arial" charset="0"/>
              <a:cs typeface="Arial" charset="0"/>
            </a:rPr>
            <a:t>What do I need from you?</a:t>
          </a:r>
        </a:p>
      </dsp:txBody>
      <dsp:txXfrm>
        <a:off x="6553199" y="2514603"/>
        <a:ext cx="1863680" cy="8104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D89669-6FFC-8A4B-A897-704514BBCC86}">
      <dsp:nvSpPr>
        <dsp:cNvPr id="0" name=""/>
        <dsp:cNvSpPr/>
      </dsp:nvSpPr>
      <dsp:spPr>
        <a:xfrm>
          <a:off x="-116188" y="152149"/>
          <a:ext cx="8515348" cy="981325"/>
        </a:xfrm>
        <a:prstGeom prst="roundRect">
          <a:avLst>
            <a:gd name="adj" fmla="val 10000"/>
          </a:avLst>
        </a:prstGeom>
        <a:solidFill>
          <a:srgbClr val="0096B1">
            <a:alpha val="20000"/>
          </a:srgbClr>
        </a:solidFill>
        <a:ln w="28575">
          <a:solidFill>
            <a:srgbClr val="0096B1"/>
          </a:solidFill>
        </a:ln>
        <a:effectLst/>
      </dsp:spPr>
      <dsp:style>
        <a:lnRef idx="0">
          <a:scrgbClr r="0" g="0" b="0"/>
        </a:lnRef>
        <a:fillRef idx="1">
          <a:scrgbClr r="0" g="0" b="0"/>
        </a:fillRef>
        <a:effectRef idx="0">
          <a:scrgbClr r="0" g="0" b="0"/>
        </a:effectRef>
        <a:fontRef idx="minor"/>
      </dsp:style>
    </dsp:sp>
    <dsp:sp modelId="{4AF2D502-41B8-AD4C-AB24-5F6BC4981E55}">
      <dsp:nvSpPr>
        <dsp:cNvPr id="0" name=""/>
        <dsp:cNvSpPr/>
      </dsp:nvSpPr>
      <dsp:spPr>
        <a:xfrm>
          <a:off x="-171450" y="219075"/>
          <a:ext cx="829716" cy="82890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8294AC3-7583-1D4B-BE9F-FFF36E73FD70}">
      <dsp:nvSpPr>
        <dsp:cNvPr id="0" name=""/>
        <dsp:cNvSpPr/>
      </dsp:nvSpPr>
      <dsp:spPr>
        <a:xfrm>
          <a:off x="545843" y="196268"/>
          <a:ext cx="3831906" cy="910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392" tIns="96392" rIns="96392" bIns="96392" numCol="1" spcCol="1270" anchor="ctr" anchorCtr="0">
          <a:noAutofit/>
        </a:bodyPr>
        <a:lstStyle/>
        <a:p>
          <a:pPr marL="0" lvl="0" indent="0" algn="l" defTabSz="711200">
            <a:lnSpc>
              <a:spcPct val="100000"/>
            </a:lnSpc>
            <a:spcBef>
              <a:spcPct val="0"/>
            </a:spcBef>
            <a:spcAft>
              <a:spcPct val="35000"/>
            </a:spcAft>
            <a:buNone/>
          </a:pPr>
          <a:r>
            <a:rPr lang="en-US" sz="1600" b="1" kern="1200" dirty="0">
              <a:latin typeface="Arial" charset="0"/>
              <a:ea typeface="Arial" charset="0"/>
              <a:cs typeface="Arial" charset="0"/>
            </a:rPr>
            <a:t>Situation &amp;</a:t>
          </a:r>
          <a:br>
            <a:rPr lang="en-US" sz="1600" b="1" kern="1200" dirty="0">
              <a:latin typeface="Arial" charset="0"/>
              <a:ea typeface="Arial" charset="0"/>
              <a:cs typeface="Arial" charset="0"/>
            </a:rPr>
          </a:br>
          <a:r>
            <a:rPr lang="en-US" sz="1600" b="1" kern="1200" dirty="0">
              <a:latin typeface="Arial" charset="0"/>
              <a:ea typeface="Arial" charset="0"/>
              <a:cs typeface="Arial" charset="0"/>
            </a:rPr>
            <a:t>Background</a:t>
          </a:r>
        </a:p>
      </dsp:txBody>
      <dsp:txXfrm>
        <a:off x="545843" y="196268"/>
        <a:ext cx="3831906" cy="910793"/>
      </dsp:txXfrm>
    </dsp:sp>
    <dsp:sp modelId="{B3224A02-6249-3948-8CD4-C7574F57AB74}">
      <dsp:nvSpPr>
        <dsp:cNvPr id="0" name=""/>
        <dsp:cNvSpPr/>
      </dsp:nvSpPr>
      <dsp:spPr>
        <a:xfrm>
          <a:off x="2733057" y="195277"/>
          <a:ext cx="5689764" cy="794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119" tIns="90119" rIns="90119" bIns="90119" numCol="1" spcCol="1270" anchor="ctr" anchorCtr="0">
          <a:noAutofit/>
        </a:bodyPr>
        <a:lstStyle/>
        <a:p>
          <a:pPr marL="0" lvl="0" indent="0" algn="l" defTabSz="622300">
            <a:lnSpc>
              <a:spcPct val="100000"/>
            </a:lnSpc>
            <a:spcBef>
              <a:spcPct val="0"/>
            </a:spcBef>
            <a:spcAft>
              <a:spcPct val="35000"/>
            </a:spcAft>
            <a:buNone/>
          </a:pPr>
          <a:r>
            <a:rPr lang="en-US" sz="1400" b="1" kern="1200" dirty="0">
              <a:latin typeface="Arial" charset="0"/>
              <a:ea typeface="Arial" charset="0"/>
              <a:cs typeface="Arial" charset="0"/>
            </a:rPr>
            <a:t>What do I KNOW?</a:t>
          </a:r>
        </a:p>
        <a:p>
          <a:pPr marL="114300" lvl="1" indent="-114300" algn="l" defTabSz="622300">
            <a:lnSpc>
              <a:spcPct val="90000"/>
            </a:lnSpc>
            <a:spcBef>
              <a:spcPct val="0"/>
            </a:spcBef>
            <a:spcAft>
              <a:spcPct val="15000"/>
            </a:spcAft>
            <a:buChar char="•"/>
          </a:pPr>
          <a:r>
            <a:rPr lang="en-US" sz="1400" kern="1200" dirty="0">
              <a:effectLst/>
              <a:latin typeface="Arial" charset="0"/>
              <a:ea typeface="Arial" charset="0"/>
              <a:cs typeface="Arial" charset="0"/>
            </a:rPr>
            <a:t>Identify patient,</a:t>
          </a:r>
          <a:r>
            <a:rPr lang="en-US" sz="1400" kern="1200" baseline="0" dirty="0">
              <a:effectLst/>
              <a:latin typeface="Arial" charset="0"/>
              <a:ea typeface="Arial" charset="0"/>
              <a:cs typeface="Arial" charset="0"/>
            </a:rPr>
            <a:t> age, gender, </a:t>
          </a:r>
          <a:r>
            <a:rPr lang="en-US" sz="1400" kern="1200" dirty="0">
              <a:effectLst/>
              <a:latin typeface="Arial" charset="0"/>
              <a:ea typeface="Arial" charset="0"/>
              <a:cs typeface="Arial" charset="0"/>
            </a:rPr>
            <a:t>problem,</a:t>
          </a:r>
          <a:r>
            <a:rPr lang="en-US" sz="1400" kern="1200" baseline="0" dirty="0">
              <a:effectLst/>
              <a:latin typeface="Arial" charset="0"/>
              <a:ea typeface="Arial" charset="0"/>
              <a:cs typeface="Arial" charset="0"/>
            </a:rPr>
            <a:t> history, and results of recent interventions.</a:t>
          </a:r>
          <a:endParaRPr lang="en-US" sz="1400" b="0" kern="1200" dirty="0">
            <a:solidFill>
              <a:schemeClr val="tx1"/>
            </a:solidFill>
            <a:effectLst/>
            <a:latin typeface="Arial" charset="0"/>
            <a:ea typeface="Arial" charset="0"/>
            <a:cs typeface="Arial" charset="0"/>
          </a:endParaRPr>
        </a:p>
      </dsp:txBody>
      <dsp:txXfrm>
        <a:off x="2733057" y="195277"/>
        <a:ext cx="5689764" cy="794540"/>
      </dsp:txXfrm>
    </dsp:sp>
    <dsp:sp modelId="{6C389BA3-D2C4-408C-9BFD-E1E1D5958F0B}">
      <dsp:nvSpPr>
        <dsp:cNvPr id="0" name=""/>
        <dsp:cNvSpPr/>
      </dsp:nvSpPr>
      <dsp:spPr>
        <a:xfrm>
          <a:off x="-133900" y="1217878"/>
          <a:ext cx="8515348" cy="1865397"/>
        </a:xfrm>
        <a:prstGeom prst="roundRect">
          <a:avLst>
            <a:gd name="adj" fmla="val 10000"/>
          </a:avLst>
        </a:prstGeom>
        <a:solidFill>
          <a:srgbClr val="0096B1">
            <a:alpha val="20000"/>
          </a:srgbClr>
        </a:solidFill>
        <a:ln w="28575">
          <a:solidFill>
            <a:srgbClr val="0096B1"/>
          </a:solidFill>
        </a:ln>
        <a:effectLst/>
      </dsp:spPr>
      <dsp:style>
        <a:lnRef idx="0">
          <a:scrgbClr r="0" g="0" b="0"/>
        </a:lnRef>
        <a:fillRef idx="1">
          <a:scrgbClr r="0" g="0" b="0"/>
        </a:fillRef>
        <a:effectRef idx="0">
          <a:scrgbClr r="0" g="0" b="0"/>
        </a:effectRef>
        <a:fontRef idx="minor"/>
      </dsp:style>
    </dsp:sp>
    <dsp:sp modelId="{AF4F5BBC-35C6-4376-818A-CF16964EF7F5}">
      <dsp:nvSpPr>
        <dsp:cNvPr id="0" name=""/>
        <dsp:cNvSpPr/>
      </dsp:nvSpPr>
      <dsp:spPr>
        <a:xfrm>
          <a:off x="-184024" y="1736530"/>
          <a:ext cx="828093" cy="828093"/>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6B90080-90CD-42C7-9E07-ACA0022520A5}">
      <dsp:nvSpPr>
        <dsp:cNvPr id="0" name=""/>
        <dsp:cNvSpPr/>
      </dsp:nvSpPr>
      <dsp:spPr>
        <a:xfrm>
          <a:off x="545843" y="1695180"/>
          <a:ext cx="3831906" cy="910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392" tIns="96392" rIns="96392" bIns="96392" numCol="1" spcCol="1270" anchor="ctr" anchorCtr="0">
          <a:noAutofit/>
        </a:bodyPr>
        <a:lstStyle/>
        <a:p>
          <a:pPr marL="0" lvl="0" indent="0" algn="l" defTabSz="711200">
            <a:lnSpc>
              <a:spcPct val="100000"/>
            </a:lnSpc>
            <a:spcBef>
              <a:spcPct val="0"/>
            </a:spcBef>
            <a:spcAft>
              <a:spcPct val="35000"/>
            </a:spcAft>
            <a:buNone/>
          </a:pPr>
          <a:r>
            <a:rPr lang="en-US" sz="1600" b="1" kern="1200" dirty="0">
              <a:latin typeface="Arial" charset="0"/>
              <a:ea typeface="Arial" charset="0"/>
              <a:cs typeface="Arial" charset="0"/>
            </a:rPr>
            <a:t>Assessment</a:t>
          </a:r>
        </a:p>
      </dsp:txBody>
      <dsp:txXfrm>
        <a:off x="545843" y="1695180"/>
        <a:ext cx="3831906" cy="910793"/>
      </dsp:txXfrm>
    </dsp:sp>
    <dsp:sp modelId="{FF50F115-5BD3-FD47-B55E-E625D9E07552}">
      <dsp:nvSpPr>
        <dsp:cNvPr id="0" name=""/>
        <dsp:cNvSpPr/>
      </dsp:nvSpPr>
      <dsp:spPr>
        <a:xfrm>
          <a:off x="2653645" y="1676736"/>
          <a:ext cx="5775127" cy="910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392" tIns="96392" rIns="96392" bIns="96392" numCol="1" spcCol="1270" anchor="ctr" anchorCtr="0">
          <a:noAutofit/>
        </a:bodyPr>
        <a:lstStyle/>
        <a:p>
          <a:pPr marL="0" lvl="0" indent="0" algn="l" defTabSz="622300">
            <a:lnSpc>
              <a:spcPct val="100000"/>
            </a:lnSpc>
            <a:spcBef>
              <a:spcPct val="0"/>
            </a:spcBef>
            <a:spcAft>
              <a:spcPts val="0"/>
            </a:spcAft>
            <a:buNone/>
          </a:pPr>
          <a:r>
            <a:rPr lang="en-US" sz="1400" b="1" kern="1200" dirty="0">
              <a:latin typeface="Arial" charset="0"/>
              <a:ea typeface="Arial" charset="0"/>
              <a:cs typeface="Arial" charset="0"/>
            </a:rPr>
            <a:t>What are the ALTERNATIVES?</a:t>
          </a:r>
        </a:p>
        <a:p>
          <a:pPr marL="114300" lvl="1" indent="-114300" algn="l" defTabSz="622300">
            <a:lnSpc>
              <a:spcPct val="90000"/>
            </a:lnSpc>
            <a:spcBef>
              <a:spcPct val="0"/>
            </a:spcBef>
            <a:spcAft>
              <a:spcPts val="400"/>
            </a:spcAft>
            <a:buChar char="•"/>
          </a:pPr>
          <a:r>
            <a:rPr lang="en-US" sz="1400" kern="1200" dirty="0">
              <a:effectLst/>
              <a:latin typeface="Arial" charset="0"/>
              <a:ea typeface="Arial" charset="0"/>
              <a:cs typeface="Arial" charset="0"/>
            </a:rPr>
            <a:t>Assess</a:t>
          </a:r>
          <a:r>
            <a:rPr lang="en-US" sz="1400" kern="1200" baseline="0" dirty="0">
              <a:effectLst/>
              <a:latin typeface="Arial" charset="0"/>
              <a:ea typeface="Arial" charset="0"/>
              <a:cs typeface="Arial" charset="0"/>
            </a:rPr>
            <a:t> other possibilities and consider </a:t>
          </a:r>
          <a:r>
            <a:rPr lang="en-US" sz="1400" kern="1200" dirty="0">
              <a:effectLst/>
              <a:latin typeface="Arial" charset="0"/>
              <a:ea typeface="Arial" charset="0"/>
              <a:cs typeface="Arial" charset="0"/>
            </a:rPr>
            <a:t>worst scenario.</a:t>
          </a:r>
          <a:endParaRPr lang="en-US" sz="1400" b="1" kern="1200" dirty="0">
            <a:latin typeface="Arial" charset="0"/>
            <a:ea typeface="Arial" charset="0"/>
            <a:cs typeface="Arial" charset="0"/>
          </a:endParaRPr>
        </a:p>
        <a:p>
          <a:pPr marL="0" lvl="0" indent="0" algn="l" defTabSz="622300">
            <a:lnSpc>
              <a:spcPct val="100000"/>
            </a:lnSpc>
            <a:spcBef>
              <a:spcPct val="0"/>
            </a:spcBef>
            <a:spcAft>
              <a:spcPts val="0"/>
            </a:spcAft>
            <a:buNone/>
          </a:pPr>
          <a:r>
            <a:rPr lang="en-US" sz="1400" b="1" kern="1200" dirty="0">
              <a:latin typeface="Arial" charset="0"/>
              <a:ea typeface="Arial" charset="0"/>
              <a:cs typeface="Arial" charset="0"/>
            </a:rPr>
            <a:t>What INFORMATION would help</a:t>
          </a:r>
          <a:r>
            <a:rPr lang="en-US" sz="1400" kern="1200" dirty="0">
              <a:effectLst/>
              <a:latin typeface="Arial" charset="0"/>
              <a:ea typeface="Arial" charset="0"/>
              <a:cs typeface="Arial" charset="0"/>
            </a:rPr>
            <a:t>?</a:t>
          </a:r>
        </a:p>
        <a:p>
          <a:pPr marL="114300" lvl="1" indent="-114300" algn="l" defTabSz="622300">
            <a:lnSpc>
              <a:spcPct val="90000"/>
            </a:lnSpc>
            <a:spcBef>
              <a:spcPct val="0"/>
            </a:spcBef>
            <a:spcAft>
              <a:spcPct val="15000"/>
            </a:spcAft>
            <a:buChar char="•"/>
          </a:pPr>
          <a:r>
            <a:rPr lang="en-US" sz="1400" kern="1200" dirty="0">
              <a:effectLst/>
              <a:latin typeface="Arial" charset="0"/>
              <a:ea typeface="Arial" charset="0"/>
              <a:cs typeface="Arial" charset="0"/>
            </a:rPr>
            <a:t>Seek signs, symptoms of presenting complaint, and</a:t>
          </a:r>
          <a:r>
            <a:rPr lang="en-US" sz="1400" kern="1200" baseline="0" dirty="0">
              <a:effectLst/>
              <a:latin typeface="Arial" charset="0"/>
              <a:ea typeface="Arial" charset="0"/>
              <a:cs typeface="Arial" charset="0"/>
            </a:rPr>
            <a:t> lab and imaging results.</a:t>
          </a:r>
          <a:endParaRPr lang="en-US" sz="1400" kern="1200" dirty="0">
            <a:effectLst/>
            <a:latin typeface="Arial" charset="0"/>
            <a:ea typeface="Arial" charset="0"/>
            <a:cs typeface="Arial" charset="0"/>
          </a:endParaRPr>
        </a:p>
        <a:p>
          <a:pPr marL="114300" lvl="1" indent="-114300" algn="l" defTabSz="622300">
            <a:lnSpc>
              <a:spcPct val="90000"/>
            </a:lnSpc>
            <a:spcBef>
              <a:spcPct val="0"/>
            </a:spcBef>
            <a:spcAft>
              <a:spcPts val="400"/>
            </a:spcAft>
            <a:buChar char="•"/>
          </a:pPr>
          <a:r>
            <a:rPr lang="en-US" sz="1400" kern="1200" baseline="0" dirty="0">
              <a:effectLst/>
              <a:latin typeface="Arial" charset="0"/>
              <a:ea typeface="Arial" charset="0"/>
              <a:cs typeface="Arial" charset="0"/>
            </a:rPr>
            <a:t>Seek patient and family perspective.</a:t>
          </a:r>
          <a:endParaRPr lang="en-US" sz="1400" kern="1200" dirty="0">
            <a:effectLst/>
            <a:latin typeface="Arial" charset="0"/>
            <a:ea typeface="Arial" charset="0"/>
            <a:cs typeface="Arial" charset="0"/>
          </a:endParaRPr>
        </a:p>
        <a:p>
          <a:pPr marL="0" lvl="0" indent="0" algn="l" defTabSz="622300">
            <a:lnSpc>
              <a:spcPct val="100000"/>
            </a:lnSpc>
            <a:spcBef>
              <a:spcPct val="0"/>
            </a:spcBef>
            <a:spcAft>
              <a:spcPts val="0"/>
            </a:spcAft>
            <a:buNone/>
          </a:pPr>
          <a:r>
            <a:rPr lang="en-US" sz="1400" b="1" kern="1200" dirty="0">
              <a:latin typeface="Arial" charset="0"/>
              <a:ea typeface="Arial" charset="0"/>
              <a:cs typeface="Arial" charset="0"/>
            </a:rPr>
            <a:t>What are the CONSEQUENCEs?</a:t>
          </a:r>
          <a:endParaRPr lang="en-US" sz="1400" kern="1200" dirty="0">
            <a:effectLst/>
            <a:latin typeface="Arial" charset="0"/>
            <a:ea typeface="Arial" charset="0"/>
            <a:cs typeface="Arial" charset="0"/>
          </a:endParaRPr>
        </a:p>
        <a:p>
          <a:pPr marL="114300" lvl="1" indent="-114300" algn="l" defTabSz="622300">
            <a:lnSpc>
              <a:spcPct val="90000"/>
            </a:lnSpc>
            <a:spcBef>
              <a:spcPct val="0"/>
            </a:spcBef>
            <a:spcAft>
              <a:spcPct val="15000"/>
            </a:spcAft>
            <a:buChar char="•"/>
          </a:pPr>
          <a:r>
            <a:rPr lang="en-US" sz="1400" kern="1200" dirty="0">
              <a:effectLst/>
              <a:latin typeface="Arial" charset="0"/>
              <a:ea typeface="Arial" charset="0"/>
              <a:cs typeface="Arial" charset="0"/>
            </a:rPr>
            <a:t>Assess</a:t>
          </a:r>
          <a:r>
            <a:rPr lang="en-US" sz="1400" kern="1200" baseline="0" dirty="0">
              <a:effectLst/>
              <a:latin typeface="Arial" charset="0"/>
              <a:ea typeface="Arial" charset="0"/>
              <a:cs typeface="Arial" charset="0"/>
            </a:rPr>
            <a:t> consequences of the situation to consider alternatives.</a:t>
          </a:r>
          <a:endParaRPr lang="en-US" sz="1400" kern="1200" dirty="0">
            <a:effectLst/>
            <a:latin typeface="Arial" charset="0"/>
            <a:ea typeface="Arial" charset="0"/>
            <a:cs typeface="Arial" charset="0"/>
          </a:endParaRPr>
        </a:p>
      </dsp:txBody>
      <dsp:txXfrm>
        <a:off x="2653645" y="1676736"/>
        <a:ext cx="5775127" cy="910793"/>
      </dsp:txXfrm>
    </dsp:sp>
    <dsp:sp modelId="{B9A5C41B-8C30-4713-A600-A326BDBC8E73}">
      <dsp:nvSpPr>
        <dsp:cNvPr id="0" name=""/>
        <dsp:cNvSpPr/>
      </dsp:nvSpPr>
      <dsp:spPr>
        <a:xfrm>
          <a:off x="-133900" y="3194483"/>
          <a:ext cx="8515348" cy="910793"/>
        </a:xfrm>
        <a:prstGeom prst="roundRect">
          <a:avLst>
            <a:gd name="adj" fmla="val 10000"/>
          </a:avLst>
        </a:prstGeom>
        <a:solidFill>
          <a:srgbClr val="0096B1">
            <a:alpha val="21176"/>
          </a:srgbClr>
        </a:solidFill>
        <a:ln w="28575">
          <a:solidFill>
            <a:srgbClr val="0096B1"/>
          </a:solidFill>
        </a:ln>
        <a:effectLst/>
      </dsp:spPr>
      <dsp:style>
        <a:lnRef idx="0">
          <a:scrgbClr r="0" g="0" b="0"/>
        </a:lnRef>
        <a:fillRef idx="1">
          <a:scrgbClr r="0" g="0" b="0"/>
        </a:fillRef>
        <a:effectRef idx="0">
          <a:scrgbClr r="0" g="0" b="0"/>
        </a:effectRef>
        <a:fontRef idx="minor"/>
      </dsp:style>
    </dsp:sp>
    <dsp:sp modelId="{53023106-22B5-46F3-BC20-EAA5ADB7E213}">
      <dsp:nvSpPr>
        <dsp:cNvPr id="0" name=""/>
        <dsp:cNvSpPr/>
      </dsp:nvSpPr>
      <dsp:spPr>
        <a:xfrm>
          <a:off x="-184024" y="3233111"/>
          <a:ext cx="828093" cy="82809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E6E92B-EF1B-421B-A74E-4AC107488152}">
      <dsp:nvSpPr>
        <dsp:cNvPr id="0" name=""/>
        <dsp:cNvSpPr/>
      </dsp:nvSpPr>
      <dsp:spPr>
        <a:xfrm>
          <a:off x="545843" y="3191760"/>
          <a:ext cx="3831906" cy="910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392" tIns="96392" rIns="96392" bIns="96392" numCol="1" spcCol="1270" anchor="ctr" anchorCtr="0">
          <a:noAutofit/>
        </a:bodyPr>
        <a:lstStyle/>
        <a:p>
          <a:pPr marL="0" lvl="0" indent="0" algn="l" defTabSz="711200">
            <a:lnSpc>
              <a:spcPct val="100000"/>
            </a:lnSpc>
            <a:spcBef>
              <a:spcPct val="0"/>
            </a:spcBef>
            <a:spcAft>
              <a:spcPct val="35000"/>
            </a:spcAft>
            <a:buNone/>
          </a:pPr>
          <a:r>
            <a:rPr lang="en-US" sz="1600" b="1" kern="1200" dirty="0">
              <a:latin typeface="Arial" charset="0"/>
              <a:ea typeface="Arial" charset="0"/>
              <a:cs typeface="Arial" charset="0"/>
            </a:rPr>
            <a:t>Repeat Back</a:t>
          </a:r>
          <a:br>
            <a:rPr lang="en-US" sz="1600" b="1" kern="1200" dirty="0">
              <a:latin typeface="Arial" charset="0"/>
              <a:ea typeface="Arial" charset="0"/>
              <a:cs typeface="Arial" charset="0"/>
            </a:rPr>
          </a:br>
          <a:r>
            <a:rPr lang="en-US" sz="1600" b="1" kern="1200" dirty="0">
              <a:latin typeface="Arial" charset="0"/>
              <a:ea typeface="Arial" charset="0"/>
              <a:cs typeface="Arial" charset="0"/>
            </a:rPr>
            <a:t>Recommendation</a:t>
          </a:r>
          <a:br>
            <a:rPr lang="en-US" sz="1600" b="1" kern="1200" dirty="0">
              <a:latin typeface="Arial" charset="0"/>
              <a:ea typeface="Arial" charset="0"/>
              <a:cs typeface="Arial" charset="0"/>
            </a:rPr>
          </a:br>
          <a:r>
            <a:rPr lang="en-US" sz="1600" b="1" kern="1200" dirty="0">
              <a:latin typeface="Arial" charset="0"/>
              <a:ea typeface="Arial" charset="0"/>
              <a:cs typeface="Arial" charset="0"/>
            </a:rPr>
            <a:t>Request</a:t>
          </a:r>
        </a:p>
      </dsp:txBody>
      <dsp:txXfrm>
        <a:off x="545843" y="3191760"/>
        <a:ext cx="3831906" cy="910793"/>
      </dsp:txXfrm>
    </dsp:sp>
    <dsp:sp modelId="{4A51C6D9-D4B1-8846-B7D1-8C344BDDCBB0}">
      <dsp:nvSpPr>
        <dsp:cNvPr id="0" name=""/>
        <dsp:cNvSpPr/>
      </dsp:nvSpPr>
      <dsp:spPr>
        <a:xfrm>
          <a:off x="2733057" y="3181286"/>
          <a:ext cx="5689764" cy="910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392" tIns="96392" rIns="96392" bIns="96392" numCol="1" spcCol="1270" anchor="ctr" anchorCtr="0">
          <a:noAutofit/>
        </a:bodyPr>
        <a:lstStyle/>
        <a:p>
          <a:pPr marL="0" lvl="0" indent="0" algn="l" defTabSz="622300">
            <a:lnSpc>
              <a:spcPct val="100000"/>
            </a:lnSpc>
            <a:spcBef>
              <a:spcPct val="0"/>
            </a:spcBef>
            <a:spcAft>
              <a:spcPct val="35000"/>
            </a:spcAft>
            <a:buNone/>
          </a:pPr>
          <a:r>
            <a:rPr lang="en-US" sz="1400" b="1" kern="1200" dirty="0">
              <a:latin typeface="Arial" charset="0"/>
              <a:ea typeface="Arial" charset="0"/>
              <a:cs typeface="Arial" charset="0"/>
            </a:rPr>
            <a:t>What are the next STEPS?</a:t>
          </a:r>
        </a:p>
        <a:p>
          <a:pPr marL="114300" lvl="1" indent="-114300" algn="l" defTabSz="622300">
            <a:lnSpc>
              <a:spcPct val="90000"/>
            </a:lnSpc>
            <a:spcBef>
              <a:spcPct val="0"/>
            </a:spcBef>
            <a:spcAft>
              <a:spcPct val="15000"/>
            </a:spcAft>
            <a:buChar char="•"/>
          </a:pPr>
          <a:r>
            <a:rPr lang="en-US" sz="1400" kern="1200" dirty="0">
              <a:effectLst/>
              <a:latin typeface="Arial" charset="0"/>
              <a:ea typeface="Arial" charset="0"/>
              <a:cs typeface="Arial" charset="0"/>
            </a:rPr>
            <a:t>Obtain clarity on </a:t>
          </a:r>
          <a:r>
            <a:rPr lang="en-US" sz="1400" kern="1200" baseline="0" dirty="0">
              <a:effectLst/>
              <a:latin typeface="Arial" charset="0"/>
              <a:ea typeface="Arial" charset="0"/>
              <a:cs typeface="Arial" charset="0"/>
            </a:rPr>
            <a:t>actions to take, assessment plan, urgency, and communication to patient and family.</a:t>
          </a:r>
          <a:endParaRPr lang="en-US" sz="1400" b="1" kern="1200" dirty="0">
            <a:latin typeface="Arial" charset="0"/>
            <a:ea typeface="Arial" charset="0"/>
            <a:cs typeface="Arial" charset="0"/>
          </a:endParaRPr>
        </a:p>
      </dsp:txBody>
      <dsp:txXfrm>
        <a:off x="2733057" y="3181286"/>
        <a:ext cx="5689764" cy="9107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F9C9FB-CF6B-442B-A85A-FB259706ABCE}">
      <dsp:nvSpPr>
        <dsp:cNvPr id="0" name=""/>
        <dsp:cNvSpPr/>
      </dsp:nvSpPr>
      <dsp:spPr>
        <a:xfrm>
          <a:off x="750914" y="1055666"/>
          <a:ext cx="1081248" cy="108124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8AC95A-9ABB-45DF-A33D-9317531A9217}">
      <dsp:nvSpPr>
        <dsp:cNvPr id="0" name=""/>
        <dsp:cNvSpPr/>
      </dsp:nvSpPr>
      <dsp:spPr>
        <a:xfrm>
          <a:off x="90151" y="2454956"/>
          <a:ext cx="24027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en-US" sz="3600" kern="1200" dirty="0">
              <a:latin typeface="Arial" charset="0"/>
              <a:ea typeface="Arial" charset="0"/>
              <a:cs typeface="Arial" charset="0"/>
            </a:rPr>
            <a:t>Uncertainty</a:t>
          </a:r>
        </a:p>
      </dsp:txBody>
      <dsp:txXfrm>
        <a:off x="90151" y="2454956"/>
        <a:ext cx="2402775" cy="720000"/>
      </dsp:txXfrm>
    </dsp:sp>
    <dsp:sp modelId="{DB9A8919-A483-4B66-82CA-476A15A4383F}">
      <dsp:nvSpPr>
        <dsp:cNvPr id="0" name=""/>
        <dsp:cNvSpPr/>
      </dsp:nvSpPr>
      <dsp:spPr>
        <a:xfrm>
          <a:off x="3574175" y="1055666"/>
          <a:ext cx="1081248" cy="1081248"/>
        </a:xfrm>
        <a:prstGeom prst="rect">
          <a:avLst/>
        </a:prstGeom>
        <a:solidFill>
          <a:srgbClr val="0096B1">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8DA6DD-B3D3-433A-894C-C5A5B8F4EF63}">
      <dsp:nvSpPr>
        <dsp:cNvPr id="0" name=""/>
        <dsp:cNvSpPr/>
      </dsp:nvSpPr>
      <dsp:spPr>
        <a:xfrm>
          <a:off x="2913412" y="2454956"/>
          <a:ext cx="24027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endParaRPr lang="en-US" sz="3600" kern="1200">
            <a:latin typeface="Arial" charset="0"/>
            <a:ea typeface="Arial" charset="0"/>
            <a:cs typeface="Arial" charset="0"/>
          </a:endParaRPr>
        </a:p>
      </dsp:txBody>
      <dsp:txXfrm>
        <a:off x="2913412" y="2454956"/>
        <a:ext cx="2402775" cy="720000"/>
      </dsp:txXfrm>
    </dsp:sp>
    <dsp:sp modelId="{0288D02F-6078-4627-B89D-76D0863DCB05}">
      <dsp:nvSpPr>
        <dsp:cNvPr id="0" name=""/>
        <dsp:cNvSpPr/>
      </dsp:nvSpPr>
      <dsp:spPr>
        <a:xfrm>
          <a:off x="6397436" y="1055666"/>
          <a:ext cx="1081248" cy="1081248"/>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11B9E0-A174-4D7B-B452-3EA0C0CA14DA}">
      <dsp:nvSpPr>
        <dsp:cNvPr id="0" name=""/>
        <dsp:cNvSpPr/>
      </dsp:nvSpPr>
      <dsp:spPr>
        <a:xfrm>
          <a:off x="5736673" y="2454956"/>
          <a:ext cx="24027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en-US" sz="3600" kern="1200" dirty="0">
              <a:latin typeface="Arial" charset="0"/>
              <a:ea typeface="Arial" charset="0"/>
              <a:cs typeface="Arial" charset="0"/>
            </a:rPr>
            <a:t>Probability</a:t>
          </a:r>
        </a:p>
      </dsp:txBody>
      <dsp:txXfrm>
        <a:off x="5736673" y="2454956"/>
        <a:ext cx="2402775"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68549D-7EB4-4138-8B73-FF484E28B71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BA8F101-E4E8-48BF-AB43-28D8A6FD71B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24616D-4402-4B93-BE83-38C133976E3B}" type="datetimeFigureOut">
              <a:rPr lang="en-US" smtClean="0"/>
              <a:t>2/25/2022</a:t>
            </a:fld>
            <a:endParaRPr lang="en-US"/>
          </a:p>
        </p:txBody>
      </p:sp>
      <p:sp>
        <p:nvSpPr>
          <p:cNvPr id="4" name="Footer Placeholder 3">
            <a:extLst>
              <a:ext uri="{FF2B5EF4-FFF2-40B4-BE49-F238E27FC236}">
                <a16:creationId xmlns:a16="http://schemas.microsoft.com/office/drawing/2014/main" id="{5600B4D2-BF30-476E-96A3-67578A737E2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B294FF4-A382-40FA-807B-CC8C2E25E51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121925-F327-4560-8CD2-07B60233F43A}" type="slidenum">
              <a:rPr lang="en-US" smtClean="0"/>
              <a:t>‹#›</a:t>
            </a:fld>
            <a:endParaRPr lang="en-US"/>
          </a:p>
        </p:txBody>
      </p:sp>
    </p:spTree>
    <p:extLst>
      <p:ext uri="{BB962C8B-B14F-4D97-AF65-F5344CB8AC3E}">
        <p14:creationId xmlns:p14="http://schemas.microsoft.com/office/powerpoint/2010/main" val="253743310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dirty="0"/>
              <a:t>Slide</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BED618-D232-42EC-A73F-7B939C5E1EA5}" type="datetimeFigureOut">
              <a:rPr lang="en-US" smtClean="0"/>
              <a:t>2/25/2022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456819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75478" y="1906"/>
            <a:ext cx="684213" cy="458787"/>
          </a:xfrm>
          <a:prstGeom prst="rect">
            <a:avLst/>
          </a:prstGeom>
        </p:spPr>
        <p:txBody>
          <a:bodyPr vert="horz" lIns="91440" tIns="45720" rIns="91440" bIns="45720" rtlCol="0" anchor="t" anchorCtr="0"/>
          <a:lstStyle>
            <a:lvl1pPr algn="r">
              <a:defRPr sz="1200"/>
            </a:lvl1pPr>
          </a:lstStyle>
          <a:p>
            <a:fld id="{5FF6188A-B79F-44DB-9FF4-F22F39030D5D}" type="slidenum">
              <a:rPr lang="en-US" smtClean="0"/>
              <a:t>‹#›</a:t>
            </a:fld>
            <a:endParaRPr lang="en-US" dirty="0"/>
          </a:p>
        </p:txBody>
      </p:sp>
    </p:spTree>
    <p:extLst>
      <p:ext uri="{BB962C8B-B14F-4D97-AF65-F5344CB8AC3E}">
        <p14:creationId xmlns:p14="http://schemas.microsoft.com/office/powerpoint/2010/main" val="648734575"/>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image" Target="../media/image8.svg"/></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ahrq.gov/sites/default/files/wysiwyg/patient-safety/resources/diagnostic-toolkit/10-diagnostic-safety-tool-patient-note-sheet.pdf"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ahrq.gov/sites/default/files/wysiwyg/patient-safety/resources/diagnostic-toolkit/10-diagnostic-safety-tool-patient-note-sheet-spanish.pdf"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image" Target="../media/image8.svg"/></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ahrq.gov/patient-safety/settings/long-term-care/resource/facilities/ltc/mod2sess2.html"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ahrq.gov/teamstepps/instructor/videos/ts_SBAR_NurseToPhysician/SBAR_NurseToPhysician-400-300.html"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Welcome to the TeamSTEPPS for Diagnosis Improvement Course. This presentation will cover Module 3, Communication To Improve Diagnosis, that you will review as the facilitator.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Individuals who plan to take the course but will not complete it as part of a team should follow the </a:t>
            </a:r>
            <a:r>
              <a:rPr lang="en-US" sz="1200" b="1" kern="1200" dirty="0">
                <a:solidFill>
                  <a:schemeClr val="tx1"/>
                </a:solidFill>
                <a:effectLst/>
                <a:latin typeface="+mn-lt"/>
                <a:ea typeface="+mn-ea"/>
                <a:cs typeface="+mn-cs"/>
              </a:rPr>
              <a:t>Self-Paced Learner’s Roadmap </a:t>
            </a:r>
            <a:r>
              <a:rPr lang="en-US" sz="1200" kern="1200" dirty="0">
                <a:solidFill>
                  <a:schemeClr val="tx1"/>
                </a:solidFill>
                <a:effectLst/>
                <a:latin typeface="+mn-lt"/>
                <a:ea typeface="+mn-ea"/>
                <a:cs typeface="+mn-cs"/>
              </a:rPr>
              <a:t>found on the TeamSTEPPS for Diagnosis Improvement Course web page. The roadmap provides step-by-step instructions to maximize the value of time spent on the course and ways to leverage core principles and tools. Throughout the presenter’s notes, you will also find </a:t>
            </a:r>
            <a:r>
              <a:rPr lang="en-US" sz="1200" b="1" kern="1200" dirty="0">
                <a:solidFill>
                  <a:schemeClr val="tx1"/>
                </a:solidFill>
                <a:effectLst/>
                <a:latin typeface="+mn-lt"/>
                <a:ea typeface="+mn-ea"/>
                <a:cs typeface="+mn-cs"/>
              </a:rPr>
              <a:t>Self-Paced Learner Tips</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Estimated Time to complete this module: </a:t>
            </a:r>
            <a:r>
              <a:rPr lang="en-US" sz="1200" b="1" kern="1200" dirty="0">
                <a:solidFill>
                  <a:schemeClr val="tx1"/>
                </a:solidFill>
                <a:effectLst/>
                <a:latin typeface="+mn-lt"/>
                <a:ea typeface="+mn-ea"/>
                <a:cs typeface="+mn-cs"/>
              </a:rPr>
              <a:t>30 minutes </a:t>
            </a:r>
            <a:r>
              <a:rPr lang="en-US" sz="1200" kern="1200" dirty="0">
                <a:solidFill>
                  <a:schemeClr val="tx1"/>
                </a:solidFill>
                <a:effectLst/>
                <a:latin typeface="+mn-lt"/>
                <a:ea typeface="+mn-ea"/>
                <a:cs typeface="+mn-cs"/>
              </a:rPr>
              <a:t>(18 slides)</a:t>
            </a:r>
          </a:p>
          <a:p>
            <a:endParaRPr lang="en-US" dirty="0"/>
          </a:p>
        </p:txBody>
      </p:sp>
      <p:sp>
        <p:nvSpPr>
          <p:cNvPr id="4" name="Slide Number Placeholder 3"/>
          <p:cNvSpPr>
            <a:spLocks noGrp="1"/>
          </p:cNvSpPr>
          <p:nvPr>
            <p:ph type="sldNum" sz="quarter" idx="10"/>
          </p:nvPr>
        </p:nvSpPr>
        <p:spPr/>
        <p:txBody>
          <a:bodyPr/>
          <a:lstStyle/>
          <a:p>
            <a:fld id="{7D612C43-7281-4B81-9204-AE17A482DDDD}" type="slidenum">
              <a:rPr lang="en-US" smtClean="0"/>
              <a:pPr/>
              <a:t>1</a:t>
            </a:fld>
            <a:endParaRPr lang="en-US"/>
          </a:p>
        </p:txBody>
      </p:sp>
      <p:sp>
        <p:nvSpPr>
          <p:cNvPr id="5" name="Header Placeholder 4">
            <a:extLst>
              <a:ext uri="{FF2B5EF4-FFF2-40B4-BE49-F238E27FC236}">
                <a16:creationId xmlns:a16="http://schemas.microsoft.com/office/drawing/2014/main" id="{29B1C2E5-034E-43CA-B15A-E7F9E8D386CA}"/>
              </a:ext>
            </a:extLst>
          </p:cNvPr>
          <p:cNvSpPr>
            <a:spLocks noGrp="1"/>
          </p:cNvSpPr>
          <p:nvPr>
            <p:ph type="hdr" sz="quarter"/>
          </p:nvPr>
        </p:nvSpPr>
        <p:spPr/>
        <p:txBody>
          <a:bodyPr/>
          <a:lstStyle/>
          <a:p>
            <a:r>
              <a:rPr lang="en-US"/>
              <a:t>Slide</a:t>
            </a:r>
            <a:endParaRPr lang="en-US" dirty="0"/>
          </a:p>
        </p:txBody>
      </p:sp>
      <p:grpSp>
        <p:nvGrpSpPr>
          <p:cNvPr id="9" name="Group 8">
            <a:extLst>
              <a:ext uri="{FF2B5EF4-FFF2-40B4-BE49-F238E27FC236}">
                <a16:creationId xmlns:a16="http://schemas.microsoft.com/office/drawing/2014/main" id="{579F93E7-9BFA-48F7-BE8B-F9F31BC8B31D}"/>
              </a:ext>
            </a:extLst>
          </p:cNvPr>
          <p:cNvGrpSpPr/>
          <p:nvPr/>
        </p:nvGrpSpPr>
        <p:grpSpPr>
          <a:xfrm>
            <a:off x="2065655" y="6119812"/>
            <a:ext cx="153670" cy="161925"/>
            <a:chOff x="0" y="0"/>
            <a:chExt cx="153670" cy="162160"/>
          </a:xfrm>
        </p:grpSpPr>
        <p:sp>
          <p:nvSpPr>
            <p:cNvPr id="10" name="Oval 9">
              <a:extLst>
                <a:ext uri="{FF2B5EF4-FFF2-40B4-BE49-F238E27FC236}">
                  <a16:creationId xmlns:a16="http://schemas.microsoft.com/office/drawing/2014/main" id="{1128C9DE-D23D-4904-B71D-091721941447}"/>
                </a:ext>
              </a:extLst>
            </p:cNvPr>
            <p:cNvSpPr/>
            <p:nvPr/>
          </p:nvSpPr>
          <p:spPr>
            <a:xfrm>
              <a:off x="0" y="6171"/>
              <a:ext cx="153670" cy="155989"/>
            </a:xfrm>
            <a:prstGeom prst="ellipse">
              <a:avLst/>
            </a:prstGeom>
            <a:solidFill>
              <a:schemeClr val="bg1"/>
            </a:solidFill>
            <a:ln w="28575">
              <a:solidFill>
                <a:srgbClr val="008A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1" name="Graphic 8" descr="User with solid fill">
              <a:extLst>
                <a:ext uri="{FF2B5EF4-FFF2-40B4-BE49-F238E27FC236}">
                  <a16:creationId xmlns:a16="http://schemas.microsoft.com/office/drawing/2014/main" id="{DFF807D1-43B8-4CBB-ADF0-DF3BF0BEDBF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56" y="0"/>
              <a:ext cx="147320" cy="147320"/>
            </a:xfrm>
            <a:prstGeom prst="rect">
              <a:avLst/>
            </a:prstGeom>
          </p:spPr>
        </p:pic>
      </p:gr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503420"/>
          </a:xfrm>
        </p:spPr>
        <p:txBody>
          <a:bodyPr/>
          <a:lstStyle/>
          <a:p>
            <a:r>
              <a:rPr lang="en-US" sz="1200" kern="1200" dirty="0">
                <a:solidFill>
                  <a:schemeClr val="tx1"/>
                </a:solidFill>
                <a:effectLst/>
                <a:latin typeface="+mn-lt"/>
                <a:ea typeface="+mn-ea"/>
                <a:cs typeface="+mn-cs"/>
              </a:rPr>
              <a:t>SBAR can be applied in several ways that are specific to diagnosis to overcome pitfalls in the diagnostic process. For this module, we will apply SBAR to frame the need for a diagnostic referral.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Steps in the diagnostic process often include referrals – referring patients directly to other clinicians for a second physical assessment and workup or facilitating clinician-to-clinician consultation. Clinician-to-clinician consultations are often sought between specialists and general practitioners to discuss interpretation of existing test results and physical exam findings, to consider additional tests and procedures that may be appropriate, and to review potential diagnoses.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Based on specific recommendations from patient experts, AHRQ has developed a new tool, the Diagnostic-Focused Referral Form. The tool can be used to facilitate provider and patient alignment on the reasons for a diagnosis-focused referral and expected outcomes from the referral. It helps structure communication from the referring provider to the consulting provider in a way that specifically elicits information to aid in diagnostic reasoning. The referral form follows the general structured communication principles of SBAR and was designed with input from patients to be patient friendly.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Situation</a:t>
            </a:r>
            <a:r>
              <a:rPr lang="en-US" sz="1200" kern="1200" dirty="0">
                <a:solidFill>
                  <a:schemeClr val="tx1"/>
                </a:solidFill>
                <a:effectLst/>
                <a:latin typeface="+mn-lt"/>
                <a:ea typeface="+mn-ea"/>
                <a:cs typeface="+mn-cs"/>
              </a:rPr>
              <a:t> section is used to describe for the consultant why the referring provider is sending the patient to see them, to share the working diagnosis, and to delineate possible alternative diagnoses. In addition, it allows the referring provider to ask for input on reasoning, what may have been missed, or what working diagnoses they would consider given the case details and copies of electronic health records.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Background</a:t>
            </a:r>
            <a:r>
              <a:rPr lang="en-US" sz="1200" kern="1200" dirty="0">
                <a:solidFill>
                  <a:schemeClr val="tx1"/>
                </a:solidFill>
                <a:effectLst/>
                <a:latin typeface="+mn-lt"/>
                <a:ea typeface="+mn-ea"/>
                <a:cs typeface="+mn-cs"/>
              </a:rPr>
              <a:t> section is used to provide a short summary of the history of present illness, signs and symptoms the patient is presenting, and all pertinent health history that contributed to the working diagnosis. For example, therapies or treatments independently tried by the patient (e.g., rest, ice, ibuprofen) or prescribed by the referring provider or another licensed independent practitioner (e.g., physical therapy) should be included.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Assessment</a:t>
            </a:r>
            <a:r>
              <a:rPr lang="en-US" sz="1200" kern="1200" dirty="0">
                <a:solidFill>
                  <a:schemeClr val="tx1"/>
                </a:solidFill>
                <a:effectLst/>
                <a:latin typeface="+mn-lt"/>
                <a:ea typeface="+mn-ea"/>
                <a:cs typeface="+mn-cs"/>
              </a:rPr>
              <a:t> section is used to list any relevant test results in addition to intuitive sense given the patient’s physical and social‐emotional condition and the referring provider’s previous experience with similar cases.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Requests</a:t>
            </a:r>
            <a:r>
              <a:rPr lang="en-US" sz="1200" kern="1200" dirty="0">
                <a:solidFill>
                  <a:schemeClr val="tx1"/>
                </a:solidFill>
                <a:effectLst/>
                <a:latin typeface="+mn-lt"/>
                <a:ea typeface="+mn-ea"/>
                <a:cs typeface="+mn-cs"/>
              </a:rPr>
              <a:t> section is used to define the preferred timeline for completion of the consultation, to list other information (if any) sought from the consultant, and to delineate how the referring provider would like to be contacted to discuss the consultation.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Similarly, providers may use this tool to communicate with patients about next steps in their treatment plan.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Participant</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Workbook</a:t>
            </a:r>
            <a:r>
              <a:rPr lang="en-US" sz="1200" kern="1200" dirty="0">
                <a:solidFill>
                  <a:schemeClr val="tx1"/>
                </a:solidFill>
                <a:effectLst/>
                <a:latin typeface="+mn-lt"/>
                <a:ea typeface="+mn-ea"/>
                <a:cs typeface="+mn-cs"/>
              </a:rPr>
              <a:t> has two examples of the “Diagnostic‐Focused Referral Form” and a blank copy of the form. Review the form and the examples with the course participants, and discuss the following:</a:t>
            </a:r>
          </a:p>
          <a:p>
            <a:endParaRPr lang="en-US" sz="1200" kern="1200" dirty="0">
              <a:solidFill>
                <a:schemeClr val="tx1"/>
              </a:solidFill>
              <a:effectLst/>
              <a:latin typeface="+mn-lt"/>
              <a:ea typeface="+mn-ea"/>
              <a:cs typeface="+mn-cs"/>
            </a:endParaRPr>
          </a:p>
          <a:p>
            <a:pPr marL="228600" indent="-228600">
              <a:buFont typeface="+mj-lt"/>
              <a:buAutoNum type="arabicPeriod"/>
            </a:pPr>
            <a:r>
              <a:rPr lang="en-US" sz="1200" kern="1200" dirty="0">
                <a:solidFill>
                  <a:schemeClr val="tx1"/>
                </a:solidFill>
                <a:effectLst/>
                <a:latin typeface="+mn-lt"/>
                <a:ea typeface="+mn-ea"/>
                <a:cs typeface="+mn-cs"/>
              </a:rPr>
              <a:t>When and how could this referral process, tool, or approach be implemented or integrated into our workflow?</a:t>
            </a:r>
          </a:p>
          <a:p>
            <a:pPr marL="228600" indent="-228600">
              <a:buFont typeface="+mj-lt"/>
              <a:buAutoNum type="arabicPeriod"/>
            </a:pPr>
            <a:r>
              <a:rPr lang="en-US" sz="1200" kern="1200" dirty="0">
                <a:solidFill>
                  <a:schemeClr val="tx1"/>
                </a:solidFill>
                <a:effectLst/>
                <a:latin typeface="+mn-lt"/>
                <a:ea typeface="+mn-ea"/>
                <a:cs typeface="+mn-cs"/>
              </a:rPr>
              <a:t>When would it be most helpful and for what patients should </a:t>
            </a:r>
            <a:r>
              <a:rPr lang="en-US" dirty="0"/>
              <a:t>we use this process</a:t>
            </a:r>
            <a:r>
              <a:rPr lang="en-US" sz="1200" kern="1200" dirty="0">
                <a:solidFill>
                  <a:schemeClr val="tx1"/>
                </a:solidFill>
                <a:effectLst/>
                <a:latin typeface="+mn-lt"/>
                <a:ea typeface="+mn-ea"/>
                <a:cs typeface="+mn-cs"/>
              </a:rPr>
              <a:t>?</a:t>
            </a:r>
          </a:p>
          <a:p>
            <a:pPr marL="228600" indent="-228600">
              <a:buFont typeface="+mj-lt"/>
              <a:buAutoNum type="arabicPeriod"/>
            </a:pPr>
            <a:r>
              <a:rPr lang="en-US" sz="1200" kern="1200" dirty="0">
                <a:solidFill>
                  <a:schemeClr val="tx1"/>
                </a:solidFill>
                <a:effectLst/>
                <a:latin typeface="+mn-lt"/>
                <a:ea typeface="+mn-ea"/>
                <a:cs typeface="+mn-cs"/>
              </a:rPr>
              <a:t>How might the form be used to address breakdowns in the diagnostic referral process?</a:t>
            </a:r>
          </a:p>
          <a:p>
            <a:pPr marL="228600" indent="-228600">
              <a:buFont typeface="+mj-lt"/>
              <a:buAutoNum type="arabicPeriod"/>
            </a:pPr>
            <a:r>
              <a:rPr lang="en-US" sz="1200" kern="1200" dirty="0">
                <a:solidFill>
                  <a:schemeClr val="tx1"/>
                </a:solidFill>
                <a:effectLst/>
                <a:latin typeface="+mn-lt"/>
                <a:ea typeface="+mn-ea"/>
                <a:cs typeface="+mn-cs"/>
              </a:rPr>
              <a:t>Can you provide an example of when use of the diagnosis-focused referral process would be a challenge or problem?</a:t>
            </a:r>
          </a:p>
          <a:p>
            <a:pPr marL="628650" lvl="1" indent="-171450">
              <a:buFont typeface="Arial" panose="020B0604020202020204" pitchFamily="34" charset="0"/>
              <a:buChar char="•"/>
            </a:pPr>
            <a:r>
              <a:rPr lang="en-US" kern="1200" dirty="0">
                <a:solidFill>
                  <a:schemeClr val="tx1"/>
                </a:solidFill>
                <a:effectLst/>
                <a:latin typeface="+mn-lt"/>
                <a:ea typeface="+mn-ea"/>
                <a:cs typeface="+mn-cs"/>
              </a:rPr>
              <a:t>How might the challenge be mitigated by using the four TeamSTEPPS principles?</a:t>
            </a:r>
          </a:p>
          <a:p>
            <a:pPr marL="1143000" lvl="2" indent="-228600">
              <a:buFont typeface="+mj-lt"/>
              <a:buAutoNum type="arabicPeriod"/>
            </a:pPr>
            <a:r>
              <a:rPr lang="en-US" kern="1200" dirty="0">
                <a:solidFill>
                  <a:schemeClr val="tx1"/>
                </a:solidFill>
                <a:effectLst/>
                <a:latin typeface="+mn-lt"/>
                <a:ea typeface="+mn-ea"/>
                <a:cs typeface="+mn-cs"/>
              </a:rPr>
              <a:t>Team Structure</a:t>
            </a:r>
          </a:p>
          <a:p>
            <a:pPr marL="1143000" lvl="2" indent="-228600">
              <a:buFont typeface="+mj-lt"/>
              <a:buAutoNum type="arabicPeriod"/>
            </a:pPr>
            <a:r>
              <a:rPr lang="en-US" sz="1200" kern="1200" dirty="0">
                <a:solidFill>
                  <a:schemeClr val="tx1"/>
                </a:solidFill>
                <a:effectLst/>
                <a:latin typeface="+mn-lt"/>
                <a:ea typeface="+mn-ea"/>
                <a:cs typeface="+mn-cs"/>
              </a:rPr>
              <a:t>Communication</a:t>
            </a:r>
          </a:p>
          <a:p>
            <a:pPr marL="1143000" lvl="2" indent="-228600">
              <a:buFont typeface="+mj-lt"/>
              <a:buAutoNum type="arabicPeriod"/>
            </a:pPr>
            <a:r>
              <a:rPr lang="en-US" sz="1200" kern="1200" dirty="0">
                <a:solidFill>
                  <a:schemeClr val="tx1"/>
                </a:solidFill>
                <a:effectLst/>
                <a:latin typeface="+mn-lt"/>
                <a:ea typeface="+mn-ea"/>
                <a:cs typeface="+mn-cs"/>
              </a:rPr>
              <a:t>Leadership</a:t>
            </a:r>
            <a:endParaRPr lang="en-US" dirty="0"/>
          </a:p>
          <a:p>
            <a:pPr marL="1143000" lvl="2" indent="-228600">
              <a:buFont typeface="+mj-lt"/>
              <a:buAutoNum type="arabicPeriod"/>
            </a:pPr>
            <a:r>
              <a:rPr lang="en-US" sz="1200" kern="1200" dirty="0">
                <a:solidFill>
                  <a:schemeClr val="tx1"/>
                </a:solidFill>
                <a:effectLst/>
                <a:latin typeface="+mn-lt"/>
                <a:ea typeface="+mn-ea"/>
                <a:cs typeface="+mn-cs"/>
              </a:rPr>
              <a:t>Situation Monitoring</a:t>
            </a:r>
          </a:p>
          <a:p>
            <a:pPr marL="228600" lvl="0" indent="-228600">
              <a:buFont typeface="+mj-lt"/>
              <a:buAutoNum type="arabicPeriod"/>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7D612C43-7281-4B81-9204-AE17A482DDDD}" type="slidenum">
              <a:rPr lang="en-US" smtClean="0"/>
              <a:pPr/>
              <a:t>10</a:t>
            </a:fld>
            <a:endParaRPr lang="en-US"/>
          </a:p>
        </p:txBody>
      </p:sp>
      <p:sp>
        <p:nvSpPr>
          <p:cNvPr id="5" name="Header Placeholder 4">
            <a:extLst>
              <a:ext uri="{FF2B5EF4-FFF2-40B4-BE49-F238E27FC236}">
                <a16:creationId xmlns:a16="http://schemas.microsoft.com/office/drawing/2014/main" id="{A1A22A98-C37E-431C-8678-81BB0D285E10}"/>
              </a:ext>
            </a:extLst>
          </p:cNvPr>
          <p:cNvSpPr>
            <a:spLocks noGrp="1"/>
          </p:cNvSpPr>
          <p:nvPr>
            <p:ph type="hdr" sz="quarter"/>
          </p:nvPr>
        </p:nvSpPr>
        <p:spPr/>
        <p:txBody>
          <a:bodyPr/>
          <a:lstStyle/>
          <a:p>
            <a:r>
              <a:rPr lang="en-US"/>
              <a:t>Slide</a:t>
            </a:r>
            <a:endParaRPr lang="en-US" dirty="0"/>
          </a:p>
        </p:txBody>
      </p:sp>
    </p:spTree>
    <p:extLst>
      <p:ext uri="{BB962C8B-B14F-4D97-AF65-F5344CB8AC3E}">
        <p14:creationId xmlns:p14="http://schemas.microsoft.com/office/powerpoint/2010/main" val="4011010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989070"/>
          </a:xfrm>
        </p:spPr>
        <p:txBody>
          <a:bodyPr/>
          <a:lstStyle/>
          <a:p>
            <a:r>
              <a:rPr lang="en-US" sz="1200" kern="1200" dirty="0">
                <a:solidFill>
                  <a:schemeClr val="tx1"/>
                </a:solidFill>
                <a:effectLst/>
                <a:latin typeface="+mn-lt"/>
                <a:ea typeface="+mn-ea"/>
                <a:cs typeface="+mn-cs"/>
              </a:rPr>
              <a:t>Diagnosing human illness is difficult. Roughly 200 symptoms have been seen, but over 10,000 diseases, and each patient is unique. Sir William Osler, who is considered the father of modern medicine, was reported to have said in 1909 that “Medicine is a science of uncertainty and an art of probability” (Osler, Bean, &amp; Bean, 1950). It is this act of balancing uncertainty and probability that makes confirming a diagnosis a challenging, complex, and iterative process. One of the key challenges is how to effectively maintain a therapeutic and trusting patient‐clinician relationship when a diagnosis is elusive.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Studies suggest that when communicating diagnostic uncertainty to patients, it is important to weigh the diagnostic accuracy and the diagnostic certainty and share your understanding clearly and concisely. This transparency helps patients understand the need for </a:t>
            </a:r>
            <a:r>
              <a:rPr lang="en-US" sz="1200" kern="1200" dirty="0" err="1">
                <a:solidFill>
                  <a:schemeClr val="tx1"/>
                </a:solidFill>
                <a:effectLst/>
                <a:latin typeface="+mn-lt"/>
                <a:ea typeface="+mn-ea"/>
                <a:cs typeface="+mn-cs"/>
              </a:rPr>
              <a:t>followup</a:t>
            </a:r>
            <a:r>
              <a:rPr lang="en-US" sz="1200" kern="1200" dirty="0">
                <a:solidFill>
                  <a:schemeClr val="tx1"/>
                </a:solidFill>
                <a:effectLst/>
                <a:latin typeface="+mn-lt"/>
                <a:ea typeface="+mn-ea"/>
                <a:cs typeface="+mn-cs"/>
              </a:rPr>
              <a:t>, the importance of timely completion of diagnostic tests or procedures, and the potential need to see additional providers (Meyer, Giardina, Khanna, et al., 2020). Providers should also consider:</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Patient (or parent) characteristics, including education, socioeconomic status, emotional response, and culture.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Strength of the patient‐clinician relationship.</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Content of the communication, including setting expectations, explaining the diagnostic process, discussing relevant differential diagnoses or alternative diagnoses, and providing reassurance.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discussing diagnostic uncertainty, </a:t>
            </a:r>
            <a:r>
              <a:rPr lang="en-US" sz="1200" b="1" kern="1200" dirty="0">
                <a:solidFill>
                  <a:schemeClr val="tx1"/>
                </a:solidFill>
                <a:effectLst/>
                <a:latin typeface="+mn-lt"/>
                <a:ea typeface="+mn-ea"/>
                <a:cs typeface="+mn-cs"/>
              </a:rPr>
              <a:t>complete, clear, brief, and timely </a:t>
            </a:r>
            <a:r>
              <a:rPr lang="en-US" sz="1200" kern="1200" dirty="0">
                <a:solidFill>
                  <a:schemeClr val="tx1"/>
                </a:solidFill>
                <a:effectLst/>
                <a:latin typeface="+mn-lt"/>
                <a:ea typeface="+mn-ea"/>
                <a:cs typeface="+mn-cs"/>
              </a:rPr>
              <a:t>communication is key. Simple active listening skills, such as making eye contact, listening without interruption, using plain language, and prioritizing what needs to be discussed, can enhance clarity of communication and strengthen the patient‐clinician relationship.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D612C43-7281-4B81-9204-AE17A482DDDD}" type="slidenum">
              <a:rPr lang="en-US" smtClean="0"/>
              <a:pPr/>
              <a:t>11</a:t>
            </a:fld>
            <a:endParaRPr lang="en-US"/>
          </a:p>
        </p:txBody>
      </p:sp>
      <p:sp>
        <p:nvSpPr>
          <p:cNvPr id="5" name="Header Placeholder 4">
            <a:extLst>
              <a:ext uri="{FF2B5EF4-FFF2-40B4-BE49-F238E27FC236}">
                <a16:creationId xmlns:a16="http://schemas.microsoft.com/office/drawing/2014/main" id="{81EB1A33-0C39-432D-BADD-B95B512654D8}"/>
              </a:ext>
            </a:extLst>
          </p:cNvPr>
          <p:cNvSpPr>
            <a:spLocks noGrp="1"/>
          </p:cNvSpPr>
          <p:nvPr>
            <p:ph type="hdr" sz="quarter"/>
          </p:nvPr>
        </p:nvSpPr>
        <p:spPr/>
        <p:txBody>
          <a:bodyPr/>
          <a:lstStyle/>
          <a:p>
            <a:r>
              <a:rPr lang="en-US"/>
              <a:t>Slide</a:t>
            </a:r>
            <a:endParaRPr lang="en-US" dirty="0"/>
          </a:p>
        </p:txBody>
      </p:sp>
    </p:spTree>
    <p:extLst>
      <p:ext uri="{BB962C8B-B14F-4D97-AF65-F5344CB8AC3E}">
        <p14:creationId xmlns:p14="http://schemas.microsoft.com/office/powerpoint/2010/main" val="502503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a clinician communicates with a patient about a diagnosis, things can sometimes be misunderstood. The way information is communicated can be as important as the information itself, and the message received (the impact) is not always the same as the message sent (the intent). Differences between intent and impact are not uncommon in human interaction. To achieve the desired impact, it is important to think about the intent and align it with the phrases used.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Participant Workbook </a:t>
            </a:r>
            <a:r>
              <a:rPr lang="en-US" sz="1200" kern="1200" dirty="0">
                <a:solidFill>
                  <a:schemeClr val="tx1"/>
                </a:solidFill>
                <a:effectLst/>
                <a:latin typeface="+mn-lt"/>
                <a:ea typeface="+mn-ea"/>
                <a:cs typeface="+mn-cs"/>
              </a:rPr>
              <a:t>has an SBAR example for communicating with patients. Highlight to participants that all of the questions are open ended and acknowledge the patient’s experience. </a:t>
            </a:r>
          </a:p>
          <a:p>
            <a:r>
              <a:rPr lang="en-US" sz="1200" kern="1200" dirty="0">
                <a:solidFill>
                  <a:schemeClr val="tx1"/>
                </a:solidFill>
                <a:effectLst/>
                <a:latin typeface="+mn-lt"/>
                <a:ea typeface="+mn-ea"/>
                <a:cs typeface="+mn-cs"/>
              </a:rPr>
              <a:t> </a:t>
            </a:r>
          </a:p>
          <a:p>
            <a:pPr>
              <a:defRPr/>
            </a:pPr>
            <a:endParaRPr lang="en-US" dirty="0"/>
          </a:p>
        </p:txBody>
      </p:sp>
      <p:sp>
        <p:nvSpPr>
          <p:cNvPr id="4" name="Slide Number Placeholder 3"/>
          <p:cNvSpPr>
            <a:spLocks noGrp="1"/>
          </p:cNvSpPr>
          <p:nvPr>
            <p:ph type="sldNum" sz="quarter" idx="5"/>
          </p:nvPr>
        </p:nvSpPr>
        <p:spPr/>
        <p:txBody>
          <a:bodyPr/>
          <a:lstStyle/>
          <a:p>
            <a:fld id="{7D612C43-7281-4B81-9204-AE17A482DDDD}" type="slidenum">
              <a:rPr lang="en-US" smtClean="0"/>
              <a:pPr/>
              <a:t>12</a:t>
            </a:fld>
            <a:endParaRPr lang="en-US"/>
          </a:p>
        </p:txBody>
      </p:sp>
      <p:sp>
        <p:nvSpPr>
          <p:cNvPr id="5" name="Header Placeholder 4">
            <a:extLst>
              <a:ext uri="{FF2B5EF4-FFF2-40B4-BE49-F238E27FC236}">
                <a16:creationId xmlns:a16="http://schemas.microsoft.com/office/drawing/2014/main" id="{7E3A0DD1-FFF2-4D9D-B7C9-F8B32B66BB8A}"/>
              </a:ext>
            </a:extLst>
          </p:cNvPr>
          <p:cNvSpPr>
            <a:spLocks noGrp="1"/>
          </p:cNvSpPr>
          <p:nvPr>
            <p:ph type="hdr" sz="quarter"/>
          </p:nvPr>
        </p:nvSpPr>
        <p:spPr/>
        <p:txBody>
          <a:bodyPr/>
          <a:lstStyle/>
          <a:p>
            <a:r>
              <a:rPr lang="en-US"/>
              <a:t>Slide</a:t>
            </a:r>
            <a:endParaRPr lang="en-US" dirty="0"/>
          </a:p>
        </p:txBody>
      </p:sp>
    </p:spTree>
    <p:extLst>
      <p:ext uri="{BB962C8B-B14F-4D97-AF65-F5344CB8AC3E}">
        <p14:creationId xmlns:p14="http://schemas.microsoft.com/office/powerpoint/2010/main" val="376875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966210"/>
          </a:xfrm>
        </p:spPr>
        <p:txBody>
          <a:bodyPr/>
          <a:lstStyle/>
          <a:p>
            <a:r>
              <a:rPr lang="en-US" b="1" kern="1200" dirty="0">
                <a:solidFill>
                  <a:schemeClr val="tx1"/>
                </a:solidFill>
                <a:effectLst/>
                <a:ea typeface="+mn-ea"/>
                <a:cs typeface="+mn-cs"/>
              </a:rPr>
              <a:t>Ask, Listen, Act</a:t>
            </a:r>
            <a:r>
              <a:rPr lang="en-US" kern="1200" dirty="0">
                <a:solidFill>
                  <a:schemeClr val="tx1"/>
                </a:solidFill>
                <a:effectLst/>
                <a:ea typeface="+mn-ea"/>
                <a:cs typeface="+mn-cs"/>
              </a:rPr>
              <a:t> can be useful in communicating diagnostic uncertainty with patients.</a:t>
            </a:r>
          </a:p>
          <a:p>
            <a:r>
              <a:rPr lang="en-US" kern="1200" dirty="0">
                <a:solidFill>
                  <a:schemeClr val="tx1"/>
                </a:solidFill>
                <a:effectLst/>
                <a:ea typeface="+mn-ea"/>
                <a:cs typeface="+mn-cs"/>
              </a:rPr>
              <a:t> </a:t>
            </a:r>
          </a:p>
          <a:p>
            <a:r>
              <a:rPr lang="en-US" kern="1200" dirty="0">
                <a:solidFill>
                  <a:schemeClr val="tx1"/>
                </a:solidFill>
                <a:effectLst/>
                <a:ea typeface="+mn-ea"/>
                <a:cs typeface="+mn-cs"/>
              </a:rPr>
              <a:t>Explicitly acknowledge</a:t>
            </a:r>
            <a:r>
              <a:rPr lang="en-US" b="1" kern="1200" dirty="0">
                <a:solidFill>
                  <a:schemeClr val="tx1"/>
                </a:solidFill>
                <a:effectLst/>
                <a:ea typeface="+mn-ea"/>
                <a:cs typeface="+mn-cs"/>
              </a:rPr>
              <a:t> </a:t>
            </a:r>
            <a:r>
              <a:rPr lang="en-US" kern="1200" dirty="0">
                <a:solidFill>
                  <a:schemeClr val="tx1"/>
                </a:solidFill>
                <a:effectLst/>
                <a:ea typeface="+mn-ea"/>
                <a:cs typeface="+mn-cs"/>
              </a:rPr>
              <a:t>uncertainty of the clinical situation, but list a differential diagnosis, including the current most likely diagnosis; avoid euphemisms.</a:t>
            </a:r>
            <a:r>
              <a:rPr lang="en-US" i="1" kern="1200" dirty="0">
                <a:solidFill>
                  <a:schemeClr val="tx1"/>
                </a:solidFill>
                <a:effectLst/>
                <a:ea typeface="+mn-ea"/>
                <a:cs typeface="+mn-cs"/>
              </a:rPr>
              <a:t> “I’m sorry to tell you that it’s not clear what’s causing your chest pain.”</a:t>
            </a:r>
            <a:endParaRPr lang="en-US" kern="1200" dirty="0">
              <a:solidFill>
                <a:schemeClr val="tx1"/>
              </a:solidFill>
              <a:effectLst/>
              <a:ea typeface="+mn-ea"/>
              <a:cs typeface="+mn-cs"/>
            </a:endParaRPr>
          </a:p>
          <a:p>
            <a:r>
              <a:rPr lang="en-US" kern="1200" dirty="0">
                <a:solidFill>
                  <a:schemeClr val="tx1"/>
                </a:solidFill>
                <a:effectLst/>
                <a:ea typeface="+mn-ea"/>
                <a:cs typeface="+mn-cs"/>
              </a:rPr>
              <a:t> </a:t>
            </a:r>
          </a:p>
          <a:p>
            <a:pPr marL="171450" lvl="0" indent="-171450">
              <a:buFont typeface="Arial" panose="020B0604020202020204" pitchFamily="34" charset="0"/>
              <a:buChar char="•"/>
            </a:pPr>
            <a:r>
              <a:rPr lang="en-US" b="1" kern="1200" dirty="0">
                <a:solidFill>
                  <a:schemeClr val="tx1"/>
                </a:solidFill>
                <a:effectLst/>
                <a:ea typeface="+mn-ea"/>
                <a:cs typeface="+mn-cs"/>
              </a:rPr>
              <a:t>ASK: </a:t>
            </a:r>
            <a:r>
              <a:rPr lang="en-US" kern="1200" dirty="0">
                <a:solidFill>
                  <a:schemeClr val="tx1"/>
                </a:solidFill>
                <a:effectLst/>
                <a:ea typeface="+mn-ea"/>
                <a:cs typeface="+mn-cs"/>
              </a:rPr>
              <a:t>for the emotional reaction of the patient/family in the face of this uncertainty.</a:t>
            </a:r>
            <a:r>
              <a:rPr lang="en-US" i="1" kern="1200" dirty="0">
                <a:solidFill>
                  <a:schemeClr val="tx1"/>
                </a:solidFill>
                <a:effectLst/>
                <a:ea typeface="+mn-ea"/>
                <a:cs typeface="+mn-cs"/>
              </a:rPr>
              <a:t> “Hearing about uncertainty can bring up different feelings for many people. I’d like to hear about yours.”</a:t>
            </a:r>
            <a:endParaRPr lang="en-US" kern="1200" dirty="0">
              <a:solidFill>
                <a:schemeClr val="tx1"/>
              </a:solidFill>
              <a:effectLst/>
              <a:ea typeface="+mn-ea"/>
              <a:cs typeface="+mn-cs"/>
            </a:endParaRPr>
          </a:p>
          <a:p>
            <a:r>
              <a:rPr lang="en-US" kern="1200" dirty="0">
                <a:solidFill>
                  <a:schemeClr val="tx1"/>
                </a:solidFill>
                <a:effectLst/>
                <a:ea typeface="+mn-ea"/>
                <a:cs typeface="+mn-cs"/>
              </a:rPr>
              <a:t> </a:t>
            </a:r>
          </a:p>
          <a:p>
            <a:pPr marL="171450" lvl="0" indent="-171450">
              <a:buFont typeface="Arial" panose="020B0604020202020204" pitchFamily="34" charset="0"/>
              <a:buChar char="•"/>
            </a:pPr>
            <a:r>
              <a:rPr lang="en-US" b="1" kern="1200" dirty="0">
                <a:solidFill>
                  <a:schemeClr val="tx1"/>
                </a:solidFill>
                <a:effectLst/>
                <a:ea typeface="+mn-ea"/>
                <a:cs typeface="+mn-cs"/>
              </a:rPr>
              <a:t>LISTEN: </a:t>
            </a:r>
            <a:r>
              <a:rPr lang="en-US" kern="1200" dirty="0">
                <a:solidFill>
                  <a:schemeClr val="tx1"/>
                </a:solidFill>
                <a:effectLst/>
                <a:ea typeface="+mn-ea"/>
                <a:cs typeface="+mn-cs"/>
              </a:rPr>
              <a:t>and respond using empathy; convey a therapeutic alliance; mirror shared goals with the patient.</a:t>
            </a:r>
            <a:r>
              <a:rPr lang="en-US" i="1" kern="1200" dirty="0">
                <a:solidFill>
                  <a:schemeClr val="tx1"/>
                </a:solidFill>
                <a:effectLst/>
                <a:ea typeface="+mn-ea"/>
                <a:cs typeface="+mn-cs"/>
              </a:rPr>
              <a:t> “I am hearing your frustration about the lack of clarity, and I share your desire to do what is necessary to figure things out.”</a:t>
            </a:r>
            <a:endParaRPr lang="en-US" kern="1200" dirty="0">
              <a:solidFill>
                <a:schemeClr val="tx1"/>
              </a:solidFill>
              <a:effectLst/>
              <a:ea typeface="+mn-ea"/>
              <a:cs typeface="+mn-cs"/>
            </a:endParaRPr>
          </a:p>
          <a:p>
            <a:r>
              <a:rPr lang="en-US" kern="1200" dirty="0">
                <a:solidFill>
                  <a:schemeClr val="tx1"/>
                </a:solidFill>
                <a:effectLst/>
                <a:ea typeface="+mn-ea"/>
                <a:cs typeface="+mn-cs"/>
              </a:rPr>
              <a:t> </a:t>
            </a:r>
          </a:p>
          <a:p>
            <a:pPr marL="171450" lvl="0" indent="-171450">
              <a:buFont typeface="Arial" panose="020B0604020202020204" pitchFamily="34" charset="0"/>
              <a:buChar char="•"/>
            </a:pPr>
            <a:r>
              <a:rPr lang="en-US" b="1" kern="1200" dirty="0">
                <a:solidFill>
                  <a:schemeClr val="tx1"/>
                </a:solidFill>
                <a:effectLst/>
                <a:ea typeface="+mn-ea"/>
                <a:cs typeface="+mn-cs"/>
              </a:rPr>
              <a:t>ACT: </a:t>
            </a:r>
            <a:r>
              <a:rPr lang="en-US" dirty="0">
                <a:effectLst/>
                <a:ea typeface="Calibri" panose="020F0502020204030204" pitchFamily="34" charset="0"/>
              </a:rPr>
              <a:t>Discuss</a:t>
            </a:r>
            <a:r>
              <a:rPr lang="en-US" spc="-10" dirty="0">
                <a:effectLst/>
                <a:ea typeface="Calibri" panose="020F0502020204030204" pitchFamily="34" charset="0"/>
              </a:rPr>
              <a:t> </a:t>
            </a:r>
            <a:r>
              <a:rPr lang="en-US" dirty="0">
                <a:effectLst/>
                <a:ea typeface="Calibri" panose="020F0502020204030204" pitchFamily="34" charset="0"/>
              </a:rPr>
              <a:t>next</a:t>
            </a:r>
            <a:r>
              <a:rPr lang="en-US" spc="-35" dirty="0">
                <a:effectLst/>
                <a:ea typeface="Calibri" panose="020F0502020204030204" pitchFamily="34" charset="0"/>
              </a:rPr>
              <a:t> </a:t>
            </a:r>
            <a:r>
              <a:rPr lang="en-US" dirty="0">
                <a:effectLst/>
                <a:ea typeface="Calibri" panose="020F0502020204030204" pitchFamily="34" charset="0"/>
              </a:rPr>
              <a:t>steps</a:t>
            </a:r>
            <a:r>
              <a:rPr lang="en-US" spc="-30" dirty="0">
                <a:effectLst/>
                <a:ea typeface="Calibri" panose="020F0502020204030204" pitchFamily="34" charset="0"/>
              </a:rPr>
              <a:t> </a:t>
            </a:r>
            <a:r>
              <a:rPr lang="en-US" dirty="0">
                <a:effectLst/>
                <a:ea typeface="Calibri" panose="020F0502020204030204" pitchFamily="34" charset="0"/>
              </a:rPr>
              <a:t>for</a:t>
            </a:r>
            <a:r>
              <a:rPr lang="en-US" spc="-30" dirty="0">
                <a:effectLst/>
                <a:ea typeface="Calibri" panose="020F0502020204030204" pitchFamily="34" charset="0"/>
              </a:rPr>
              <a:t> </a:t>
            </a:r>
            <a:r>
              <a:rPr lang="en-US" dirty="0">
                <a:effectLst/>
                <a:ea typeface="Calibri" panose="020F0502020204030204" pitchFamily="34" charset="0"/>
              </a:rPr>
              <a:t>how</a:t>
            </a:r>
            <a:r>
              <a:rPr lang="en-US" spc="-15" dirty="0">
                <a:effectLst/>
                <a:ea typeface="Calibri" panose="020F0502020204030204" pitchFamily="34" charset="0"/>
              </a:rPr>
              <a:t> </a:t>
            </a:r>
            <a:r>
              <a:rPr lang="en-US" dirty="0">
                <a:effectLst/>
                <a:ea typeface="Calibri" panose="020F0502020204030204" pitchFamily="34" charset="0"/>
              </a:rPr>
              <a:t>you</a:t>
            </a:r>
            <a:r>
              <a:rPr lang="en-US" spc="-35" dirty="0">
                <a:effectLst/>
                <a:ea typeface="Calibri" panose="020F0502020204030204" pitchFamily="34" charset="0"/>
              </a:rPr>
              <a:t> </a:t>
            </a:r>
            <a:r>
              <a:rPr lang="en-US" dirty="0">
                <a:effectLst/>
                <a:ea typeface="Calibri" panose="020F0502020204030204" pitchFamily="34" charset="0"/>
              </a:rPr>
              <a:t>may</a:t>
            </a:r>
            <a:r>
              <a:rPr lang="en-US" spc="-30" dirty="0">
                <a:effectLst/>
                <a:ea typeface="Calibri" panose="020F0502020204030204" pitchFamily="34" charset="0"/>
              </a:rPr>
              <a:t> </a:t>
            </a:r>
            <a:r>
              <a:rPr lang="en-US" dirty="0">
                <a:effectLst/>
                <a:ea typeface="Calibri" panose="020F0502020204030204" pitchFamily="34" charset="0"/>
              </a:rPr>
              <a:t>work</a:t>
            </a:r>
            <a:r>
              <a:rPr lang="en-US" spc="-15" dirty="0">
                <a:effectLst/>
                <a:ea typeface="Calibri" panose="020F0502020204030204" pitchFamily="34" charset="0"/>
              </a:rPr>
              <a:t> </a:t>
            </a:r>
            <a:r>
              <a:rPr lang="en-US" dirty="0">
                <a:effectLst/>
                <a:ea typeface="Calibri" panose="020F0502020204030204" pitchFamily="34" charset="0"/>
              </a:rPr>
              <a:t>together</a:t>
            </a:r>
            <a:r>
              <a:rPr lang="en-US" spc="-40" dirty="0">
                <a:effectLst/>
                <a:ea typeface="Calibri" panose="020F0502020204030204" pitchFamily="34" charset="0"/>
              </a:rPr>
              <a:t> </a:t>
            </a:r>
            <a:r>
              <a:rPr lang="en-US" dirty="0">
                <a:effectLst/>
                <a:ea typeface="Calibri" panose="020F0502020204030204" pitchFamily="34" charset="0"/>
              </a:rPr>
              <a:t>to</a:t>
            </a:r>
            <a:r>
              <a:rPr lang="en-US" spc="-25" dirty="0">
                <a:effectLst/>
                <a:ea typeface="Calibri" panose="020F0502020204030204" pitchFamily="34" charset="0"/>
              </a:rPr>
              <a:t> </a:t>
            </a:r>
            <a:r>
              <a:rPr lang="en-US" dirty="0">
                <a:effectLst/>
                <a:ea typeface="Calibri" panose="020F0502020204030204" pitchFamily="34" charset="0"/>
              </a:rPr>
              <a:t>continue</a:t>
            </a:r>
            <a:r>
              <a:rPr lang="en-US" spc="-25" dirty="0">
                <a:effectLst/>
                <a:ea typeface="Calibri" panose="020F0502020204030204" pitchFamily="34" charset="0"/>
              </a:rPr>
              <a:t> </a:t>
            </a:r>
            <a:r>
              <a:rPr lang="en-US" dirty="0">
                <a:effectLst/>
                <a:ea typeface="Calibri" panose="020F0502020204030204" pitchFamily="34" charset="0"/>
              </a:rPr>
              <a:t>to</a:t>
            </a:r>
            <a:r>
              <a:rPr lang="en-US" spc="-25" dirty="0">
                <a:effectLst/>
                <a:ea typeface="Calibri" panose="020F0502020204030204" pitchFamily="34" charset="0"/>
              </a:rPr>
              <a:t> </a:t>
            </a:r>
            <a:r>
              <a:rPr lang="en-US" dirty="0">
                <a:effectLst/>
                <a:ea typeface="Calibri" panose="020F0502020204030204" pitchFamily="34" charset="0"/>
              </a:rPr>
              <a:t>understand the patient’s problem, using absolute risks and balanced framing (e.g., X out of 100 patients like you… and 100 − X will not) if they are available, and a clear </a:t>
            </a:r>
            <a:r>
              <a:rPr lang="en-US" dirty="0" err="1">
                <a:effectLst/>
                <a:ea typeface="Calibri" panose="020F0502020204030204" pitchFamily="34" charset="0"/>
              </a:rPr>
              <a:t>followup</a:t>
            </a:r>
            <a:r>
              <a:rPr lang="en-US" dirty="0">
                <a:effectLst/>
                <a:ea typeface="Calibri" panose="020F0502020204030204" pitchFamily="34" charset="0"/>
              </a:rPr>
              <a:t> plan. </a:t>
            </a:r>
            <a:r>
              <a:rPr lang="en-US" i="1" dirty="0">
                <a:effectLst/>
                <a:ea typeface="Calibri" panose="020F0502020204030204" pitchFamily="34" charset="0"/>
              </a:rPr>
              <a:t>“I will refer you for some additional testing. I can say that for every 100 patients that come in with symptoms </a:t>
            </a:r>
            <a:r>
              <a:rPr lang="en-US" i="1" spc="-15" dirty="0">
                <a:effectLst/>
                <a:ea typeface="Calibri" panose="020F0502020204030204" pitchFamily="34" charset="0"/>
              </a:rPr>
              <a:t>like </a:t>
            </a:r>
            <a:r>
              <a:rPr lang="en-US" i="1" dirty="0">
                <a:effectLst/>
                <a:ea typeface="Calibri" panose="020F0502020204030204" pitchFamily="34" charset="0"/>
              </a:rPr>
              <a:t>yours, only 15 of them turn out to have heart problems, while most, the other 85, turn out to have less serious problems, such as indigestion or muscular</a:t>
            </a:r>
            <a:r>
              <a:rPr lang="en-US" i="1" spc="-50" dirty="0">
                <a:effectLst/>
                <a:ea typeface="Calibri" panose="020F0502020204030204" pitchFamily="34" charset="0"/>
              </a:rPr>
              <a:t> </a:t>
            </a:r>
            <a:r>
              <a:rPr lang="en-US" i="1" spc="-20" dirty="0">
                <a:effectLst/>
                <a:ea typeface="Calibri" panose="020F0502020204030204" pitchFamily="34" charset="0"/>
              </a:rPr>
              <a:t>pain.”</a:t>
            </a:r>
            <a:endParaRPr lang="en-US" i="0" kern="1200" dirty="0">
              <a:solidFill>
                <a:schemeClr val="tx1"/>
              </a:solidFill>
              <a:effectLst/>
              <a:ea typeface="+mn-ea"/>
              <a:cs typeface="+mn-cs"/>
            </a:endParaRPr>
          </a:p>
          <a:p>
            <a:pPr marL="0" lvl="0" indent="0">
              <a:buFont typeface="Arial" panose="020B0604020202020204" pitchFamily="34" charset="0"/>
              <a:buNone/>
            </a:pPr>
            <a:endParaRPr lang="en-US" i="0" kern="1200" dirty="0">
              <a:solidFill>
                <a:schemeClr val="tx1"/>
              </a:solidFill>
              <a:effectLst/>
              <a:ea typeface="+mn-ea"/>
              <a:cs typeface="+mn-cs"/>
            </a:endParaRPr>
          </a:p>
          <a:p>
            <a:pPr marL="171450" lvl="0">
              <a:buFont typeface="Arial" panose="020B0604020202020204" pitchFamily="34" charset="0"/>
              <a:buNone/>
            </a:pPr>
            <a:r>
              <a:rPr lang="en-US" i="1" dirty="0">
                <a:effectLst/>
              </a:rPr>
              <a:t>“We’ll do everything we can to figure out if you are in the first group with heart problems, or the second group with something less serious. Please try to get the test scheduled within the next 2 weeks. I need to see you again no later than 2 weeks after your test to discuss the results and plan our next steps. If the test results show that I need to see you sooner than that, we will call you.”</a:t>
            </a:r>
            <a:endParaRPr lang="en-US" dirty="0">
              <a:effectLst/>
            </a:endParaRPr>
          </a:p>
          <a:p>
            <a:r>
              <a:rPr lang="en-US" i="1" kern="1200" dirty="0">
                <a:solidFill>
                  <a:schemeClr val="tx1"/>
                </a:solidFill>
                <a:effectLst/>
                <a:ea typeface="+mn-ea"/>
                <a:cs typeface="+mn-cs"/>
              </a:rPr>
              <a:t> </a:t>
            </a:r>
            <a:endParaRPr lang="en-US" dirty="0">
              <a:effectLst/>
            </a:endParaRPr>
          </a:p>
          <a:p>
            <a:r>
              <a:rPr lang="en-US" kern="1200" dirty="0">
                <a:solidFill>
                  <a:schemeClr val="tx1"/>
                </a:solidFill>
                <a:effectLst/>
                <a:ea typeface="+mn-ea"/>
                <a:cs typeface="+mn-cs"/>
              </a:rPr>
              <a:t>The “teach‐back” method, which is described on the next slide, can also be used to make sure the healthcare provider explains the information clearly and the patient understands next steps.</a:t>
            </a:r>
          </a:p>
        </p:txBody>
      </p:sp>
      <p:sp>
        <p:nvSpPr>
          <p:cNvPr id="4" name="Slide Number Placeholder 3"/>
          <p:cNvSpPr>
            <a:spLocks noGrp="1"/>
          </p:cNvSpPr>
          <p:nvPr>
            <p:ph type="sldNum" sz="quarter" idx="5"/>
          </p:nvPr>
        </p:nvSpPr>
        <p:spPr/>
        <p:txBody>
          <a:bodyPr/>
          <a:lstStyle/>
          <a:p>
            <a:fld id="{7D612C43-7281-4B81-9204-AE17A482DDDD}" type="slidenum">
              <a:rPr lang="en-US" smtClean="0"/>
              <a:pPr/>
              <a:t>13</a:t>
            </a:fld>
            <a:endParaRPr lang="en-US"/>
          </a:p>
        </p:txBody>
      </p:sp>
      <p:sp>
        <p:nvSpPr>
          <p:cNvPr id="5" name="Header Placeholder 4">
            <a:extLst>
              <a:ext uri="{FF2B5EF4-FFF2-40B4-BE49-F238E27FC236}">
                <a16:creationId xmlns:a16="http://schemas.microsoft.com/office/drawing/2014/main" id="{AD608A46-6856-4142-9BC7-52248CDE1E11}"/>
              </a:ext>
            </a:extLst>
          </p:cNvPr>
          <p:cNvSpPr>
            <a:spLocks noGrp="1"/>
          </p:cNvSpPr>
          <p:nvPr>
            <p:ph type="hdr" sz="quarter"/>
          </p:nvPr>
        </p:nvSpPr>
        <p:spPr/>
        <p:txBody>
          <a:bodyPr/>
          <a:lstStyle/>
          <a:p>
            <a:r>
              <a:rPr lang="en-US"/>
              <a:t>Slide</a:t>
            </a:r>
            <a:endParaRPr lang="en-US" dirty="0"/>
          </a:p>
        </p:txBody>
      </p:sp>
    </p:spTree>
    <p:extLst>
      <p:ext uri="{BB962C8B-B14F-4D97-AF65-F5344CB8AC3E}">
        <p14:creationId xmlns:p14="http://schemas.microsoft.com/office/powerpoint/2010/main" val="2828591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803650"/>
          </a:xfrm>
        </p:spPr>
        <p:txBody>
          <a:bodyPr/>
          <a:lstStyle/>
          <a:p>
            <a:r>
              <a:rPr lang="en-US" sz="1200" b="1" kern="1200" dirty="0">
                <a:solidFill>
                  <a:schemeClr val="tx1"/>
                </a:solidFill>
                <a:effectLst/>
                <a:latin typeface="+mn-lt"/>
                <a:ea typeface="+mn-ea"/>
                <a:cs typeface="+mn-cs"/>
              </a:rPr>
              <a:t>Teach-back </a:t>
            </a:r>
            <a:r>
              <a:rPr lang="en-US" sz="1200" kern="1200" dirty="0">
                <a:solidFill>
                  <a:schemeClr val="tx1"/>
                </a:solidFill>
                <a:effectLst/>
                <a:latin typeface="+mn-lt"/>
                <a:ea typeface="+mn-ea"/>
                <a:cs typeface="+mn-cs"/>
              </a:rPr>
              <a:t>is an evidence-based health literacy intervention that promotes patient engagement, patient safety, adherence, and quality. With teach-back, you ask patients or family members to explain </a:t>
            </a:r>
            <a:r>
              <a:rPr lang="en-US" sz="1200" i="1" kern="1200" dirty="0">
                <a:solidFill>
                  <a:schemeClr val="tx1"/>
                </a:solidFill>
                <a:effectLst/>
                <a:latin typeface="+mn-lt"/>
                <a:ea typeface="+mn-ea"/>
                <a:cs typeface="+mn-cs"/>
              </a:rPr>
              <a:t>in their own words </a:t>
            </a:r>
            <a:r>
              <a:rPr lang="en-US" sz="1200" kern="1200" dirty="0">
                <a:solidFill>
                  <a:schemeClr val="tx1"/>
                </a:solidFill>
                <a:effectLst/>
                <a:latin typeface="+mn-lt"/>
                <a:ea typeface="+mn-ea"/>
                <a:cs typeface="+mn-cs"/>
              </a:rPr>
              <a:t>what they need to know or do. You ask them to teach it back to you</a:t>
            </a: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Teach-back is a way to confirm that you have explained information clearly and that patients or family members have a clear understanding of what you have told them.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When you ask patients, “Do you understand?” they generally nod their heads, whether or not they understand. Sometimes they think they understand, and sometimes they are embarrassed to admit they are confused. The only way to know for sure that they understand is to hear them teach the information back to you in their own words.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Teach-back can be used when you explain: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new diagnosis.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Next steps for </a:t>
            </a:r>
            <a:r>
              <a:rPr lang="en-US" sz="1200" kern="1200" dirty="0" err="1">
                <a:solidFill>
                  <a:schemeClr val="tx1"/>
                </a:solidFill>
                <a:effectLst/>
                <a:latin typeface="+mn-lt"/>
                <a:ea typeface="+mn-ea"/>
                <a:cs typeface="+mn-cs"/>
              </a:rPr>
              <a:t>followup</a:t>
            </a:r>
            <a:r>
              <a:rPr lang="en-US" sz="1200" kern="1200" dirty="0">
                <a:solidFill>
                  <a:schemeClr val="tx1"/>
                </a:solidFill>
                <a:effectLst/>
                <a:latin typeface="+mn-lt"/>
                <a:ea typeface="+mn-ea"/>
                <a:cs typeface="+mn-cs"/>
              </a:rPr>
              <a:t> testing.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Recommended behavior changes.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Treatment options.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Treatment plan.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Teach-back may take longer initially as you learn to adopt it into your standard workflow. Until it begins to come easy to you, you may want to focus on a specific population. For example: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Patients with a specific chronic condition, such as asthma or diabetes.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First and last patient of the day.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Patients with a new medication.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Situations with a lot of people in the room to clarify concepts in a potentially chaotic environment and to involve family members.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(TeamSTEPPS Fundamentals Course: Module 3. Communication, 2019) </a:t>
            </a:r>
          </a:p>
          <a:p>
            <a:r>
              <a:rPr lang="en-US" sz="1200" kern="1200" dirty="0">
                <a:solidFill>
                  <a:schemeClr val="tx1"/>
                </a:solidFill>
                <a:effectLst/>
                <a:latin typeface="+mn-lt"/>
                <a:ea typeface="+mn-ea"/>
                <a:cs typeface="+mn-cs"/>
              </a:rPr>
              <a:t>(TeamSTEPPS for Office‐Based Care: Communication, 2015)</a:t>
            </a:r>
          </a:p>
        </p:txBody>
      </p:sp>
      <p:sp>
        <p:nvSpPr>
          <p:cNvPr id="4" name="Slide Number Placeholder 3"/>
          <p:cNvSpPr>
            <a:spLocks noGrp="1"/>
          </p:cNvSpPr>
          <p:nvPr>
            <p:ph type="sldNum" sz="quarter" idx="5"/>
          </p:nvPr>
        </p:nvSpPr>
        <p:spPr/>
        <p:txBody>
          <a:bodyPr/>
          <a:lstStyle/>
          <a:p>
            <a:fld id="{7D612C43-7281-4B81-9204-AE17A482DDDD}" type="slidenum">
              <a:rPr lang="en-US" smtClean="0"/>
              <a:pPr/>
              <a:t>14</a:t>
            </a:fld>
            <a:endParaRPr lang="en-US"/>
          </a:p>
        </p:txBody>
      </p:sp>
      <p:sp>
        <p:nvSpPr>
          <p:cNvPr id="5" name="Header Placeholder 4">
            <a:extLst>
              <a:ext uri="{FF2B5EF4-FFF2-40B4-BE49-F238E27FC236}">
                <a16:creationId xmlns:a16="http://schemas.microsoft.com/office/drawing/2014/main" id="{1A7157DF-D175-43D7-B785-E7B5B36AE3B8}"/>
              </a:ext>
            </a:extLst>
          </p:cNvPr>
          <p:cNvSpPr>
            <a:spLocks noGrp="1"/>
          </p:cNvSpPr>
          <p:nvPr>
            <p:ph type="hdr" sz="quarter"/>
          </p:nvPr>
        </p:nvSpPr>
        <p:spPr/>
        <p:txBody>
          <a:bodyPr/>
          <a:lstStyle/>
          <a:p>
            <a:r>
              <a:rPr lang="en-US"/>
              <a:t>Slide</a:t>
            </a:r>
            <a:endParaRPr lang="en-US" dirty="0"/>
          </a:p>
        </p:txBody>
      </p:sp>
    </p:spTree>
    <p:extLst>
      <p:ext uri="{BB962C8B-B14F-4D97-AF65-F5344CB8AC3E}">
        <p14:creationId xmlns:p14="http://schemas.microsoft.com/office/powerpoint/2010/main" val="28291977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612130" cy="4741544"/>
          </a:xfrm>
        </p:spPr>
        <p:txBody>
          <a:bodyPr/>
          <a:lstStyle/>
          <a:p>
            <a:r>
              <a:rPr lang="en-US" sz="1200" kern="1200" dirty="0">
                <a:solidFill>
                  <a:schemeClr val="tx1"/>
                </a:solidFill>
                <a:effectLst/>
                <a:latin typeface="+mn-lt"/>
                <a:ea typeface="+mn-ea"/>
                <a:cs typeface="+mn-cs"/>
              </a:rPr>
              <a:t>AHRQ  has created a resource – the </a:t>
            </a:r>
            <a:r>
              <a:rPr lang="en-US" sz="1200" b="1" kern="1200" dirty="0">
                <a:solidFill>
                  <a:schemeClr val="tx1"/>
                </a:solidFill>
                <a:effectLst/>
                <a:latin typeface="+mn-lt"/>
                <a:ea typeface="+mn-ea"/>
                <a:cs typeface="+mn-cs"/>
              </a:rPr>
              <a:t>“Be the Expert on You” </a:t>
            </a:r>
            <a:r>
              <a:rPr lang="en-US" sz="1200" kern="1200" dirty="0">
                <a:solidFill>
                  <a:schemeClr val="tx1"/>
                </a:solidFill>
                <a:effectLst/>
                <a:latin typeface="+mn-lt"/>
                <a:ea typeface="+mn-ea"/>
                <a:cs typeface="+mn-cs"/>
              </a:rPr>
              <a:t>patient note sheet. The goal of the patient note sheet is to facilitate communication in the diagnostic process by helping patients share their story and helping clinicians receive the full story of the patient's health problem. </a:t>
            </a:r>
          </a:p>
          <a:p>
            <a:endParaRPr lang="en-US" dirty="0"/>
          </a:p>
          <a:p>
            <a:r>
              <a:rPr lang="en-US" sz="1200" kern="1200" dirty="0">
                <a:solidFill>
                  <a:schemeClr val="tx1"/>
                </a:solidFill>
                <a:effectLst/>
                <a:latin typeface="+mn-lt"/>
                <a:ea typeface="+mn-ea"/>
                <a:cs typeface="+mn-cs"/>
              </a:rPr>
              <a:t>The tool encourages patients to prepare for their appointments by writing down their symptoms, when those symptoms started, treatments that have been tried, and anything that is worrying them. While patients are sharing their story, providers can use skills in reflective practice to help integrate the patients’ health information into their working diagnosis and to promote diagnostic thinking.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After patients have shared their story, providers should confirm and acknowledge the patients’ symptoms; communicate the working diagnosis and any uncertainty around that diagnosis; and provide recommendations and needed </a:t>
            </a:r>
            <a:r>
              <a:rPr lang="en-US" sz="1200" kern="1200" dirty="0" err="1">
                <a:solidFill>
                  <a:schemeClr val="tx1"/>
                </a:solidFill>
                <a:effectLst/>
                <a:latin typeface="+mn-lt"/>
                <a:ea typeface="+mn-ea"/>
                <a:cs typeface="+mn-cs"/>
              </a:rPr>
              <a:t>followup</a:t>
            </a:r>
            <a:r>
              <a:rPr lang="en-US" sz="1200" kern="1200" dirty="0">
                <a:solidFill>
                  <a:schemeClr val="tx1"/>
                </a:solidFill>
                <a:effectLst/>
                <a:latin typeface="+mn-lt"/>
                <a:ea typeface="+mn-ea"/>
                <a:cs typeface="+mn-cs"/>
              </a:rPr>
              <a:t> steps. It is also important to ask patients about their concerns to ensure that nothing has been missed.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copy of the “Be the Expert on You” patient note sheet can be found in the </a:t>
            </a:r>
            <a:r>
              <a:rPr lang="en-US" sz="1200" b="1" kern="1200" dirty="0">
                <a:solidFill>
                  <a:schemeClr val="tx1"/>
                </a:solidFill>
                <a:effectLst/>
                <a:latin typeface="+mn-lt"/>
                <a:ea typeface="+mn-ea"/>
                <a:cs typeface="+mn-cs"/>
              </a:rPr>
              <a:t>Participant </a:t>
            </a:r>
            <a:r>
              <a:rPr lang="en-US" b="1" kern="1200" dirty="0">
                <a:solidFill>
                  <a:schemeClr val="tx1"/>
                </a:solidFill>
                <a:effectLst/>
                <a:ea typeface="+mn-ea"/>
                <a:cs typeface="+mn-cs"/>
              </a:rPr>
              <a:t>Workbook </a:t>
            </a:r>
            <a:r>
              <a:rPr lang="en-US" dirty="0">
                <a:effectLst/>
                <a:ea typeface="Calibri" panose="020F0502020204030204" pitchFamily="34" charset="0"/>
              </a:rPr>
              <a:t>and on the AHRQ website (English version: </a:t>
            </a:r>
            <a:r>
              <a:rPr lang="en-US" u="sng" dirty="0">
                <a:solidFill>
                  <a:srgbClr val="0000FF"/>
                </a:solidFill>
                <a:effectLst/>
                <a:ea typeface="Calibri" panose="020F0502020204030204" pitchFamily="34" charset="0"/>
                <a:hlinkClick r:id="rId3"/>
              </a:rPr>
              <a:t>https://www.ahrq.gov/sites/default/files/wysiwyg/patient-safety/resources/diagnostic-toolkit/10-diagnostic-safety-tool-patient-note-sheet.pdf</a:t>
            </a:r>
            <a:r>
              <a:rPr lang="en-US" dirty="0">
                <a:effectLst/>
                <a:ea typeface="Calibri" panose="020F0502020204030204" pitchFamily="34" charset="0"/>
              </a:rPr>
              <a:t>, Spanish version: </a:t>
            </a:r>
            <a:r>
              <a:rPr lang="en-US" u="sng" dirty="0">
                <a:solidFill>
                  <a:srgbClr val="0000FF"/>
                </a:solidFill>
                <a:effectLst/>
                <a:ea typeface="Calibri" panose="020F0502020204030204" pitchFamily="34" charset="0"/>
                <a:hlinkClick r:id="rId4"/>
              </a:rPr>
              <a:t>https://www.ahrq.gov/sites/default/files/wysiwyg/patient-safety/resources/diagnostic-toolkit/10-diagnostic-safety-tool-patient-note-sheet-spanish.pdf</a:t>
            </a:r>
            <a:r>
              <a:rPr lang="en-US" dirty="0">
                <a:effectLst/>
                <a:ea typeface="Calibri" panose="020F0502020204030204" pitchFamily="34" charset="0"/>
              </a:rPr>
              <a:t>).</a:t>
            </a:r>
            <a:r>
              <a:rPr lang="en-US" kern="1200" dirty="0">
                <a:solidFill>
                  <a:schemeClr val="tx1"/>
                </a:solidFill>
                <a:effectLst/>
                <a:ea typeface="+mn-ea"/>
                <a:cs typeface="+mn-cs"/>
              </a:rPr>
              <a:t> </a:t>
            </a:r>
          </a:p>
          <a:p>
            <a:endParaRPr lang="en-US" dirty="0"/>
          </a:p>
          <a:p>
            <a:r>
              <a:rPr lang="en-US" kern="1200" dirty="0">
                <a:solidFill>
                  <a:schemeClr val="tx1"/>
                </a:solidFill>
                <a:effectLst/>
                <a:ea typeface="+mn-ea"/>
                <a:cs typeface="+mn-cs"/>
              </a:rPr>
              <a:t>(Toolkit for Engaging Patients To Improve Diagnostic Safety, 2021)</a:t>
            </a:r>
          </a:p>
        </p:txBody>
      </p:sp>
      <p:sp>
        <p:nvSpPr>
          <p:cNvPr id="4" name="Slide Number Placeholder 3"/>
          <p:cNvSpPr>
            <a:spLocks noGrp="1"/>
          </p:cNvSpPr>
          <p:nvPr>
            <p:ph type="sldNum" sz="quarter" idx="5"/>
          </p:nvPr>
        </p:nvSpPr>
        <p:spPr/>
        <p:txBody>
          <a:bodyPr/>
          <a:lstStyle/>
          <a:p>
            <a:fld id="{7D612C43-7281-4B81-9204-AE17A482DDDD}" type="slidenum">
              <a:rPr lang="en-US" smtClean="0"/>
              <a:pPr/>
              <a:t>15</a:t>
            </a:fld>
            <a:endParaRPr lang="en-US"/>
          </a:p>
        </p:txBody>
      </p:sp>
      <p:sp>
        <p:nvSpPr>
          <p:cNvPr id="5" name="Header Placeholder 4">
            <a:extLst>
              <a:ext uri="{FF2B5EF4-FFF2-40B4-BE49-F238E27FC236}">
                <a16:creationId xmlns:a16="http://schemas.microsoft.com/office/drawing/2014/main" id="{957BFC4A-A993-489A-A612-AAA465C68D3A}"/>
              </a:ext>
            </a:extLst>
          </p:cNvPr>
          <p:cNvSpPr>
            <a:spLocks noGrp="1"/>
          </p:cNvSpPr>
          <p:nvPr>
            <p:ph type="hdr" sz="quarter"/>
          </p:nvPr>
        </p:nvSpPr>
        <p:spPr/>
        <p:txBody>
          <a:bodyPr/>
          <a:lstStyle/>
          <a:p>
            <a:r>
              <a:rPr lang="en-US"/>
              <a:t>Slide</a:t>
            </a:r>
            <a:endParaRPr lang="en-US" dirty="0"/>
          </a:p>
        </p:txBody>
      </p:sp>
    </p:spTree>
    <p:extLst>
      <p:ext uri="{BB962C8B-B14F-4D97-AF65-F5344CB8AC3E}">
        <p14:creationId xmlns:p14="http://schemas.microsoft.com/office/powerpoint/2010/main" val="3058301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this module, participants learned that: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Effective communication is complete, clear, brief, and timely.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There are multiple effective ways for the team to communicate to improve diagnostic safety.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 can use SBAR approaches to communicate critical diagnostic activities in a structured way.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 can use reflective practice (ask, listen, act) </a:t>
            </a:r>
            <a:r>
              <a:rPr lang="en-US" dirty="0"/>
              <a:t>to</a:t>
            </a:r>
            <a:r>
              <a:rPr lang="en-US" sz="1200" kern="1200" dirty="0">
                <a:solidFill>
                  <a:schemeClr val="tx1"/>
                </a:solidFill>
                <a:effectLst/>
                <a:latin typeface="+mn-lt"/>
                <a:ea typeface="+mn-ea"/>
                <a:cs typeface="+mn-cs"/>
              </a:rPr>
              <a:t> help navigate through diagnostic uncertainty.</a:t>
            </a:r>
          </a:p>
          <a:p>
            <a:r>
              <a:rPr lang="en-US" sz="1200" kern="1200" dirty="0">
                <a:solidFill>
                  <a:schemeClr val="tx1"/>
                </a:solidFill>
                <a:effectLst/>
                <a:latin typeface="+mn-lt"/>
                <a:ea typeface="+mn-ea"/>
                <a:cs typeface="+mn-cs"/>
              </a:rPr>
              <a:t>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7D612C43-7281-4B81-9204-AE17A482DDDD}" type="slidenum">
              <a:rPr lang="en-US" smtClean="0"/>
              <a:pPr/>
              <a:t>16</a:t>
            </a:fld>
            <a:endParaRPr lang="en-US"/>
          </a:p>
        </p:txBody>
      </p:sp>
      <p:sp>
        <p:nvSpPr>
          <p:cNvPr id="5" name="Header Placeholder 4">
            <a:extLst>
              <a:ext uri="{FF2B5EF4-FFF2-40B4-BE49-F238E27FC236}">
                <a16:creationId xmlns:a16="http://schemas.microsoft.com/office/drawing/2014/main" id="{A9274895-08EC-4CED-89C2-7BD8179BB163}"/>
              </a:ext>
            </a:extLst>
          </p:cNvPr>
          <p:cNvSpPr>
            <a:spLocks noGrp="1"/>
          </p:cNvSpPr>
          <p:nvPr>
            <p:ph type="hdr" sz="quarter"/>
          </p:nvPr>
        </p:nvSpPr>
        <p:spPr/>
        <p:txBody>
          <a:bodyPr/>
          <a:lstStyle/>
          <a:p>
            <a:r>
              <a:rPr lang="en-US"/>
              <a:t>Slide</a:t>
            </a:r>
            <a:endParaRPr lang="en-US" dirty="0"/>
          </a:p>
        </p:txBody>
      </p:sp>
    </p:spTree>
    <p:extLst>
      <p:ext uri="{BB962C8B-B14F-4D97-AF65-F5344CB8AC3E}">
        <p14:creationId xmlns:p14="http://schemas.microsoft.com/office/powerpoint/2010/main" val="1002364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TeamSTEPPS for Diagnosis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Improvement</a:t>
            </a:r>
            <a:r>
              <a:rPr lang="en-US" sz="1200" kern="1200" dirty="0">
                <a:solidFill>
                  <a:schemeClr val="tx1"/>
                </a:solidFill>
                <a:effectLst/>
                <a:latin typeface="+mn-lt"/>
                <a:ea typeface="+mn-ea"/>
                <a:cs typeface="+mn-cs"/>
              </a:rPr>
              <a:t> has seven modules dedicated to improving diagnostic communication and teamwork. Communication strategies and tools to overcome some of the breakdowns in teamwork and team communication are available in each module and the accompanying </a:t>
            </a:r>
            <a:r>
              <a:rPr lang="en-US" sz="1200" b="1" kern="1200" dirty="0">
                <a:solidFill>
                  <a:schemeClr val="tx1"/>
                </a:solidFill>
                <a:effectLst/>
                <a:latin typeface="+mn-lt"/>
                <a:ea typeface="+mn-ea"/>
                <a:cs typeface="+mn-cs"/>
              </a:rPr>
              <a:t>Participant Workbook</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TeamSTEPPS for Diagnosis Improvement modules are: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Introduction.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Diagnostic Team Structure.</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Communication.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Leadership.</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Situation Monitoring.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Mutual Support.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Putting It All Together.</a:t>
            </a:r>
          </a:p>
          <a:p>
            <a:endParaRPr lang="en-US" dirty="0">
              <a:cs typeface="Calibri"/>
            </a:endParaRPr>
          </a:p>
        </p:txBody>
      </p:sp>
      <p:sp>
        <p:nvSpPr>
          <p:cNvPr id="4" name="Slide Number Placeholder 3"/>
          <p:cNvSpPr>
            <a:spLocks noGrp="1"/>
          </p:cNvSpPr>
          <p:nvPr>
            <p:ph type="sldNum" sz="quarter" idx="5"/>
          </p:nvPr>
        </p:nvSpPr>
        <p:spPr/>
        <p:txBody>
          <a:bodyPr/>
          <a:lstStyle/>
          <a:p>
            <a:fld id="{7D612C43-7281-4B81-9204-AE17A482DDDD}" type="slidenum">
              <a:rPr lang="en-US" smtClean="0"/>
              <a:pPr/>
              <a:t>17</a:t>
            </a:fld>
            <a:endParaRPr lang="en-US"/>
          </a:p>
        </p:txBody>
      </p:sp>
      <p:sp>
        <p:nvSpPr>
          <p:cNvPr id="5" name="Header Placeholder 4">
            <a:extLst>
              <a:ext uri="{FF2B5EF4-FFF2-40B4-BE49-F238E27FC236}">
                <a16:creationId xmlns:a16="http://schemas.microsoft.com/office/drawing/2014/main" id="{DB51F3FF-C23D-405B-B609-E8C8B8E5E107}"/>
              </a:ext>
            </a:extLst>
          </p:cNvPr>
          <p:cNvSpPr>
            <a:spLocks noGrp="1"/>
          </p:cNvSpPr>
          <p:nvPr>
            <p:ph type="hdr" sz="quarter"/>
          </p:nvPr>
        </p:nvSpPr>
        <p:spPr/>
        <p:txBody>
          <a:bodyPr/>
          <a:lstStyle/>
          <a:p>
            <a:r>
              <a:rPr lang="en-US"/>
              <a:t>Slide</a:t>
            </a:r>
            <a:endParaRPr lang="en-US" dirty="0"/>
          </a:p>
        </p:txBody>
      </p:sp>
    </p:spTree>
    <p:extLst>
      <p:ext uri="{BB962C8B-B14F-4D97-AF65-F5344CB8AC3E}">
        <p14:creationId xmlns:p14="http://schemas.microsoft.com/office/powerpoint/2010/main" val="15281677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are the list of references from this module.</a:t>
            </a:r>
          </a:p>
        </p:txBody>
      </p:sp>
      <p:sp>
        <p:nvSpPr>
          <p:cNvPr id="4" name="Header Placeholder 3"/>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Slide</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F6188A-B79F-44DB-9FF4-F22F39030D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7558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After completing this module, participants will be able to:</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Define what makes communication effective for diagnosis.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Describe structured communication methods that can increase diagnostic safety.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Describe diagnostic uncertainty and strategies for communicating uncertainty.</a:t>
            </a:r>
          </a:p>
          <a:p>
            <a:endParaRPr lang="en-US" dirty="0"/>
          </a:p>
        </p:txBody>
      </p:sp>
      <p:sp>
        <p:nvSpPr>
          <p:cNvPr id="4" name="Slide Number Placeholder 3"/>
          <p:cNvSpPr>
            <a:spLocks noGrp="1"/>
          </p:cNvSpPr>
          <p:nvPr>
            <p:ph type="sldNum" sz="quarter" idx="5"/>
          </p:nvPr>
        </p:nvSpPr>
        <p:spPr/>
        <p:txBody>
          <a:bodyPr/>
          <a:lstStyle/>
          <a:p>
            <a:fld id="{7D612C43-7281-4B81-9204-AE17A482DDDD}" type="slidenum">
              <a:rPr lang="en-US" smtClean="0"/>
              <a:pPr/>
              <a:t>2</a:t>
            </a:fld>
            <a:endParaRPr lang="en-US"/>
          </a:p>
        </p:txBody>
      </p:sp>
      <p:sp>
        <p:nvSpPr>
          <p:cNvPr id="5" name="Header Placeholder 4">
            <a:extLst>
              <a:ext uri="{FF2B5EF4-FFF2-40B4-BE49-F238E27FC236}">
                <a16:creationId xmlns:a16="http://schemas.microsoft.com/office/drawing/2014/main" id="{D364A6A6-8533-470B-9400-571160BAF3FD}"/>
              </a:ext>
            </a:extLst>
          </p:cNvPr>
          <p:cNvSpPr>
            <a:spLocks noGrp="1"/>
          </p:cNvSpPr>
          <p:nvPr>
            <p:ph type="hdr" sz="quarter"/>
          </p:nvPr>
        </p:nvSpPr>
        <p:spPr/>
        <p:txBody>
          <a:bodyPr/>
          <a:lstStyle/>
          <a:p>
            <a:r>
              <a:rPr lang="en-US"/>
              <a:t>Slide</a:t>
            </a:r>
            <a:endParaRPr lang="en-US" dirty="0"/>
          </a:p>
        </p:txBody>
      </p:sp>
    </p:spTree>
    <p:extLst>
      <p:ext uri="{BB962C8B-B14F-4D97-AF65-F5344CB8AC3E}">
        <p14:creationId xmlns:p14="http://schemas.microsoft.com/office/powerpoint/2010/main" val="3566761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During this course, the </a:t>
            </a:r>
            <a:r>
              <a:rPr lang="en-US" sz="1200" b="1" kern="1200" dirty="0">
                <a:solidFill>
                  <a:schemeClr val="tx1"/>
                </a:solidFill>
                <a:effectLst/>
                <a:latin typeface="+mn-lt"/>
                <a:ea typeface="+mn-ea"/>
                <a:cs typeface="+mn-cs"/>
              </a:rPr>
              <a:t>Participant Workbook</a:t>
            </a:r>
            <a:r>
              <a:rPr lang="en-US" sz="1200" kern="1200" dirty="0">
                <a:solidFill>
                  <a:schemeClr val="tx1"/>
                </a:solidFill>
                <a:effectLst/>
                <a:latin typeface="+mn-lt"/>
                <a:ea typeface="+mn-ea"/>
                <a:cs typeface="+mn-cs"/>
              </a:rPr>
              <a:t> is the primary tool for learners to complete the course activities, such as exercises, case‐based scenarios, and reflective practices. In addition to engaging </a:t>
            </a:r>
            <a:r>
              <a:rPr lang="en-US" sz="1200" kern="1200">
                <a:solidFill>
                  <a:schemeClr val="tx1"/>
                </a:solidFill>
                <a:effectLst/>
                <a:latin typeface="+mn-lt"/>
                <a:ea typeface="+mn-ea"/>
                <a:cs typeface="+mn-cs"/>
              </a:rPr>
              <a:t>with the content</a:t>
            </a:r>
            <a:r>
              <a:rPr lang="en-US" sz="1200" kern="1200" dirty="0">
                <a:solidFill>
                  <a:schemeClr val="tx1"/>
                </a:solidFill>
                <a:effectLst/>
                <a:latin typeface="+mn-lt"/>
                <a:ea typeface="+mn-ea"/>
                <a:cs typeface="+mn-cs"/>
              </a:rPr>
              <a:t>, tools, discussion questions, and other activities, participants can use results from these activities to help shape local improvement implementation plans.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separate </a:t>
            </a:r>
            <a:r>
              <a:rPr lang="en-US" sz="1200" b="1" kern="1200" dirty="0">
                <a:solidFill>
                  <a:schemeClr val="tx1"/>
                </a:solidFill>
                <a:effectLst/>
                <a:latin typeface="+mn-lt"/>
                <a:ea typeface="+mn-ea"/>
                <a:cs typeface="+mn-cs"/>
              </a:rPr>
              <a:t>Facilitator’s Guide </a:t>
            </a:r>
            <a:r>
              <a:rPr lang="en-US" sz="1200" kern="1200" dirty="0">
                <a:solidFill>
                  <a:schemeClr val="tx1"/>
                </a:solidFill>
                <a:effectLst/>
                <a:latin typeface="+mn-lt"/>
                <a:ea typeface="+mn-ea"/>
                <a:cs typeface="+mn-cs"/>
              </a:rPr>
              <a:t>is provided for use by the course facilitator. The guide includes detailed instructions pertaining to the administration and implementation of course activities.</a:t>
            </a:r>
            <a:endParaRPr lang="en-US" dirty="0">
              <a:cs typeface="Calibri"/>
            </a:endParaRPr>
          </a:p>
        </p:txBody>
      </p:sp>
      <p:sp>
        <p:nvSpPr>
          <p:cNvPr id="4" name="Slide Number Placeholder 3"/>
          <p:cNvSpPr>
            <a:spLocks noGrp="1"/>
          </p:cNvSpPr>
          <p:nvPr>
            <p:ph type="sldNum" sz="quarter" idx="5"/>
          </p:nvPr>
        </p:nvSpPr>
        <p:spPr/>
        <p:txBody>
          <a:bodyPr/>
          <a:lstStyle/>
          <a:p>
            <a:fld id="{7D612C43-7281-4B81-9204-AE17A482DDDD}" type="slidenum">
              <a:rPr lang="en-US" smtClean="0"/>
              <a:pPr/>
              <a:t>3</a:t>
            </a:fld>
            <a:endParaRPr lang="en-US"/>
          </a:p>
        </p:txBody>
      </p:sp>
      <p:sp>
        <p:nvSpPr>
          <p:cNvPr id="5" name="Header Placeholder 4">
            <a:extLst>
              <a:ext uri="{FF2B5EF4-FFF2-40B4-BE49-F238E27FC236}">
                <a16:creationId xmlns:a16="http://schemas.microsoft.com/office/drawing/2014/main" id="{DBFC9006-5623-4892-95CE-E7F46F00E859}"/>
              </a:ext>
            </a:extLst>
          </p:cNvPr>
          <p:cNvSpPr>
            <a:spLocks noGrp="1"/>
          </p:cNvSpPr>
          <p:nvPr>
            <p:ph type="hdr" sz="quarter"/>
          </p:nvPr>
        </p:nvSpPr>
        <p:spPr/>
        <p:txBody>
          <a:bodyPr/>
          <a:lstStyle/>
          <a:p>
            <a:r>
              <a:rPr lang="en-US"/>
              <a:t>Slide</a:t>
            </a:r>
            <a:endParaRPr lang="en-US" dirty="0"/>
          </a:p>
        </p:txBody>
      </p:sp>
    </p:spTree>
    <p:extLst>
      <p:ext uri="{BB962C8B-B14F-4D97-AF65-F5344CB8AC3E}">
        <p14:creationId xmlns:p14="http://schemas.microsoft.com/office/powerpoint/2010/main" val="2590505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400550"/>
            <a:ext cx="5534025" cy="4741544"/>
          </a:xfrm>
        </p:spPr>
        <p:txBody>
          <a:bodyPr/>
          <a:lstStyle/>
          <a:p>
            <a:pPr marR="110490">
              <a:lnSpc>
                <a:spcPct val="97000"/>
              </a:lnSpc>
              <a:spcBef>
                <a:spcPts val="285"/>
              </a:spcBef>
              <a:spcAft>
                <a:spcPts val="0"/>
              </a:spcAft>
            </a:pPr>
            <a:r>
              <a:rPr lang="en-US" kern="1200" dirty="0">
                <a:effectLst/>
                <a:latin typeface="+mn-lt"/>
                <a:ea typeface="+mn-ea"/>
                <a:cs typeface="+mn-cs"/>
              </a:rPr>
              <a:t>The </a:t>
            </a:r>
            <a:r>
              <a:rPr lang="en-US" b="1" dirty="0">
                <a:effectLst/>
                <a:latin typeface="Calibri" panose="020F0502020204030204" pitchFamily="34" charset="0"/>
                <a:ea typeface="Calibri" panose="020F0502020204030204" pitchFamily="34" charset="0"/>
              </a:rPr>
              <a:t>Participant Workbook </a:t>
            </a:r>
            <a:r>
              <a:rPr lang="en-US" dirty="0">
                <a:effectLst/>
                <a:latin typeface="Calibri" panose="020F0502020204030204" pitchFamily="34" charset="0"/>
                <a:ea typeface="Calibri" panose="020F0502020204030204" pitchFamily="34" charset="0"/>
              </a:rPr>
              <a:t>includes the </a:t>
            </a:r>
            <a:r>
              <a:rPr lang="en-US" b="1" dirty="0">
                <a:effectLst/>
                <a:latin typeface="Calibri" panose="020F0502020204030204" pitchFamily="34" charset="0"/>
                <a:ea typeface="Calibri" panose="020F0502020204030204" pitchFamily="34" charset="0"/>
              </a:rPr>
              <a:t>Team Assessment Tool for Improving Diagnosis</a:t>
            </a:r>
            <a:r>
              <a:rPr lang="en-US" dirty="0">
                <a:effectLst/>
                <a:latin typeface="Calibri" panose="020F0502020204030204" pitchFamily="34" charset="0"/>
                <a:ea typeface="Calibri" panose="020F0502020204030204" pitchFamily="34" charset="0"/>
              </a:rPr>
              <a:t>. Participants should have completed the assessment at the beginning of the course after finishing Module 1, Introduction, and the course facilitator should have created an average summary score using the team’s results. </a:t>
            </a:r>
          </a:p>
          <a:p>
            <a:pPr marR="110490">
              <a:lnSpc>
                <a:spcPct val="97000"/>
              </a:lnSpc>
              <a:spcAft>
                <a:spcPts val="0"/>
              </a:spcAft>
            </a:pPr>
            <a:endParaRPr lang="en-US" dirty="0">
              <a:effectLst/>
              <a:latin typeface="Calibri" panose="020F0502020204030204" pitchFamily="34" charset="0"/>
              <a:ea typeface="Calibri" panose="020F0502020204030204" pitchFamily="34" charset="0"/>
            </a:endParaRPr>
          </a:p>
          <a:p>
            <a:pPr marR="110490">
              <a:lnSpc>
                <a:spcPct val="97000"/>
              </a:lnSpc>
              <a:spcBef>
                <a:spcPts val="285"/>
              </a:spcBef>
              <a:spcAft>
                <a:spcPts val="0"/>
              </a:spcAft>
            </a:pPr>
            <a:r>
              <a:rPr lang="en-US" dirty="0">
                <a:effectLst/>
                <a:latin typeface="Calibri" panose="020F0502020204030204" pitchFamily="34" charset="0"/>
                <a:ea typeface="Calibri" panose="020F0502020204030204" pitchFamily="34" charset="0"/>
              </a:rPr>
              <a:t>As a team, discuss the scores for each characteristic under the </a:t>
            </a:r>
            <a:r>
              <a:rPr lang="en-US" b="1" dirty="0">
                <a:effectLst/>
                <a:latin typeface="Calibri" panose="020F0502020204030204" pitchFamily="34" charset="0"/>
                <a:ea typeface="Calibri" panose="020F0502020204030204" pitchFamily="34" charset="0"/>
              </a:rPr>
              <a:t>Communication </a:t>
            </a:r>
            <a:r>
              <a:rPr lang="en-US" dirty="0">
                <a:effectLst/>
                <a:latin typeface="Calibri" panose="020F0502020204030204" pitchFamily="34" charset="0"/>
                <a:ea typeface="Calibri" panose="020F0502020204030204" pitchFamily="34" charset="0"/>
              </a:rPr>
              <a:t>dimension. Invite the team to consider the average summary score compared with how they individually ranked Communication characteristics.</a:t>
            </a:r>
          </a:p>
          <a:p>
            <a:pPr marL="171450" marR="110490" indent="-171450">
              <a:lnSpc>
                <a:spcPct val="97000"/>
              </a:lnSpc>
              <a:spcBef>
                <a:spcPts val="285"/>
              </a:spcBef>
              <a:spcAft>
                <a:spcPts val="0"/>
              </a:spcAft>
              <a:buFont typeface="Arial" panose="020B0604020202020204" pitchFamily="34" charset="0"/>
              <a:buChar char="•"/>
            </a:pPr>
            <a:r>
              <a:rPr lang="en-US" dirty="0">
                <a:effectLst/>
                <a:latin typeface="Calibri" panose="020F0502020204030204" pitchFamily="34" charset="0"/>
                <a:ea typeface="Calibri" panose="020F0502020204030204" pitchFamily="34" charset="0"/>
              </a:rPr>
              <a:t>How does the average Summary Score on Communication compare with the other TeamSTEPPS dimensions (Team Structure, Leadership, Situation Monitoring, and Mutual Support)?</a:t>
            </a:r>
          </a:p>
          <a:p>
            <a:pPr marL="171450" marR="110490" indent="-171450">
              <a:lnSpc>
                <a:spcPct val="97000"/>
              </a:lnSpc>
              <a:spcBef>
                <a:spcPts val="285"/>
              </a:spcBef>
              <a:spcAft>
                <a:spcPts val="0"/>
              </a:spcAft>
              <a:buFont typeface="Arial" panose="020B0604020202020204" pitchFamily="34" charset="0"/>
              <a:buChar char="•"/>
            </a:pPr>
            <a:r>
              <a:rPr lang="en-US" dirty="0">
                <a:effectLst/>
                <a:latin typeface="Calibri" panose="020F0502020204030204" pitchFamily="34" charset="0"/>
                <a:ea typeface="Calibri" panose="020F0502020204030204" pitchFamily="34" charset="0"/>
              </a:rPr>
              <a:t>What are the highest scoring Communication characteristics?</a:t>
            </a:r>
          </a:p>
          <a:p>
            <a:pPr marL="171450" marR="110490" indent="-171450">
              <a:lnSpc>
                <a:spcPct val="97000"/>
              </a:lnSpc>
              <a:spcBef>
                <a:spcPts val="285"/>
              </a:spcBef>
              <a:spcAft>
                <a:spcPts val="0"/>
              </a:spcAft>
              <a:buFont typeface="Arial" panose="020B0604020202020204" pitchFamily="34" charset="0"/>
              <a:buChar char="•"/>
            </a:pPr>
            <a:r>
              <a:rPr lang="en-US" dirty="0">
                <a:effectLst/>
                <a:latin typeface="Calibri" panose="020F0502020204030204" pitchFamily="34" charset="0"/>
                <a:ea typeface="Calibri" panose="020F0502020204030204" pitchFamily="34" charset="0"/>
              </a:rPr>
              <a:t>What are the lowest scoring Communication characteristics?</a:t>
            </a:r>
          </a:p>
          <a:p>
            <a:pPr marL="171450" marR="110490" indent="-171450">
              <a:lnSpc>
                <a:spcPct val="97000"/>
              </a:lnSpc>
              <a:spcBef>
                <a:spcPts val="285"/>
              </a:spcBef>
              <a:spcAft>
                <a:spcPts val="0"/>
              </a:spcAft>
              <a:buFont typeface="Arial" panose="020B0604020202020204" pitchFamily="34" charset="0"/>
              <a:buChar char="•"/>
            </a:pPr>
            <a:r>
              <a:rPr lang="en-US" dirty="0">
                <a:effectLst/>
                <a:latin typeface="Calibri" panose="020F0502020204030204" pitchFamily="34" charset="0"/>
                <a:ea typeface="Calibri" panose="020F0502020204030204" pitchFamily="34" charset="0"/>
              </a:rPr>
              <a:t>How do team members at your site rate these characteristics?</a:t>
            </a:r>
          </a:p>
          <a:p>
            <a:pPr marL="171450" marR="0" indent="-171450">
              <a:spcBef>
                <a:spcPts val="35"/>
              </a:spcBef>
              <a:spcAft>
                <a:spcPts val="0"/>
              </a:spcAft>
              <a:buFont typeface="Arial" panose="020B0604020202020204" pitchFamily="34" charset="0"/>
              <a:buChar char="•"/>
            </a:pPr>
            <a:endParaRPr lang="en-US" dirty="0">
              <a:effectLst/>
              <a:latin typeface="Calibri" panose="020F0502020204030204" pitchFamily="34" charset="0"/>
              <a:ea typeface="Calibri" panose="020F0502020204030204" pitchFamily="34" charset="0"/>
            </a:endParaRPr>
          </a:p>
          <a:p>
            <a:pPr marR="110490">
              <a:lnSpc>
                <a:spcPct val="97000"/>
              </a:lnSpc>
              <a:spcBef>
                <a:spcPts val="0"/>
              </a:spcBef>
              <a:spcAft>
                <a:spcPts val="0"/>
              </a:spcAft>
            </a:pPr>
            <a:r>
              <a:rPr lang="en-US" dirty="0">
                <a:effectLst/>
                <a:latin typeface="Calibri" panose="020F0502020204030204" pitchFamily="34" charset="0"/>
                <a:ea typeface="Calibri" panose="020F0502020204030204" pitchFamily="34" charset="0"/>
              </a:rPr>
              <a:t>After discussing the scores, ask participants to identify together where the site has the most effective Communication methods to support improved diagnosis and where the site has opportunities to improve.</a:t>
            </a:r>
          </a:p>
          <a:p>
            <a:pPr marR="110490">
              <a:lnSpc>
                <a:spcPct val="97000"/>
              </a:lnSpc>
              <a:spcBef>
                <a:spcPts val="0"/>
              </a:spcBef>
              <a:spcAft>
                <a:spcPts val="0"/>
              </a:spcAft>
            </a:pPr>
            <a:r>
              <a:rPr lang="en-US" dirty="0">
                <a:effectLst/>
                <a:latin typeface="Calibri" panose="020F0502020204030204" pitchFamily="34" charset="0"/>
                <a:ea typeface="Calibri" panose="020F0502020204030204" pitchFamily="34" charset="0"/>
              </a:rPr>
              <a:t> </a:t>
            </a:r>
          </a:p>
          <a:p>
            <a:pPr marR="198755" algn="just">
              <a:lnSpc>
                <a:spcPct val="97000"/>
              </a:lnSpc>
              <a:spcBef>
                <a:spcPts val="0"/>
              </a:spcBef>
              <a:spcAft>
                <a:spcPts val="0"/>
              </a:spcAft>
            </a:pPr>
            <a:r>
              <a:rPr lang="en-US" dirty="0">
                <a:effectLst/>
                <a:latin typeface="Calibri" panose="020F0502020204030204" pitchFamily="34" charset="0"/>
                <a:ea typeface="Calibri" panose="020F0502020204030204" pitchFamily="34" charset="0"/>
              </a:rPr>
              <a:t>[</a:t>
            </a:r>
            <a:r>
              <a:rPr lang="en-US" b="1" i="1" dirty="0">
                <a:effectLst/>
                <a:latin typeface="Calibri" panose="020F0502020204030204" pitchFamily="34" charset="0"/>
                <a:ea typeface="Calibri" panose="020F0502020204030204" pitchFamily="34" charset="0"/>
              </a:rPr>
              <a:t>Facilitator’s</a:t>
            </a:r>
            <a:r>
              <a:rPr lang="en-US" b="1" i="1" spc="5" dirty="0">
                <a:effectLst/>
                <a:latin typeface="Calibri" panose="020F0502020204030204" pitchFamily="34" charset="0"/>
                <a:ea typeface="Calibri" panose="020F0502020204030204" pitchFamily="34" charset="0"/>
              </a:rPr>
              <a:t> </a:t>
            </a:r>
            <a:r>
              <a:rPr lang="en-US" b="1" i="1" dirty="0">
                <a:effectLst/>
                <a:latin typeface="Calibri" panose="020F0502020204030204" pitchFamily="34" charset="0"/>
                <a:ea typeface="Calibri" panose="020F0502020204030204" pitchFamily="34" charset="0"/>
              </a:rPr>
              <a:t>Tip:</a:t>
            </a:r>
            <a:r>
              <a:rPr lang="en-US" i="1" spc="5" dirty="0">
                <a:effectLst/>
                <a:latin typeface="Calibri" panose="020F0502020204030204" pitchFamily="34" charset="0"/>
                <a:ea typeface="Calibri" panose="020F0502020204030204" pitchFamily="34" charset="0"/>
              </a:rPr>
              <a:t> </a:t>
            </a:r>
            <a:r>
              <a:rPr lang="en-US" i="1" spc="-30" dirty="0">
                <a:effectLst/>
                <a:latin typeface="Calibri" panose="020F0502020204030204" pitchFamily="34" charset="0"/>
                <a:ea typeface="Calibri" panose="020F0502020204030204" pitchFamily="34" charset="0"/>
              </a:rPr>
              <a:t>You </a:t>
            </a:r>
            <a:r>
              <a:rPr lang="en-US" i="1" dirty="0">
                <a:effectLst/>
                <a:latin typeface="Calibri" panose="020F0502020204030204" pitchFamily="34" charset="0"/>
                <a:ea typeface="Calibri" panose="020F0502020204030204" pitchFamily="34" charset="0"/>
              </a:rPr>
              <a:t>can</a:t>
            </a:r>
            <a:r>
              <a:rPr lang="en-US" i="1" spc="-25" dirty="0">
                <a:effectLst/>
                <a:latin typeface="Calibri" panose="020F0502020204030204" pitchFamily="34" charset="0"/>
                <a:ea typeface="Calibri" panose="020F0502020204030204" pitchFamily="34" charset="0"/>
              </a:rPr>
              <a:t> </a:t>
            </a:r>
            <a:r>
              <a:rPr lang="en-US" i="1" dirty="0">
                <a:effectLst/>
                <a:latin typeface="Calibri" panose="020F0502020204030204" pitchFamily="34" charset="0"/>
                <a:ea typeface="Calibri" panose="020F0502020204030204" pitchFamily="34" charset="0"/>
              </a:rPr>
              <a:t>customize</a:t>
            </a:r>
            <a:r>
              <a:rPr lang="en-US" i="1" spc="-30" dirty="0">
                <a:effectLst/>
                <a:latin typeface="Calibri" panose="020F0502020204030204" pitchFamily="34" charset="0"/>
                <a:ea typeface="Calibri" panose="020F0502020204030204" pitchFamily="34" charset="0"/>
              </a:rPr>
              <a:t> </a:t>
            </a:r>
            <a:r>
              <a:rPr lang="en-US" i="1" dirty="0">
                <a:effectLst/>
                <a:latin typeface="Calibri" panose="020F0502020204030204" pitchFamily="34" charset="0"/>
                <a:ea typeface="Calibri" panose="020F0502020204030204" pitchFamily="34" charset="0"/>
              </a:rPr>
              <a:t>the</a:t>
            </a:r>
            <a:r>
              <a:rPr lang="en-US" i="1" spc="-20" dirty="0">
                <a:effectLst/>
                <a:latin typeface="Calibri" panose="020F0502020204030204" pitchFamily="34" charset="0"/>
                <a:ea typeface="Calibri" panose="020F0502020204030204" pitchFamily="34" charset="0"/>
              </a:rPr>
              <a:t> </a:t>
            </a:r>
            <a:r>
              <a:rPr lang="en-US" i="1" dirty="0">
                <a:effectLst/>
                <a:latin typeface="Calibri" panose="020F0502020204030204" pitchFamily="34" charset="0"/>
                <a:ea typeface="Calibri" panose="020F0502020204030204" pitchFamily="34" charset="0"/>
              </a:rPr>
              <a:t>slide</a:t>
            </a:r>
            <a:r>
              <a:rPr lang="en-US" i="1" spc="-30" dirty="0">
                <a:effectLst/>
                <a:latin typeface="Calibri" panose="020F0502020204030204" pitchFamily="34" charset="0"/>
                <a:ea typeface="Calibri" panose="020F0502020204030204" pitchFamily="34" charset="0"/>
              </a:rPr>
              <a:t> </a:t>
            </a:r>
            <a:r>
              <a:rPr lang="en-US" i="1" dirty="0">
                <a:effectLst/>
                <a:latin typeface="Calibri" panose="020F0502020204030204" pitchFamily="34" charset="0"/>
                <a:ea typeface="Calibri" panose="020F0502020204030204" pitchFamily="34" charset="0"/>
              </a:rPr>
              <a:t>to</a:t>
            </a:r>
            <a:r>
              <a:rPr lang="en-US" i="1" spc="-30" dirty="0">
                <a:effectLst/>
                <a:latin typeface="Calibri" panose="020F0502020204030204" pitchFamily="34" charset="0"/>
                <a:ea typeface="Calibri" panose="020F0502020204030204" pitchFamily="34" charset="0"/>
              </a:rPr>
              <a:t> </a:t>
            </a:r>
            <a:r>
              <a:rPr lang="en-US" i="1" dirty="0">
                <a:effectLst/>
                <a:latin typeface="Calibri" panose="020F0502020204030204" pitchFamily="34" charset="0"/>
                <a:ea typeface="Calibri" panose="020F0502020204030204" pitchFamily="34" charset="0"/>
              </a:rPr>
              <a:t>provide</a:t>
            </a:r>
            <a:r>
              <a:rPr lang="en-US" i="1" spc="-25" dirty="0">
                <a:effectLst/>
                <a:latin typeface="Calibri" panose="020F0502020204030204" pitchFamily="34" charset="0"/>
                <a:ea typeface="Calibri" panose="020F0502020204030204" pitchFamily="34" charset="0"/>
              </a:rPr>
              <a:t> </a:t>
            </a:r>
            <a:r>
              <a:rPr lang="en-US" i="1" dirty="0">
                <a:effectLst/>
                <a:latin typeface="Calibri" panose="020F0502020204030204" pitchFamily="34" charset="0"/>
                <a:ea typeface="Calibri" panose="020F0502020204030204" pitchFamily="34" charset="0"/>
              </a:rPr>
              <a:t>a</a:t>
            </a:r>
            <a:r>
              <a:rPr lang="en-US" i="1" spc="-25" dirty="0">
                <a:effectLst/>
                <a:latin typeface="Calibri" panose="020F0502020204030204" pitchFamily="34" charset="0"/>
                <a:ea typeface="Calibri" panose="020F0502020204030204" pitchFamily="34" charset="0"/>
              </a:rPr>
              <a:t> </a:t>
            </a:r>
            <a:r>
              <a:rPr lang="en-US" i="1" dirty="0">
                <a:effectLst/>
                <a:latin typeface="Calibri" panose="020F0502020204030204" pitchFamily="34" charset="0"/>
                <a:ea typeface="Calibri" panose="020F0502020204030204" pitchFamily="34" charset="0"/>
              </a:rPr>
              <a:t>summary</a:t>
            </a:r>
            <a:r>
              <a:rPr lang="en-US" i="1" spc="-25" dirty="0">
                <a:effectLst/>
                <a:latin typeface="Calibri" panose="020F0502020204030204" pitchFamily="34" charset="0"/>
                <a:ea typeface="Calibri" panose="020F0502020204030204" pitchFamily="34" charset="0"/>
              </a:rPr>
              <a:t> </a:t>
            </a:r>
            <a:r>
              <a:rPr lang="en-US" i="1" dirty="0">
                <a:effectLst/>
                <a:latin typeface="Calibri" panose="020F0502020204030204" pitchFamily="34" charset="0"/>
                <a:ea typeface="Calibri" panose="020F0502020204030204" pitchFamily="34" charset="0"/>
              </a:rPr>
              <a:t>of</a:t>
            </a:r>
            <a:r>
              <a:rPr lang="en-US" i="1" spc="-30" dirty="0">
                <a:effectLst/>
                <a:latin typeface="Calibri" panose="020F0502020204030204" pitchFamily="34" charset="0"/>
                <a:ea typeface="Calibri" panose="020F0502020204030204" pitchFamily="34" charset="0"/>
              </a:rPr>
              <a:t> </a:t>
            </a:r>
            <a:r>
              <a:rPr lang="en-US" i="1" dirty="0">
                <a:effectLst/>
                <a:latin typeface="Calibri" panose="020F0502020204030204" pitchFamily="34" charset="0"/>
                <a:ea typeface="Calibri" panose="020F0502020204030204" pitchFamily="34" charset="0"/>
              </a:rPr>
              <a:t>your</a:t>
            </a:r>
            <a:r>
              <a:rPr lang="en-US" i="1" spc="-25" dirty="0">
                <a:effectLst/>
                <a:latin typeface="Calibri" panose="020F0502020204030204" pitchFamily="34" charset="0"/>
                <a:ea typeface="Calibri" panose="020F0502020204030204" pitchFamily="34" charset="0"/>
              </a:rPr>
              <a:t> </a:t>
            </a:r>
            <a:r>
              <a:rPr lang="en-US" i="1" dirty="0">
                <a:effectLst/>
                <a:latin typeface="Calibri" panose="020F0502020204030204" pitchFamily="34" charset="0"/>
                <a:ea typeface="Calibri" panose="020F0502020204030204" pitchFamily="34" charset="0"/>
              </a:rPr>
              <a:t>site's results.</a:t>
            </a:r>
            <a:r>
              <a:rPr lang="en-US" i="1" spc="-35" dirty="0">
                <a:effectLst/>
                <a:latin typeface="Calibri" panose="020F0502020204030204" pitchFamily="34" charset="0"/>
                <a:ea typeface="Calibri" panose="020F0502020204030204" pitchFamily="34" charset="0"/>
              </a:rPr>
              <a:t> </a:t>
            </a:r>
            <a:r>
              <a:rPr lang="en-US" i="1" dirty="0">
                <a:effectLst/>
                <a:latin typeface="Calibri" panose="020F0502020204030204" pitchFamily="34" charset="0"/>
                <a:ea typeface="Calibri" panose="020F0502020204030204" pitchFamily="34" charset="0"/>
              </a:rPr>
              <a:t>Detailed</a:t>
            </a:r>
            <a:r>
              <a:rPr lang="en-US" i="1" spc="-25" dirty="0">
                <a:effectLst/>
                <a:latin typeface="Calibri" panose="020F0502020204030204" pitchFamily="34" charset="0"/>
                <a:ea typeface="Calibri" panose="020F0502020204030204" pitchFamily="34" charset="0"/>
              </a:rPr>
              <a:t> </a:t>
            </a:r>
            <a:r>
              <a:rPr lang="en-US" i="1" dirty="0">
                <a:effectLst/>
                <a:latin typeface="Calibri" panose="020F0502020204030204" pitchFamily="34" charset="0"/>
                <a:ea typeface="Calibri" panose="020F0502020204030204" pitchFamily="34" charset="0"/>
              </a:rPr>
              <a:t>instructions</a:t>
            </a:r>
            <a:r>
              <a:rPr lang="en-US" i="1" spc="-40" dirty="0">
                <a:effectLst/>
                <a:latin typeface="Calibri" panose="020F0502020204030204" pitchFamily="34" charset="0"/>
                <a:ea typeface="Calibri" panose="020F0502020204030204" pitchFamily="34" charset="0"/>
              </a:rPr>
              <a:t> </a:t>
            </a:r>
            <a:r>
              <a:rPr lang="en-US" i="1" dirty="0">
                <a:effectLst/>
                <a:latin typeface="Calibri" panose="020F0502020204030204" pitchFamily="34" charset="0"/>
                <a:ea typeface="Calibri" panose="020F0502020204030204" pitchFamily="34" charset="0"/>
              </a:rPr>
              <a:t>for</a:t>
            </a:r>
            <a:r>
              <a:rPr lang="en-US" i="1" spc="-20" dirty="0">
                <a:effectLst/>
                <a:latin typeface="Calibri" panose="020F0502020204030204" pitchFamily="34" charset="0"/>
                <a:ea typeface="Calibri" panose="020F0502020204030204" pitchFamily="34" charset="0"/>
              </a:rPr>
              <a:t> </a:t>
            </a:r>
            <a:r>
              <a:rPr lang="en-US" i="1" dirty="0">
                <a:effectLst/>
                <a:latin typeface="Calibri" panose="020F0502020204030204" pitchFamily="34" charset="0"/>
                <a:ea typeface="Calibri" panose="020F0502020204030204" pitchFamily="34" charset="0"/>
              </a:rPr>
              <a:t>completing</a:t>
            </a:r>
            <a:r>
              <a:rPr lang="en-US" i="1" spc="-35" dirty="0">
                <a:effectLst/>
                <a:latin typeface="Calibri" panose="020F0502020204030204" pitchFamily="34" charset="0"/>
                <a:ea typeface="Calibri" panose="020F0502020204030204" pitchFamily="34" charset="0"/>
              </a:rPr>
              <a:t> </a:t>
            </a:r>
            <a:r>
              <a:rPr lang="en-US" i="1" dirty="0">
                <a:effectLst/>
                <a:latin typeface="Calibri" panose="020F0502020204030204" pitchFamily="34" charset="0"/>
                <a:ea typeface="Calibri" panose="020F0502020204030204" pitchFamily="34" charset="0"/>
              </a:rPr>
              <a:t>the</a:t>
            </a:r>
            <a:r>
              <a:rPr lang="en-US" i="1" spc="-10" dirty="0">
                <a:effectLst/>
                <a:latin typeface="Calibri" panose="020F0502020204030204" pitchFamily="34" charset="0"/>
                <a:ea typeface="Calibri" panose="020F0502020204030204" pitchFamily="34" charset="0"/>
              </a:rPr>
              <a:t> </a:t>
            </a:r>
            <a:r>
              <a:rPr lang="en-US" i="1" spc="-30" dirty="0">
                <a:effectLst/>
                <a:latin typeface="Calibri" panose="020F0502020204030204" pitchFamily="34" charset="0"/>
                <a:ea typeface="Calibri" panose="020F0502020204030204" pitchFamily="34" charset="0"/>
              </a:rPr>
              <a:t>Team</a:t>
            </a:r>
            <a:r>
              <a:rPr lang="en-US" i="1" spc="-15" dirty="0">
                <a:effectLst/>
                <a:latin typeface="Calibri" panose="020F0502020204030204" pitchFamily="34" charset="0"/>
                <a:ea typeface="Calibri" panose="020F0502020204030204" pitchFamily="34" charset="0"/>
              </a:rPr>
              <a:t> </a:t>
            </a:r>
            <a:r>
              <a:rPr lang="en-US" i="1" dirty="0">
                <a:effectLst/>
                <a:latin typeface="Calibri" panose="020F0502020204030204" pitchFamily="34" charset="0"/>
                <a:ea typeface="Calibri" panose="020F0502020204030204" pitchFamily="34" charset="0"/>
              </a:rPr>
              <a:t>Assessment</a:t>
            </a:r>
            <a:r>
              <a:rPr lang="en-US" i="1" spc="-35" dirty="0">
                <a:effectLst/>
                <a:latin typeface="Calibri" panose="020F0502020204030204" pitchFamily="34" charset="0"/>
                <a:ea typeface="Calibri" panose="020F0502020204030204" pitchFamily="34" charset="0"/>
              </a:rPr>
              <a:t> </a:t>
            </a:r>
            <a:r>
              <a:rPr lang="en-US" i="1" dirty="0">
                <a:effectLst/>
                <a:latin typeface="Calibri" panose="020F0502020204030204" pitchFamily="34" charset="0"/>
                <a:ea typeface="Calibri" panose="020F0502020204030204" pitchFamily="34" charset="0"/>
              </a:rPr>
              <a:t>can</a:t>
            </a:r>
            <a:r>
              <a:rPr lang="en-US" i="1" spc="-25" dirty="0">
                <a:effectLst/>
                <a:latin typeface="Calibri" panose="020F0502020204030204" pitchFamily="34" charset="0"/>
                <a:ea typeface="Calibri" panose="020F0502020204030204" pitchFamily="34" charset="0"/>
              </a:rPr>
              <a:t> </a:t>
            </a:r>
            <a:r>
              <a:rPr lang="en-US" i="1" dirty="0">
                <a:effectLst/>
                <a:latin typeface="Calibri" panose="020F0502020204030204" pitchFamily="34" charset="0"/>
                <a:ea typeface="Calibri" panose="020F0502020204030204" pitchFamily="34" charset="0"/>
              </a:rPr>
              <a:t>be</a:t>
            </a:r>
            <a:r>
              <a:rPr lang="en-US" i="1" spc="-15" dirty="0">
                <a:effectLst/>
                <a:latin typeface="Calibri" panose="020F0502020204030204" pitchFamily="34" charset="0"/>
                <a:ea typeface="Calibri" panose="020F0502020204030204" pitchFamily="34" charset="0"/>
              </a:rPr>
              <a:t> </a:t>
            </a:r>
            <a:r>
              <a:rPr lang="en-US" i="1" dirty="0">
                <a:effectLst/>
                <a:latin typeface="Calibri" panose="020F0502020204030204" pitchFamily="34" charset="0"/>
                <a:ea typeface="Calibri" panose="020F0502020204030204" pitchFamily="34" charset="0"/>
              </a:rPr>
              <a:t>found</a:t>
            </a:r>
            <a:r>
              <a:rPr lang="en-US" i="1" spc="-25" dirty="0">
                <a:effectLst/>
                <a:latin typeface="Calibri" panose="020F0502020204030204" pitchFamily="34" charset="0"/>
                <a:ea typeface="Calibri" panose="020F0502020204030204" pitchFamily="34" charset="0"/>
              </a:rPr>
              <a:t> </a:t>
            </a:r>
            <a:r>
              <a:rPr lang="en-US" i="1" dirty="0">
                <a:effectLst/>
                <a:latin typeface="Calibri" panose="020F0502020204030204" pitchFamily="34" charset="0"/>
                <a:ea typeface="Calibri" panose="020F0502020204030204" pitchFamily="34" charset="0"/>
              </a:rPr>
              <a:t>in</a:t>
            </a:r>
            <a:r>
              <a:rPr lang="en-US" i="1" spc="-25" dirty="0">
                <a:effectLst/>
                <a:latin typeface="Calibri" panose="020F0502020204030204" pitchFamily="34" charset="0"/>
                <a:ea typeface="Calibri" panose="020F0502020204030204" pitchFamily="34" charset="0"/>
              </a:rPr>
              <a:t> </a:t>
            </a:r>
            <a:r>
              <a:rPr lang="en-US" i="1" dirty="0">
                <a:effectLst/>
                <a:latin typeface="Calibri" panose="020F0502020204030204" pitchFamily="34" charset="0"/>
                <a:ea typeface="Calibri" panose="020F0502020204030204" pitchFamily="34" charset="0"/>
              </a:rPr>
              <a:t>the </a:t>
            </a:r>
            <a:r>
              <a:rPr lang="en-US" b="1" i="1" dirty="0">
                <a:effectLst/>
                <a:latin typeface="Calibri" panose="020F0502020204030204" pitchFamily="34" charset="0"/>
                <a:ea typeface="Calibri" panose="020F0502020204030204" pitchFamily="34" charset="0"/>
              </a:rPr>
              <a:t>Facilitator’s</a:t>
            </a:r>
            <a:r>
              <a:rPr lang="en-US" b="1" i="1" spc="25" dirty="0">
                <a:effectLst/>
                <a:latin typeface="Calibri" panose="020F0502020204030204" pitchFamily="34" charset="0"/>
                <a:ea typeface="Calibri" panose="020F0502020204030204" pitchFamily="34" charset="0"/>
              </a:rPr>
              <a:t> </a:t>
            </a:r>
            <a:r>
              <a:rPr lang="en-US" b="1" i="1" dirty="0">
                <a:effectLst/>
                <a:latin typeface="Calibri" panose="020F0502020204030204" pitchFamily="34" charset="0"/>
                <a:ea typeface="Calibri" panose="020F0502020204030204" pitchFamily="34" charset="0"/>
              </a:rPr>
              <a:t>Guide</a:t>
            </a:r>
            <a:r>
              <a:rPr lang="en-US" i="1" dirty="0">
                <a:effectLst/>
                <a:latin typeface="Calibri" panose="020F0502020204030204" pitchFamily="34" charset="0"/>
                <a:ea typeface="Calibri" panose="020F0502020204030204" pitchFamily="34" charset="0"/>
              </a:rPr>
              <a:t>.</a:t>
            </a:r>
            <a:r>
              <a:rPr lang="en-US" dirty="0">
                <a:effectLst/>
                <a:latin typeface="Calibri" panose="020F0502020204030204" pitchFamily="34" charset="0"/>
                <a:ea typeface="Calibri" panose="020F0502020204030204" pitchFamily="34" charset="0"/>
              </a:rPr>
              <a:t>]</a:t>
            </a:r>
          </a:p>
          <a:p>
            <a:pPr marR="198755" algn="just">
              <a:lnSpc>
                <a:spcPct val="97000"/>
              </a:lnSpc>
              <a:spcBef>
                <a:spcPts val="0"/>
              </a:spcBef>
              <a:spcAft>
                <a:spcPts val="0"/>
              </a:spcAft>
            </a:pPr>
            <a:endParaRPr lang="en-US" dirty="0">
              <a:latin typeface="Calibri" panose="020F0502020204030204" pitchFamily="34" charset="0"/>
              <a:ea typeface="Calibri" panose="020F0502020204030204" pitchFamily="34" charset="0"/>
            </a:endParaRPr>
          </a:p>
          <a:p>
            <a:pPr marL="400050" marR="198755" algn="just">
              <a:lnSpc>
                <a:spcPct val="97000"/>
              </a:lnSpc>
            </a:pPr>
            <a:r>
              <a:rPr lang="en-US" i="1" dirty="0">
                <a:effectLst/>
                <a:latin typeface="Calibri" panose="020F0502020204030204" pitchFamily="34" charset="0"/>
                <a:ea typeface="Calibri" panose="020F0502020204030204" pitchFamily="34" charset="0"/>
              </a:rPr>
              <a:t>[</a:t>
            </a:r>
            <a:r>
              <a:rPr lang="en-US" b="1" i="1" dirty="0">
                <a:effectLst/>
                <a:latin typeface="Calibri" panose="020F0502020204030204" pitchFamily="34" charset="0"/>
                <a:ea typeface="Calibri" panose="020F0502020204030204" pitchFamily="34" charset="0"/>
              </a:rPr>
              <a:t>Self-Paced Learner Tip: </a:t>
            </a:r>
            <a:r>
              <a:rPr lang="en-US" i="1" dirty="0">
                <a:effectLst/>
                <a:latin typeface="Calibri" panose="020F0502020204030204" pitchFamily="34" charset="0"/>
                <a:ea typeface="Calibri" panose="020F0502020204030204" pitchFamily="34" charset="0"/>
              </a:rPr>
              <a:t>Take some time to reflect on your results using the same strengths and opportunities for improvement questions above</a:t>
            </a:r>
            <a:r>
              <a:rPr lang="en-US" b="0" i="1" dirty="0">
                <a:effectLst/>
                <a:latin typeface="Calibri" panose="020F0502020204030204" pitchFamily="34" charset="0"/>
                <a:ea typeface="Calibri" panose="020F0502020204030204" pitchFamily="34" charset="0"/>
              </a:rPr>
              <a:t>.]</a:t>
            </a:r>
            <a:endParaRPr lang="en-US" b="0" dirty="0">
              <a:effectLst/>
              <a:latin typeface="Calibri" panose="020F0502020204030204" pitchFamily="34" charset="0"/>
              <a:ea typeface="Calibri" panose="020F0502020204030204" pitchFamily="34" charset="0"/>
            </a:endParaRPr>
          </a:p>
          <a:p>
            <a:pPr marR="198755" algn="just">
              <a:lnSpc>
                <a:spcPct val="97000"/>
              </a:lnSpc>
              <a:spcBef>
                <a:spcPts val="0"/>
              </a:spcBef>
              <a:spcAft>
                <a:spcPts val="0"/>
              </a:spcAft>
            </a:pPr>
            <a:endParaRPr lang="en-US"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7D612C43-7281-4B81-9204-AE17A482DDDD}" type="slidenum">
              <a:rPr lang="en-US" smtClean="0"/>
              <a:pPr/>
              <a:t>4</a:t>
            </a:fld>
            <a:endParaRPr lang="en-US"/>
          </a:p>
        </p:txBody>
      </p:sp>
      <p:sp>
        <p:nvSpPr>
          <p:cNvPr id="5" name="Header Placeholder 4">
            <a:extLst>
              <a:ext uri="{FF2B5EF4-FFF2-40B4-BE49-F238E27FC236}">
                <a16:creationId xmlns:a16="http://schemas.microsoft.com/office/drawing/2014/main" id="{A6C16D5F-78E5-4271-99A2-23BF68E00729}"/>
              </a:ext>
            </a:extLst>
          </p:cNvPr>
          <p:cNvSpPr>
            <a:spLocks noGrp="1"/>
          </p:cNvSpPr>
          <p:nvPr>
            <p:ph type="hdr" sz="quarter"/>
          </p:nvPr>
        </p:nvSpPr>
        <p:spPr/>
        <p:txBody>
          <a:bodyPr/>
          <a:lstStyle/>
          <a:p>
            <a:r>
              <a:rPr lang="en-US"/>
              <a:t>Slide</a:t>
            </a:r>
            <a:endParaRPr lang="en-US" dirty="0"/>
          </a:p>
        </p:txBody>
      </p:sp>
      <p:grpSp>
        <p:nvGrpSpPr>
          <p:cNvPr id="6" name="Group 5">
            <a:extLst>
              <a:ext uri="{FF2B5EF4-FFF2-40B4-BE49-F238E27FC236}">
                <a16:creationId xmlns:a16="http://schemas.microsoft.com/office/drawing/2014/main" id="{C07C3F6A-C9EE-43C3-AA6D-B9E9D84108EE}"/>
              </a:ext>
            </a:extLst>
          </p:cNvPr>
          <p:cNvGrpSpPr/>
          <p:nvPr/>
        </p:nvGrpSpPr>
        <p:grpSpPr>
          <a:xfrm>
            <a:off x="817845" y="8725853"/>
            <a:ext cx="307975" cy="323850"/>
            <a:chOff x="0" y="0"/>
            <a:chExt cx="579120" cy="608648"/>
          </a:xfrm>
        </p:grpSpPr>
        <p:pic>
          <p:nvPicPr>
            <p:cNvPr id="7" name="Graphic 5" descr="User with solid fill">
              <a:extLst>
                <a:ext uri="{FF2B5EF4-FFF2-40B4-BE49-F238E27FC236}">
                  <a16:creationId xmlns:a16="http://schemas.microsoft.com/office/drawing/2014/main" id="{69154C9B-6B10-48BB-B3B9-EB5F9E9A360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30" y="0"/>
              <a:ext cx="556260" cy="556260"/>
            </a:xfrm>
            <a:prstGeom prst="rect">
              <a:avLst/>
            </a:prstGeom>
          </p:spPr>
        </p:pic>
        <p:sp>
          <p:nvSpPr>
            <p:cNvPr id="8" name="Oval 7">
              <a:extLst>
                <a:ext uri="{FF2B5EF4-FFF2-40B4-BE49-F238E27FC236}">
                  <a16:creationId xmlns:a16="http://schemas.microsoft.com/office/drawing/2014/main" id="{CB95CD28-2DF8-482D-98DD-737E43EE85A2}"/>
                </a:ext>
              </a:extLst>
            </p:cNvPr>
            <p:cNvSpPr/>
            <p:nvPr/>
          </p:nvSpPr>
          <p:spPr>
            <a:xfrm>
              <a:off x="0" y="20003"/>
              <a:ext cx="579120" cy="588645"/>
            </a:xfrm>
            <a:prstGeom prst="ellipse">
              <a:avLst/>
            </a:prstGeom>
            <a:noFill/>
            <a:ln w="28575">
              <a:solidFill>
                <a:srgbClr val="008A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Tree>
    <p:extLst>
      <p:ext uri="{BB962C8B-B14F-4D97-AF65-F5344CB8AC3E}">
        <p14:creationId xmlns:p14="http://schemas.microsoft.com/office/powerpoint/2010/main" val="4222865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741544"/>
          </a:xfrm>
        </p:spPr>
        <p:txBody>
          <a:bodyPr/>
          <a:lstStyle/>
          <a:p>
            <a:r>
              <a:rPr lang="en-US" sz="1200" b="1" kern="1200" dirty="0">
                <a:solidFill>
                  <a:schemeClr val="tx1"/>
                </a:solidFill>
                <a:effectLst/>
                <a:latin typeface="+mn-lt"/>
                <a:ea typeface="+mn-ea"/>
                <a:cs typeface="+mn-cs"/>
              </a:rPr>
              <a:t>Effective communication with patients and their family members is extremely important in the diagnostic process. </a:t>
            </a:r>
            <a:r>
              <a:rPr lang="en-US" sz="1200" kern="1200" dirty="0">
                <a:solidFill>
                  <a:schemeClr val="tx1"/>
                </a:solidFill>
                <a:effectLst/>
                <a:latin typeface="+mn-lt"/>
                <a:ea typeface="+mn-ea"/>
                <a:cs typeface="+mn-cs"/>
              </a:rPr>
              <a:t>According to the literature, effective communication skills are associated with stronger patient-doctor relationships, greater patient satisfaction, and better patient adherence to medical treatments and their care plan (Ha &amp; </a:t>
            </a:r>
            <a:r>
              <a:rPr lang="en-US" sz="1200" kern="1200" dirty="0" err="1">
                <a:solidFill>
                  <a:schemeClr val="tx1"/>
                </a:solidFill>
                <a:effectLst/>
                <a:latin typeface="+mn-lt"/>
                <a:ea typeface="+mn-ea"/>
                <a:cs typeface="+mn-cs"/>
              </a:rPr>
              <a:t>Longnecker</a:t>
            </a:r>
            <a:r>
              <a:rPr lang="en-US" sz="1200" kern="1200" dirty="0">
                <a:solidFill>
                  <a:schemeClr val="tx1"/>
                </a:solidFill>
                <a:effectLst/>
                <a:latin typeface="+mn-lt"/>
                <a:ea typeface="+mn-ea"/>
                <a:cs typeface="+mn-cs"/>
              </a:rPr>
              <a:t>, 2010).</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Reaching the correct diagnosis starts with obtaining a complete medical history, and the history is the most important element of the diagnostic process; the diagnosis can be made accurately from the history alone in many patients. While intuitively we know that the patient’s history is important, evidence suggests that clinicians interrupt patients within 11 to 18 seconds of their beginning to share the history of their present illness, their story (Singh Ospina, Phillips, Rodriguez‐Gutierrez, et al., 2018; Phillips &amp; Singh Ospina, 2017).</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These interruptions may result in a breakdown in communication, leading patients to feel unheard and uncared for or rushed. They may feel their thoughts and perspectives on their health are unimportant and irrelevant to the care team. If patients do not share their full story, clinicians may be left without key information about the patients’ illness trajectory and contributing factors, which in turn may lead to premature closure and the wrong diagnosis.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need effective interventions to overcome communication breakdowns in clinician‐patient encounters. One intervention that can be effective in improving patient history taking is giving patients the first full minute of each clinic visit to tell their illness story. </a:t>
            </a:r>
          </a:p>
        </p:txBody>
      </p:sp>
      <p:sp>
        <p:nvSpPr>
          <p:cNvPr id="4" name="Slide Number Placeholder 3"/>
          <p:cNvSpPr>
            <a:spLocks noGrp="1"/>
          </p:cNvSpPr>
          <p:nvPr>
            <p:ph type="sldNum" sz="quarter" idx="5"/>
          </p:nvPr>
        </p:nvSpPr>
        <p:spPr/>
        <p:txBody>
          <a:bodyPr/>
          <a:lstStyle/>
          <a:p>
            <a:fld id="{7D612C43-7281-4B81-9204-AE17A482DDDD}" type="slidenum">
              <a:rPr lang="en-US" smtClean="0"/>
              <a:pPr/>
              <a:t>5</a:t>
            </a:fld>
            <a:endParaRPr lang="en-US"/>
          </a:p>
        </p:txBody>
      </p:sp>
      <p:sp>
        <p:nvSpPr>
          <p:cNvPr id="5" name="Header Placeholder 4">
            <a:extLst>
              <a:ext uri="{FF2B5EF4-FFF2-40B4-BE49-F238E27FC236}">
                <a16:creationId xmlns:a16="http://schemas.microsoft.com/office/drawing/2014/main" id="{3F09705E-E672-4F9C-A872-7F3C2929A2DC}"/>
              </a:ext>
            </a:extLst>
          </p:cNvPr>
          <p:cNvSpPr>
            <a:spLocks noGrp="1"/>
          </p:cNvSpPr>
          <p:nvPr>
            <p:ph type="hdr" sz="quarter"/>
          </p:nvPr>
        </p:nvSpPr>
        <p:spPr/>
        <p:txBody>
          <a:bodyPr/>
          <a:lstStyle/>
          <a:p>
            <a:r>
              <a:rPr lang="en-US"/>
              <a:t>Slide</a:t>
            </a:r>
            <a:endParaRPr lang="en-US" dirty="0"/>
          </a:p>
        </p:txBody>
      </p:sp>
    </p:spTree>
    <p:extLst>
      <p:ext uri="{BB962C8B-B14F-4D97-AF65-F5344CB8AC3E}">
        <p14:creationId xmlns:p14="http://schemas.microsoft.com/office/powerpoint/2010/main" val="1918277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400550"/>
            <a:ext cx="5567364" cy="4568190"/>
          </a:xfrm>
        </p:spPr>
        <p:txBody>
          <a:bodyPr/>
          <a:lstStyle/>
          <a:p>
            <a:r>
              <a:rPr lang="en-US" sz="1200" kern="1200" dirty="0">
                <a:solidFill>
                  <a:schemeClr val="tx1"/>
                </a:solidFill>
                <a:effectLst/>
                <a:latin typeface="+mn-lt"/>
                <a:ea typeface="+mn-ea"/>
                <a:cs typeface="+mn-cs"/>
              </a:rPr>
              <a:t>Some things to consider when communicating during the diagnostic process include: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The audience: </a:t>
            </a:r>
            <a:r>
              <a:rPr lang="en-US" sz="1200" kern="1200" dirty="0">
                <a:solidFill>
                  <a:schemeClr val="tx1"/>
                </a:solidFill>
                <a:effectLst/>
                <a:latin typeface="+mn-lt"/>
                <a:ea typeface="+mn-ea"/>
                <a:cs typeface="+mn-cs"/>
              </a:rPr>
              <a:t>How might an   interaction with the receptionist be different from that with a clinician or colleague? Consider patient/family cultural norms and the potential for language barriers.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The mode of communication: </a:t>
            </a:r>
            <a:r>
              <a:rPr lang="en-US" sz="1200" kern="1200" dirty="0">
                <a:solidFill>
                  <a:schemeClr val="tx1"/>
                </a:solidFill>
                <a:effectLst/>
                <a:latin typeface="+mn-lt"/>
                <a:ea typeface="+mn-ea"/>
                <a:cs typeface="+mn-cs"/>
              </a:rPr>
              <a:t>How do communication standards change between verbal vs. nonverbal, written, or email communication? For example, nonverbal communication requires verbal clarification to avoid making assumptions that can lead to error. The simple rule is,</a:t>
            </a:r>
            <a:r>
              <a:rPr lang="en-US" sz="1200" b="1" kern="1200" dirty="0">
                <a:solidFill>
                  <a:schemeClr val="tx1"/>
                </a:solidFill>
                <a:effectLst/>
                <a:latin typeface="+mn-lt"/>
                <a:ea typeface="+mn-ea"/>
                <a:cs typeface="+mn-cs"/>
              </a:rPr>
              <a:t> when in doubt, check it out. </a:t>
            </a:r>
            <a:r>
              <a:rPr lang="en-US" sz="1200" kern="1200" dirty="0">
                <a:solidFill>
                  <a:schemeClr val="tx1"/>
                </a:solidFill>
                <a:effectLst/>
                <a:latin typeface="+mn-lt"/>
                <a:ea typeface="+mn-ea"/>
                <a:cs typeface="+mn-cs"/>
              </a:rPr>
              <a:t>Offer information or ask a question.</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The power of nonverbal communication: </a:t>
            </a:r>
            <a:r>
              <a:rPr lang="en-US" sz="1200" kern="1200" dirty="0">
                <a:solidFill>
                  <a:schemeClr val="tx1"/>
                </a:solidFill>
                <a:effectLst/>
                <a:latin typeface="+mn-lt"/>
                <a:ea typeface="+mn-ea"/>
                <a:cs typeface="+mn-cs"/>
              </a:rPr>
              <a:t>Eye contact and body language during a conversation are signals that can be picked up. For example, nonverbal cues, such as eye contact between a physician and a medical assistant when looking at an ECG, may convey concern that might lead to specific actions.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Common nonverbal cues by patients may communicate pain during a physical exam or confusion during instructions for </a:t>
            </a:r>
            <a:r>
              <a:rPr lang="en-US" sz="1200" kern="1200" dirty="0" err="1">
                <a:solidFill>
                  <a:schemeClr val="tx1"/>
                </a:solidFill>
                <a:effectLst/>
                <a:latin typeface="+mn-lt"/>
                <a:ea typeface="+mn-ea"/>
                <a:cs typeface="+mn-cs"/>
              </a:rPr>
              <a:t>followup</a:t>
            </a:r>
            <a:r>
              <a:rPr lang="en-US" sz="1200" kern="1200" dirty="0">
                <a:solidFill>
                  <a:schemeClr val="tx1"/>
                </a:solidFill>
                <a:effectLst/>
                <a:latin typeface="+mn-lt"/>
                <a:ea typeface="+mn-ea"/>
                <a:cs typeface="+mn-cs"/>
              </a:rPr>
              <a:t>. Although powerful, nonverbal communication is not an acceptable mode to verify, validate, or acknowledge information. For safety to exist, the information must be verified orally or in writing.</a:t>
            </a:r>
          </a:p>
        </p:txBody>
      </p:sp>
      <p:sp>
        <p:nvSpPr>
          <p:cNvPr id="4" name="Slide Number Placeholder 3"/>
          <p:cNvSpPr>
            <a:spLocks noGrp="1"/>
          </p:cNvSpPr>
          <p:nvPr>
            <p:ph type="sldNum" sz="quarter" idx="5"/>
          </p:nvPr>
        </p:nvSpPr>
        <p:spPr/>
        <p:txBody>
          <a:bodyPr/>
          <a:lstStyle/>
          <a:p>
            <a:fld id="{7D612C43-7281-4B81-9204-AE17A482DDDD}" type="slidenum">
              <a:rPr lang="en-US" smtClean="0"/>
              <a:pPr/>
              <a:t>6</a:t>
            </a:fld>
            <a:endParaRPr lang="en-US"/>
          </a:p>
        </p:txBody>
      </p:sp>
      <p:sp>
        <p:nvSpPr>
          <p:cNvPr id="5" name="Header Placeholder 4">
            <a:extLst>
              <a:ext uri="{FF2B5EF4-FFF2-40B4-BE49-F238E27FC236}">
                <a16:creationId xmlns:a16="http://schemas.microsoft.com/office/drawing/2014/main" id="{CA7DE03E-4DEC-40AC-A4C7-AB297799C44C}"/>
              </a:ext>
            </a:extLst>
          </p:cNvPr>
          <p:cNvSpPr>
            <a:spLocks noGrp="1"/>
          </p:cNvSpPr>
          <p:nvPr>
            <p:ph type="hdr" sz="quarter"/>
          </p:nvPr>
        </p:nvSpPr>
        <p:spPr/>
        <p:txBody>
          <a:bodyPr/>
          <a:lstStyle/>
          <a:p>
            <a:r>
              <a:rPr lang="en-US"/>
              <a:t>Slide</a:t>
            </a:r>
            <a:endParaRPr lang="en-US" dirty="0"/>
          </a:p>
        </p:txBody>
      </p:sp>
    </p:spTree>
    <p:extLst>
      <p:ext uri="{BB962C8B-B14F-4D97-AF65-F5344CB8AC3E}">
        <p14:creationId xmlns:p14="http://schemas.microsoft.com/office/powerpoint/2010/main" val="1900262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sharing information with the diagnostic team, which may include other clinicians, staff, patients, or family members, communication must meet four standards to be effective.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 must be </a:t>
            </a:r>
            <a:r>
              <a:rPr lang="en-US" sz="1200" b="1" i="1" kern="1200" dirty="0">
                <a:solidFill>
                  <a:schemeClr val="tx1"/>
                </a:solidFill>
                <a:effectLst/>
                <a:latin typeface="+mn-lt"/>
                <a:ea typeface="+mn-ea"/>
                <a:cs typeface="+mn-cs"/>
              </a:rPr>
              <a:t>complete, clear, brief, and timely</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To ensure communication is </a:t>
            </a:r>
            <a:r>
              <a:rPr lang="en-US" sz="1200" b="1" kern="1200" dirty="0">
                <a:solidFill>
                  <a:schemeClr val="tx1"/>
                </a:solidFill>
                <a:effectLst/>
                <a:latin typeface="+mn-lt"/>
                <a:ea typeface="+mn-ea"/>
                <a:cs typeface="+mn-cs"/>
              </a:rPr>
              <a:t>complete</a:t>
            </a:r>
            <a:r>
              <a:rPr lang="en-US" sz="1200" kern="1200" dirty="0">
                <a:solidFill>
                  <a:schemeClr val="tx1"/>
                </a:solidFill>
                <a:effectLst/>
                <a:latin typeface="+mn-lt"/>
                <a:ea typeface="+mn-ea"/>
                <a:cs typeface="+mn-cs"/>
              </a:rPr>
              <a:t>, communicate all relevant information and avoid unnecessary details that may lead to confusion. Leave enough time for questions, and answer questions thoroughly.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Clear</a:t>
            </a:r>
            <a:r>
              <a:rPr lang="en-US" sz="1200" kern="1200" dirty="0">
                <a:solidFill>
                  <a:schemeClr val="tx1"/>
                </a:solidFill>
                <a:effectLst/>
                <a:latin typeface="+mn-lt"/>
                <a:ea typeface="+mn-ea"/>
                <a:cs typeface="+mn-cs"/>
              </a:rPr>
              <a:t> communication uses language that is easily understood. When communicating with patients and their families, use lay terms. When communicating with team members, use standard healthcare terms and verify that the message was understood.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Communication should be </a:t>
            </a:r>
            <a:r>
              <a:rPr lang="en-US" sz="1200" b="1" kern="1200" dirty="0">
                <a:solidFill>
                  <a:schemeClr val="tx1"/>
                </a:solidFill>
                <a:effectLst/>
                <a:latin typeface="+mn-lt"/>
                <a:ea typeface="+mn-ea"/>
                <a:cs typeface="+mn-cs"/>
              </a:rPr>
              <a:t>brief</a:t>
            </a:r>
            <a:r>
              <a:rPr lang="en-US" sz="1200" kern="1200" dirty="0">
                <a:solidFill>
                  <a:schemeClr val="tx1"/>
                </a:solidFill>
                <a:effectLst/>
                <a:latin typeface="+mn-lt"/>
                <a:ea typeface="+mn-ea"/>
                <a:cs typeface="+mn-cs"/>
              </a:rPr>
              <a:t>. Communicate information as concisely as possible without compromising accuracy or completeness.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Timely</a:t>
            </a:r>
            <a:r>
              <a:rPr lang="en-US" sz="1200" kern="1200" dirty="0">
                <a:solidFill>
                  <a:schemeClr val="tx1"/>
                </a:solidFill>
                <a:effectLst/>
                <a:latin typeface="+mn-lt"/>
                <a:ea typeface="+mn-ea"/>
                <a:cs typeface="+mn-cs"/>
              </a:rPr>
              <a:t> communication means all necessary information is conveyed as soon as possible, to those who need it for purposes of understanding and decision making. Offer and request information in an appropriate timeframe.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7D612C43-7281-4B81-9204-AE17A482DDDD}" type="slidenum">
              <a:rPr lang="en-US" smtClean="0"/>
              <a:pPr/>
              <a:t>7</a:t>
            </a:fld>
            <a:endParaRPr lang="en-US"/>
          </a:p>
        </p:txBody>
      </p:sp>
      <p:sp>
        <p:nvSpPr>
          <p:cNvPr id="5" name="Header Placeholder 4">
            <a:extLst>
              <a:ext uri="{FF2B5EF4-FFF2-40B4-BE49-F238E27FC236}">
                <a16:creationId xmlns:a16="http://schemas.microsoft.com/office/drawing/2014/main" id="{EBD8CFF1-5A0F-420F-902F-CF24DA35A2B4}"/>
              </a:ext>
            </a:extLst>
          </p:cNvPr>
          <p:cNvSpPr>
            <a:spLocks noGrp="1"/>
          </p:cNvSpPr>
          <p:nvPr>
            <p:ph type="hdr" sz="quarter"/>
          </p:nvPr>
        </p:nvSpPr>
        <p:spPr/>
        <p:txBody>
          <a:bodyPr/>
          <a:lstStyle/>
          <a:p>
            <a:r>
              <a:rPr lang="en-US"/>
              <a:t>Slide</a:t>
            </a:r>
            <a:endParaRPr lang="en-US" dirty="0"/>
          </a:p>
        </p:txBody>
      </p:sp>
    </p:spTree>
    <p:extLst>
      <p:ext uri="{BB962C8B-B14F-4D97-AF65-F5344CB8AC3E}">
        <p14:creationId xmlns:p14="http://schemas.microsoft.com/office/powerpoint/2010/main" val="2719611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503420"/>
          </a:xfrm>
        </p:spPr>
        <p:txBody>
          <a:bodyPr/>
          <a:lstStyle/>
          <a:p>
            <a:r>
              <a:rPr lang="en-US" sz="1200" kern="1200" dirty="0">
                <a:solidFill>
                  <a:schemeClr val="tx1"/>
                </a:solidFill>
                <a:effectLst/>
                <a:latin typeface="+mn-lt"/>
                <a:ea typeface="+mn-ea"/>
                <a:cs typeface="+mn-cs"/>
              </a:rPr>
              <a:t>Structured communication tools are useful to enhance effective communication between members of the diagnostic team.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Approximately 79 percent of diagnostic errors within practices occur during the patient‐practitioner encounter. Therefore, structured tools to enhance communication between caregivers during referrals and clinic consults and with patients and their families when delivering a diagnosis, are crucial to avoiding pitfalls in the diagnostic process (Singh, Giardina, Meyer, et al., 2013).</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SBAR, </a:t>
            </a:r>
            <a:r>
              <a:rPr lang="en-US" sz="1200" kern="1200" dirty="0">
                <a:solidFill>
                  <a:schemeClr val="tx1"/>
                </a:solidFill>
                <a:effectLst/>
                <a:latin typeface="+mn-lt"/>
                <a:ea typeface="+mn-ea"/>
                <a:cs typeface="+mn-cs"/>
              </a:rPr>
              <a:t>which stands for</a:t>
            </a:r>
            <a:r>
              <a:rPr lang="en-US" sz="1200" b="1" kern="1200" dirty="0">
                <a:solidFill>
                  <a:schemeClr val="tx1"/>
                </a:solidFill>
                <a:effectLst/>
                <a:latin typeface="+mn-lt"/>
                <a:ea typeface="+mn-ea"/>
                <a:cs typeface="+mn-cs"/>
              </a:rPr>
              <a:t> Situation, Background, Assessment, and Recommendation (or Requests), is a structured communication framework </a:t>
            </a:r>
            <a:r>
              <a:rPr lang="en-US" sz="1200" kern="1200" dirty="0">
                <a:solidFill>
                  <a:schemeClr val="tx1"/>
                </a:solidFill>
                <a:effectLst/>
                <a:latin typeface="+mn-lt"/>
                <a:ea typeface="+mn-ea"/>
                <a:cs typeface="+mn-cs"/>
              </a:rPr>
              <a:t>that can help teams share information about a diagnosis or the diagnostic process. It is a good approach for communicating concerns among the clinician members of the diagnostic team. SBAR is useful for framing any conversation, especially critical ones, requiring a clinician’s immediate attention and action, such as when a patient’s condition is recognized as rapidly deteriorating. It may also be especially useful with providers who are not part of the local team, such as remote consultants or mental health providers.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SBAR format is an approach for individuals to share information in a clear and concise manner OR to speak up and express concern.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Situation</a:t>
            </a:r>
            <a:r>
              <a:rPr lang="en-US" sz="1200" kern="1200" dirty="0">
                <a:solidFill>
                  <a:schemeClr val="tx1"/>
                </a:solidFill>
                <a:effectLst/>
                <a:latin typeface="+mn-lt"/>
                <a:ea typeface="+mn-ea"/>
                <a:cs typeface="+mn-cs"/>
              </a:rPr>
              <a:t>: what is happening with the patient?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Background</a:t>
            </a:r>
            <a:r>
              <a:rPr lang="en-US" sz="1200" kern="1200" dirty="0">
                <a:solidFill>
                  <a:schemeClr val="tx1"/>
                </a:solidFill>
                <a:effectLst/>
                <a:latin typeface="+mn-lt"/>
                <a:ea typeface="+mn-ea"/>
                <a:cs typeface="+mn-cs"/>
              </a:rPr>
              <a:t>: what is the clinical background or context?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Assessment</a:t>
            </a:r>
            <a:r>
              <a:rPr lang="en-US" sz="1200" kern="1200" dirty="0">
                <a:solidFill>
                  <a:schemeClr val="tx1"/>
                </a:solidFill>
                <a:effectLst/>
                <a:latin typeface="+mn-lt"/>
                <a:ea typeface="+mn-ea"/>
                <a:cs typeface="+mn-cs"/>
              </a:rPr>
              <a:t>: what do I think the problem is?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Recommendation</a:t>
            </a:r>
            <a:r>
              <a:rPr lang="en-US" sz="1200" kern="1200" dirty="0">
                <a:solidFill>
                  <a:schemeClr val="tx1"/>
                </a:solidFill>
                <a:effectLst/>
                <a:latin typeface="+mn-lt"/>
                <a:ea typeface="+mn-ea"/>
                <a:cs typeface="+mn-cs"/>
              </a:rPr>
              <a:t>: what would I recommend? What do I need from you?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Different team members may have different approaches to using SBAR in communicating with patients, with the local team, and with remote consultants. </a:t>
            </a: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t>
            </a:r>
            <a:r>
              <a:rPr lang="en-US" sz="1200" b="1" i="1" kern="1200" dirty="0">
                <a:solidFill>
                  <a:schemeClr val="tx1"/>
                </a:solidFill>
                <a:effectLst/>
                <a:latin typeface="+mn-lt"/>
                <a:ea typeface="+mn-ea"/>
                <a:cs typeface="+mn-cs"/>
              </a:rPr>
              <a:t>Facilitator’s Tip: </a:t>
            </a:r>
            <a:r>
              <a:rPr lang="en-US" sz="1200" i="1" kern="1200" dirty="0">
                <a:solidFill>
                  <a:schemeClr val="tx1"/>
                </a:solidFill>
                <a:effectLst/>
                <a:ea typeface="+mn-ea"/>
                <a:cs typeface="+mn-cs"/>
              </a:rPr>
              <a:t>To learn more about SBAR and watch a video demonstrating the SBAR technique, </a:t>
            </a:r>
            <a:r>
              <a:rPr lang="en-US" i="1" kern="1200" dirty="0">
                <a:solidFill>
                  <a:schemeClr val="tx1"/>
                </a:solidFill>
                <a:effectLst/>
                <a:ea typeface="+mn-ea"/>
                <a:cs typeface="+mn-cs"/>
              </a:rPr>
              <a:t>visit the </a:t>
            </a:r>
            <a:r>
              <a:rPr lang="en-US" i="1" dirty="0">
                <a:effectLst/>
                <a:ea typeface="Calibri" panose="020F0502020204030204" pitchFamily="34" charset="0"/>
              </a:rPr>
              <a:t>AHRQ TeamSTEPPS® website [SBAR Tool:</a:t>
            </a:r>
            <a:r>
              <a:rPr lang="en-US" i="1" u="sng" dirty="0">
                <a:solidFill>
                  <a:srgbClr val="008080"/>
                </a:solidFill>
                <a:effectLst/>
                <a:ea typeface="Calibri" panose="020F0502020204030204" pitchFamily="34" charset="0"/>
              </a:rPr>
              <a:t> </a:t>
            </a:r>
            <a:r>
              <a:rPr lang="en-US" i="1" u="sng" dirty="0">
                <a:solidFill>
                  <a:srgbClr val="008080"/>
                </a:solidFill>
                <a:effectLst/>
                <a:ea typeface="Calibri" panose="020F0502020204030204" pitchFamily="34" charset="0"/>
                <a:hlinkClick r:id="rId3"/>
              </a:rPr>
              <a:t>https://www.ahrq.gov/patient-safety/settings/long-term-care/resource/facilities/ltc/mod2sess2.html</a:t>
            </a:r>
            <a:r>
              <a:rPr lang="en-US" i="1" dirty="0">
                <a:effectLst/>
                <a:ea typeface="Calibri" panose="020F0502020204030204" pitchFamily="34" charset="0"/>
              </a:rPr>
              <a:t>; video:</a:t>
            </a:r>
            <a:r>
              <a:rPr lang="en-US" i="1" u="sng" dirty="0">
                <a:solidFill>
                  <a:srgbClr val="008080"/>
                </a:solidFill>
                <a:effectLst/>
                <a:ea typeface="Calibri" panose="020F0502020204030204" pitchFamily="34" charset="0"/>
              </a:rPr>
              <a:t> </a:t>
            </a:r>
            <a:r>
              <a:rPr lang="en-US" i="1" u="sng" dirty="0">
                <a:solidFill>
                  <a:srgbClr val="008080"/>
                </a:solidFill>
                <a:effectLst/>
                <a:ea typeface="Calibri" panose="020F0502020204030204" pitchFamily="34" charset="0"/>
                <a:hlinkClick r:id="rId4"/>
              </a:rPr>
              <a:t>https://www.ahrq.gov/teamstepps/instructor/videos/ts_SBAR_NurseToPhysician/SBAR_NurseToPhysician-400-300.html</a:t>
            </a:r>
            <a:r>
              <a:rPr lang="en-US" i="1" dirty="0">
                <a:effectLst/>
                <a:ea typeface="Calibri" panose="020F0502020204030204" pitchFamily="34" charset="0"/>
              </a:rPr>
              <a:t>]. </a:t>
            </a:r>
            <a:r>
              <a:rPr lang="en-US" i="1" kern="1200" dirty="0">
                <a:solidFill>
                  <a:schemeClr val="tx1"/>
                </a:solidFill>
                <a:effectLst/>
                <a:ea typeface="+mn-ea"/>
                <a:cs typeface="+mn-cs"/>
              </a:rPr>
              <a:t>Additional </a:t>
            </a:r>
            <a:r>
              <a:rPr lang="en-US" i="1" kern="1200" dirty="0">
                <a:solidFill>
                  <a:schemeClr val="tx1"/>
                </a:solidFill>
                <a:effectLst/>
                <a:latin typeface="+mn-lt"/>
                <a:ea typeface="+mn-ea"/>
                <a:cs typeface="+mn-cs"/>
              </a:rPr>
              <a:t>structured communication </a:t>
            </a:r>
            <a:r>
              <a:rPr lang="en-US" sz="1200" i="1" kern="1200" dirty="0">
                <a:solidFill>
                  <a:schemeClr val="tx1"/>
                </a:solidFill>
                <a:effectLst/>
                <a:latin typeface="+mn-lt"/>
                <a:ea typeface="+mn-ea"/>
                <a:cs typeface="+mn-cs"/>
              </a:rPr>
              <a:t>tools and resources are also included in the </a:t>
            </a:r>
            <a:r>
              <a:rPr lang="en-US" sz="1200" b="1" i="1" kern="1200" dirty="0">
                <a:solidFill>
                  <a:schemeClr val="tx1"/>
                </a:solidFill>
                <a:effectLst/>
                <a:latin typeface="+mn-lt"/>
                <a:ea typeface="+mn-ea"/>
                <a:cs typeface="+mn-cs"/>
              </a:rPr>
              <a:t>Facilitator's Guide</a:t>
            </a: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(TeamSTEPPS Fundamentals Course: Module 3. Communication, 2019)</a:t>
            </a:r>
          </a:p>
          <a:p>
            <a:r>
              <a:rPr lang="en-US" sz="1200" kern="1200" dirty="0">
                <a:solidFill>
                  <a:schemeClr val="tx1"/>
                </a:solidFill>
                <a:effectLst/>
                <a:latin typeface="+mn-lt"/>
                <a:ea typeface="+mn-ea"/>
                <a:cs typeface="+mn-cs"/>
              </a:rPr>
              <a:t>(TeamSTEPPS for Office‐Based Care: Communication, 2015)</a:t>
            </a:r>
          </a:p>
        </p:txBody>
      </p:sp>
      <p:sp>
        <p:nvSpPr>
          <p:cNvPr id="4" name="Slide Number Placeholder 3"/>
          <p:cNvSpPr>
            <a:spLocks noGrp="1"/>
          </p:cNvSpPr>
          <p:nvPr>
            <p:ph type="sldNum" sz="quarter" idx="5"/>
          </p:nvPr>
        </p:nvSpPr>
        <p:spPr/>
        <p:txBody>
          <a:bodyPr/>
          <a:lstStyle/>
          <a:p>
            <a:fld id="{7D612C43-7281-4B81-9204-AE17A482DDDD}" type="slidenum">
              <a:rPr lang="en-US" smtClean="0"/>
              <a:pPr/>
              <a:t>8</a:t>
            </a:fld>
            <a:endParaRPr lang="en-US"/>
          </a:p>
        </p:txBody>
      </p:sp>
      <p:sp>
        <p:nvSpPr>
          <p:cNvPr id="5" name="Header Placeholder 4">
            <a:extLst>
              <a:ext uri="{FF2B5EF4-FFF2-40B4-BE49-F238E27FC236}">
                <a16:creationId xmlns:a16="http://schemas.microsoft.com/office/drawing/2014/main" id="{995852FF-5C5D-4BAE-95A4-EF4BFC4884EF}"/>
              </a:ext>
            </a:extLst>
          </p:cNvPr>
          <p:cNvSpPr>
            <a:spLocks noGrp="1"/>
          </p:cNvSpPr>
          <p:nvPr>
            <p:ph type="hdr" sz="quarter"/>
          </p:nvPr>
        </p:nvSpPr>
        <p:spPr/>
        <p:txBody>
          <a:bodyPr/>
          <a:lstStyle/>
          <a:p>
            <a:r>
              <a:rPr lang="en-US"/>
              <a:t>Slide</a:t>
            </a:r>
            <a:endParaRPr lang="en-US" dirty="0"/>
          </a:p>
        </p:txBody>
      </p:sp>
    </p:spTree>
    <p:extLst>
      <p:ext uri="{BB962C8B-B14F-4D97-AF65-F5344CB8AC3E}">
        <p14:creationId xmlns:p14="http://schemas.microsoft.com/office/powerpoint/2010/main" val="1354891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160520"/>
          </a:xfrm>
        </p:spPr>
        <p:txBody>
          <a:bodyPr/>
          <a:lstStyle/>
          <a:p>
            <a:r>
              <a:rPr lang="en-US" sz="1200" kern="1200" dirty="0">
                <a:solidFill>
                  <a:schemeClr val="tx1"/>
                </a:solidFill>
                <a:effectLst/>
                <a:latin typeface="+mn-lt"/>
                <a:ea typeface="+mn-ea"/>
                <a:cs typeface="+mn-cs"/>
              </a:rPr>
              <a:t>An effective SBAR begins with reflection on the patient situation and reason for the visit in light of past history and therapeutic treatments, to consider what is new or different. SBAR can be used to communicate a quickly deteriorating situation as well as to organize information for a patient handoff from one provider to another. Here, SBAR is presented in a way that guides diagnostic reflection.</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Situation</a:t>
            </a:r>
            <a:r>
              <a:rPr lang="en-US" sz="1200" kern="1200" dirty="0">
                <a:solidFill>
                  <a:schemeClr val="tx1"/>
                </a:solidFill>
                <a:effectLst/>
                <a:latin typeface="+mn-lt"/>
                <a:ea typeface="+mn-ea"/>
                <a:cs typeface="+mn-cs"/>
              </a:rPr>
              <a:t> states what is happening with the patient. It usually begins with the identity of the person communicating the SBAR, patient identifiers such as age and gender, and a brief statement of the current problem or situation.</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a:t>
            </a:r>
            <a:r>
              <a:rPr lang="en-US" sz="1200" kern="1200" dirty="0">
                <a:solidFill>
                  <a:schemeClr val="tx1"/>
                </a:solidFill>
                <a:effectLst/>
                <a:latin typeface="+mn-lt"/>
                <a:ea typeface="+mn-ea"/>
                <a:cs typeface="+mn-cs"/>
              </a:rPr>
              <a:t> covers clinical background such as patient history, signs and symptoms of the presenting complaint, and any test results, such as lab or imaging reports.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Assessment</a:t>
            </a:r>
            <a:r>
              <a:rPr lang="en-US" sz="1200" kern="1200" dirty="0">
                <a:solidFill>
                  <a:schemeClr val="tx1"/>
                </a:solidFill>
                <a:effectLst/>
                <a:latin typeface="+mn-lt"/>
                <a:ea typeface="+mn-ea"/>
                <a:cs typeface="+mn-cs"/>
              </a:rPr>
              <a:t> reports what the person communicating the SBAR thinks the problem is. It states what the nurse or other provider has assessed based on the background information, patient history, and observations. Assessment asks what else it can be, provides sense making, considers sources of other information to provide clarity, and relates actions to consequences.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Repeat</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Back</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Recommendations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and</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Requests</a:t>
            </a:r>
            <a:r>
              <a:rPr lang="en-US" sz="1200" kern="1200" dirty="0">
                <a:solidFill>
                  <a:schemeClr val="tx1"/>
                </a:solidFill>
                <a:effectLst/>
                <a:latin typeface="+mn-lt"/>
                <a:ea typeface="+mn-ea"/>
                <a:cs typeface="+mn-cs"/>
              </a:rPr>
              <a:t> states an initial recommendation, what is needed and when, and repeats back the stated response from the other provider or patient to ensure accuracy.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Communication is complex. The message sent and the message received may not match. Reflecting on the patient and the situation using SBAR clarifies what is known based on the presenting information, background, history, and assessments, ending with the recommendation for action. Repeating back the plan puts all providers and the patient on the same page. </a:t>
            </a:r>
          </a:p>
          <a:p>
            <a:endParaRPr lang="en-US" dirty="0"/>
          </a:p>
        </p:txBody>
      </p:sp>
      <p:sp>
        <p:nvSpPr>
          <p:cNvPr id="4" name="Slide Number Placeholder 3"/>
          <p:cNvSpPr>
            <a:spLocks noGrp="1"/>
          </p:cNvSpPr>
          <p:nvPr>
            <p:ph type="sldNum" sz="quarter" idx="10"/>
          </p:nvPr>
        </p:nvSpPr>
        <p:spPr/>
        <p:txBody>
          <a:bodyPr/>
          <a:lstStyle/>
          <a:p>
            <a:fld id="{7D612C43-7281-4B81-9204-AE17A482DDDD}" type="slidenum">
              <a:rPr lang="en-US" smtClean="0"/>
              <a:pPr/>
              <a:t>9</a:t>
            </a:fld>
            <a:endParaRPr lang="en-US"/>
          </a:p>
        </p:txBody>
      </p:sp>
      <p:sp>
        <p:nvSpPr>
          <p:cNvPr id="5" name="Header Placeholder 4">
            <a:extLst>
              <a:ext uri="{FF2B5EF4-FFF2-40B4-BE49-F238E27FC236}">
                <a16:creationId xmlns:a16="http://schemas.microsoft.com/office/drawing/2014/main" id="{99D679E7-24E6-4CDD-A6E5-34D91699E921}"/>
              </a:ext>
            </a:extLst>
          </p:cNvPr>
          <p:cNvSpPr>
            <a:spLocks noGrp="1"/>
          </p:cNvSpPr>
          <p:nvPr>
            <p:ph type="hdr" sz="quarter"/>
          </p:nvPr>
        </p:nvSpPr>
        <p:spPr/>
        <p:txBody>
          <a:bodyPr/>
          <a:lstStyle/>
          <a:p>
            <a:r>
              <a:rPr lang="en-US"/>
              <a:t>Slide</a:t>
            </a:r>
            <a:endParaRPr lang="en-US" dirty="0"/>
          </a:p>
        </p:txBody>
      </p:sp>
    </p:spTree>
    <p:extLst>
      <p:ext uri="{BB962C8B-B14F-4D97-AF65-F5344CB8AC3E}">
        <p14:creationId xmlns:p14="http://schemas.microsoft.com/office/powerpoint/2010/main" val="41078413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C32D4C4-CFE1-476A-82D3-8C0D690B07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23124"/>
            <a:ext cx="9144000" cy="847344"/>
          </a:xfrm>
          <a:prstGeom prst="rect">
            <a:avLst/>
          </a:prstGeom>
        </p:spPr>
      </p:pic>
      <p:sp>
        <p:nvSpPr>
          <p:cNvPr id="4" name="Date Placeholder 3"/>
          <p:cNvSpPr>
            <a:spLocks noGrp="1"/>
          </p:cNvSpPr>
          <p:nvPr>
            <p:ph type="dt" sz="half" idx="10"/>
          </p:nvPr>
        </p:nvSpPr>
        <p:spPr>
          <a:xfrm>
            <a:off x="628650" y="6356351"/>
            <a:ext cx="2057400" cy="365125"/>
          </a:xfrm>
          <a:prstGeom prst="rect">
            <a:avLst/>
          </a:prstGeom>
        </p:spPr>
        <p:txBody>
          <a:bodyPr/>
          <a:lstStyle/>
          <a:p>
            <a:fld id="{26BE881F-043D-41A0-B3BA-3A6D82F8B339}" type="datetimeFigureOut">
              <a:rPr lang="en-US" smtClean="0"/>
              <a:t>2/25/2022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CE45AE01-78F8-4C1D-B7E6-43AEE36794BF}" type="slidenum">
              <a:rPr lang="en-US" smtClean="0"/>
              <a:t>‹#›</a:t>
            </a:fld>
            <a:endParaRPr lang="en-US"/>
          </a:p>
        </p:txBody>
      </p:sp>
      <p:sp>
        <p:nvSpPr>
          <p:cNvPr id="13" name="Title 1">
            <a:extLst>
              <a:ext uri="{FF2B5EF4-FFF2-40B4-BE49-F238E27FC236}">
                <a16:creationId xmlns:a16="http://schemas.microsoft.com/office/drawing/2014/main" id="{B677D9FB-D252-4546-BA10-282D905B2ED8}"/>
              </a:ext>
            </a:extLst>
          </p:cNvPr>
          <p:cNvSpPr>
            <a:spLocks noGrp="1"/>
          </p:cNvSpPr>
          <p:nvPr>
            <p:ph type="ctrTitle"/>
          </p:nvPr>
        </p:nvSpPr>
        <p:spPr>
          <a:xfrm>
            <a:off x="685800" y="2130425"/>
            <a:ext cx="7772400" cy="1470025"/>
          </a:xfrm>
        </p:spPr>
        <p:txBody>
          <a:bodyPr/>
          <a:lstStyle>
            <a:lvl1pPr algn="ctr">
              <a:defRPr>
                <a:solidFill>
                  <a:schemeClr val="tx1"/>
                </a:solidFill>
              </a:defRPr>
            </a:lvl1pPr>
          </a:lstStyle>
          <a:p>
            <a:r>
              <a:rPr lang="en-US" dirty="0"/>
              <a:t>Click to edit Master title style</a:t>
            </a:r>
          </a:p>
        </p:txBody>
      </p:sp>
      <p:sp>
        <p:nvSpPr>
          <p:cNvPr id="14" name="Subtitle 2">
            <a:extLst>
              <a:ext uri="{FF2B5EF4-FFF2-40B4-BE49-F238E27FC236}">
                <a16:creationId xmlns:a16="http://schemas.microsoft.com/office/drawing/2014/main" id="{10A8DC73-AB80-472C-B94D-ED7F372D2C86}"/>
              </a:ext>
            </a:extLst>
          </p:cNvPr>
          <p:cNvSpPr>
            <a:spLocks noGrp="1"/>
          </p:cNvSpPr>
          <p:nvPr>
            <p:ph type="subTitle" idx="1"/>
          </p:nvPr>
        </p:nvSpPr>
        <p:spPr>
          <a:xfrm>
            <a:off x="1371600" y="3886200"/>
            <a:ext cx="6400800" cy="1752600"/>
          </a:xfrm>
        </p:spPr>
        <p:txBody>
          <a:bodyPr/>
          <a:lstStyle>
            <a:lvl1pPr marL="0" indent="0" algn="ctr">
              <a:buNone/>
              <a:defRPr>
                <a:solidFill>
                  <a:srgbClr val="89898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567083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6356351"/>
            <a:ext cx="2057400" cy="365125"/>
          </a:xfrm>
          <a:prstGeom prst="rect">
            <a:avLst/>
          </a:prstGeom>
        </p:spPr>
        <p:txBody>
          <a:bodyPr/>
          <a:lstStyle/>
          <a:p>
            <a:fld id="{26BE881F-043D-41A0-B3BA-3A6D82F8B339}" type="datetimeFigureOut">
              <a:rPr lang="en-US" smtClean="0"/>
              <a:t>2/25/2022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CE45AE01-78F8-4C1D-B7E6-43AEE36794BF}" type="slidenum">
              <a:rPr lang="en-US" smtClean="0"/>
              <a:t>‹#›</a:t>
            </a:fld>
            <a:endParaRPr lang="en-US"/>
          </a:p>
        </p:txBody>
      </p:sp>
      <p:sp>
        <p:nvSpPr>
          <p:cNvPr id="7" name="Title 1">
            <a:extLst>
              <a:ext uri="{FF2B5EF4-FFF2-40B4-BE49-F238E27FC236}">
                <a16:creationId xmlns:a16="http://schemas.microsoft.com/office/drawing/2014/main" id="{A13F472F-74CF-41E1-8B89-3860AB20603E}"/>
              </a:ext>
            </a:extLst>
          </p:cNvPr>
          <p:cNvSpPr>
            <a:spLocks noGrp="1"/>
          </p:cNvSpPr>
          <p:nvPr>
            <p:ph type="title"/>
          </p:nvPr>
        </p:nvSpPr>
        <p:spPr>
          <a:xfrm>
            <a:off x="457200" y="274638"/>
            <a:ext cx="8229600" cy="1143000"/>
          </a:xfrm>
        </p:spPr>
        <p:txBody>
          <a:bodyPr/>
          <a:lstStyle/>
          <a:p>
            <a:r>
              <a:rPr lang="en-US"/>
              <a:t>Click to edit Master title style</a:t>
            </a:r>
          </a:p>
        </p:txBody>
      </p:sp>
      <p:sp>
        <p:nvSpPr>
          <p:cNvPr id="8" name="Vertical Text Placeholder 2">
            <a:extLst>
              <a:ext uri="{FF2B5EF4-FFF2-40B4-BE49-F238E27FC236}">
                <a16:creationId xmlns:a16="http://schemas.microsoft.com/office/drawing/2014/main" id="{1C3A74A5-C78D-4040-8CAA-1D044495DC12}"/>
              </a:ext>
            </a:extLst>
          </p:cNvPr>
          <p:cNvSpPr>
            <a:spLocks noGrp="1"/>
          </p:cNvSpPr>
          <p:nvPr>
            <p:ph type="body" orient="vert" idx="1"/>
          </p:nvPr>
        </p:nvSpPr>
        <p:spPr>
          <a:xfrm>
            <a:off x="457200" y="1792224"/>
            <a:ext cx="8229600" cy="42306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8555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6356351"/>
            <a:ext cx="2057400" cy="365125"/>
          </a:xfrm>
          <a:prstGeom prst="rect">
            <a:avLst/>
          </a:prstGeom>
        </p:spPr>
        <p:txBody>
          <a:bodyPr/>
          <a:lstStyle/>
          <a:p>
            <a:fld id="{26BE881F-043D-41A0-B3BA-3A6D82F8B339}" type="datetimeFigureOut">
              <a:rPr lang="en-US" smtClean="0"/>
              <a:t>2/25/2022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CE45AE01-78F8-4C1D-B7E6-43AEE36794BF}" type="slidenum">
              <a:rPr lang="en-US" smtClean="0"/>
              <a:t>‹#›</a:t>
            </a:fld>
            <a:endParaRPr lang="en-US"/>
          </a:p>
        </p:txBody>
      </p:sp>
      <p:sp>
        <p:nvSpPr>
          <p:cNvPr id="7" name="Vertical Title 1">
            <a:extLst>
              <a:ext uri="{FF2B5EF4-FFF2-40B4-BE49-F238E27FC236}">
                <a16:creationId xmlns:a16="http://schemas.microsoft.com/office/drawing/2014/main" id="{57890190-C2A6-4D43-A275-011A96F9C459}"/>
              </a:ext>
            </a:extLst>
          </p:cNvPr>
          <p:cNvSpPr>
            <a:spLocks noGrp="1"/>
          </p:cNvSpPr>
          <p:nvPr>
            <p:ph type="title" orient="vert"/>
          </p:nvPr>
        </p:nvSpPr>
        <p:spPr>
          <a:xfrm>
            <a:off x="6629400" y="1752600"/>
            <a:ext cx="2057400" cy="4373563"/>
          </a:xfrm>
        </p:spPr>
        <p:txBody>
          <a:bodyPr vert="eaVert"/>
          <a:lstStyle>
            <a:lvl1pPr>
              <a:defRPr>
                <a:solidFill>
                  <a:schemeClr val="tx1"/>
                </a:solidFill>
              </a:defRPr>
            </a:lvl1pPr>
          </a:lstStyle>
          <a:p>
            <a:r>
              <a:rPr lang="en-US" dirty="0"/>
              <a:t>Click to edit Master title style</a:t>
            </a:r>
          </a:p>
        </p:txBody>
      </p:sp>
      <p:sp>
        <p:nvSpPr>
          <p:cNvPr id="8" name="Vertical Text Placeholder 2">
            <a:extLst>
              <a:ext uri="{FF2B5EF4-FFF2-40B4-BE49-F238E27FC236}">
                <a16:creationId xmlns:a16="http://schemas.microsoft.com/office/drawing/2014/main" id="{72A01E0A-10C9-4A18-AA29-E1B3EBC379D6}"/>
              </a:ext>
            </a:extLst>
          </p:cNvPr>
          <p:cNvSpPr>
            <a:spLocks noGrp="1"/>
          </p:cNvSpPr>
          <p:nvPr>
            <p:ph type="body" orient="vert" idx="1"/>
          </p:nvPr>
        </p:nvSpPr>
        <p:spPr>
          <a:xfrm>
            <a:off x="457200" y="1752600"/>
            <a:ext cx="6019800" cy="43735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94397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C3BCC622-4FB5-4628-BB52-B053383C50A8}" type="datetimeFigureOut">
              <a:rPr lang="en-US" smtClean="0"/>
              <a:pPr/>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894D6-8D97-4F5F-8FE9-35CAB6BDE8B4}" type="slidenum">
              <a:rPr lang="en-US" smtClean="0"/>
              <a:pPr/>
              <a:t>‹#›</a:t>
            </a:fld>
            <a:endParaRPr lang="en-US" dirty="0"/>
          </a:p>
        </p:txBody>
      </p:sp>
    </p:spTree>
    <p:extLst>
      <p:ext uri="{BB962C8B-B14F-4D97-AF65-F5344CB8AC3E}">
        <p14:creationId xmlns:p14="http://schemas.microsoft.com/office/powerpoint/2010/main" val="557711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a:t>Click to edit Master title style</a:t>
            </a:r>
          </a:p>
        </p:txBody>
      </p:sp>
      <p:sp>
        <p:nvSpPr>
          <p:cNvPr id="3" name="Content Placeholder 2"/>
          <p:cNvSpPr>
            <a:spLocks noGrp="1"/>
          </p:cNvSpPr>
          <p:nvPr>
            <p:ph idx="1"/>
          </p:nvPr>
        </p:nvSpPr>
        <p:spPr>
          <a:xfrm>
            <a:off x="457200" y="990600"/>
            <a:ext cx="8229600" cy="5135563"/>
          </a:xfr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Fifth level</a:t>
            </a:r>
          </a:p>
        </p:txBody>
      </p:sp>
      <p:sp>
        <p:nvSpPr>
          <p:cNvPr id="4" name="Date Placeholder 3"/>
          <p:cNvSpPr>
            <a:spLocks noGrp="1"/>
          </p:cNvSpPr>
          <p:nvPr>
            <p:ph type="dt" sz="half" idx="10"/>
          </p:nvPr>
        </p:nvSpPr>
        <p:spPr/>
        <p:txBody>
          <a:bodyPr/>
          <a:lstStyle/>
          <a:p>
            <a:fld id="{C3BCC622-4FB5-4628-BB52-B053383C50A8}" type="datetimeFigureOut">
              <a:rPr lang="en-US" smtClean="0"/>
              <a:pPr/>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3477661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762000" y="2424890"/>
            <a:ext cx="2133600" cy="16030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1"/>
          </p:nvPr>
        </p:nvSpPr>
        <p:spPr>
          <a:xfrm>
            <a:off x="3276600" y="2424890"/>
            <a:ext cx="2133600" cy="160300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8"/>
          <p:cNvSpPr>
            <a:spLocks noGrp="1"/>
          </p:cNvSpPr>
          <p:nvPr>
            <p:ph sz="quarter" idx="12"/>
          </p:nvPr>
        </p:nvSpPr>
        <p:spPr>
          <a:xfrm>
            <a:off x="5791200" y="2424890"/>
            <a:ext cx="2133600" cy="160300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6"/>
          <p:cNvSpPr>
            <a:spLocks noGrp="1"/>
          </p:cNvSpPr>
          <p:nvPr>
            <p:ph sz="quarter" idx="13"/>
          </p:nvPr>
        </p:nvSpPr>
        <p:spPr>
          <a:xfrm>
            <a:off x="762000" y="4180295"/>
            <a:ext cx="2133600" cy="176330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8"/>
          <p:cNvSpPr>
            <a:spLocks noGrp="1"/>
          </p:cNvSpPr>
          <p:nvPr>
            <p:ph sz="quarter" idx="14"/>
          </p:nvPr>
        </p:nvSpPr>
        <p:spPr>
          <a:xfrm>
            <a:off x="3276600" y="4180295"/>
            <a:ext cx="2133600" cy="176330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8"/>
          <p:cNvSpPr>
            <a:spLocks noGrp="1"/>
          </p:cNvSpPr>
          <p:nvPr>
            <p:ph sz="quarter" idx="15"/>
          </p:nvPr>
        </p:nvSpPr>
        <p:spPr>
          <a:xfrm>
            <a:off x="5791200" y="4180295"/>
            <a:ext cx="2133600" cy="1763305"/>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922411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3BCC622-4FB5-4628-BB52-B053383C50A8}" type="datetimeFigureOut">
              <a:rPr lang="en-US" smtClean="0"/>
              <a:pPr/>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1407554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Fifth level</a:t>
            </a:r>
          </a:p>
        </p:txBody>
      </p:sp>
      <p:sp>
        <p:nvSpPr>
          <p:cNvPr id="5" name="Date Placeholder 4"/>
          <p:cNvSpPr>
            <a:spLocks noGrp="1"/>
          </p:cNvSpPr>
          <p:nvPr>
            <p:ph type="dt" sz="half" idx="10"/>
          </p:nvPr>
        </p:nvSpPr>
        <p:spPr/>
        <p:txBody>
          <a:bodyPr/>
          <a:lstStyle/>
          <a:p>
            <a:fld id="{C3BCC622-4FB5-4628-BB52-B053383C50A8}" type="datetimeFigureOut">
              <a:rPr lang="en-US" smtClean="0"/>
              <a:pPr/>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327348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7" name="Date Placeholder 6"/>
          <p:cNvSpPr>
            <a:spLocks noGrp="1"/>
          </p:cNvSpPr>
          <p:nvPr>
            <p:ph type="dt" sz="half" idx="10"/>
          </p:nvPr>
        </p:nvSpPr>
        <p:spPr/>
        <p:txBody>
          <a:bodyPr/>
          <a:lstStyle/>
          <a:p>
            <a:fld id="{C3BCC622-4FB5-4628-BB52-B053383C50A8}" type="datetimeFigureOut">
              <a:rPr lang="en-US" smtClean="0"/>
              <a:pPr/>
              <a:t>2/25/2022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5894D6-8D97-4F5F-8FE9-35CAB6BDE8B4}" type="slidenum">
              <a:rPr lang="en-US" smtClean="0"/>
              <a:pPr/>
              <a:t>‹#›</a:t>
            </a:fld>
            <a:endParaRPr lang="en-US"/>
          </a:p>
        </p:txBody>
      </p:sp>
      <p:sp>
        <p:nvSpPr>
          <p:cNvPr id="10" name="Text Placeholder 2">
            <a:extLst>
              <a:ext uri="{FF2B5EF4-FFF2-40B4-BE49-F238E27FC236}">
                <a16:creationId xmlns:a16="http://schemas.microsoft.com/office/drawing/2014/main" id="{9F88F92A-49BC-4359-AD6F-F77767B345EE}"/>
              </a:ext>
            </a:extLst>
          </p:cNvPr>
          <p:cNvSpPr>
            <a:spLocks noGrp="1"/>
          </p:cNvSpPr>
          <p:nvPr>
            <p:ph type="body" idx="1"/>
          </p:nvPr>
        </p:nvSpPr>
        <p:spPr>
          <a:xfrm>
            <a:off x="457200" y="1143000"/>
            <a:ext cx="4040188" cy="1031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3">
            <a:extLst>
              <a:ext uri="{FF2B5EF4-FFF2-40B4-BE49-F238E27FC236}">
                <a16:creationId xmlns:a16="http://schemas.microsoft.com/office/drawing/2014/main" id="{7B8BE971-F854-427B-9241-16C69A107BE3}"/>
              </a:ext>
            </a:extLst>
          </p:cNvPr>
          <p:cNvSpPr>
            <a:spLocks noGrp="1"/>
          </p:cNvSpPr>
          <p:nvPr>
            <p:ph sz="half" idx="2"/>
          </p:nvPr>
        </p:nvSpPr>
        <p:spPr>
          <a:xfrm>
            <a:off x="457200" y="2174875"/>
            <a:ext cx="4040188" cy="3951288"/>
          </a:xfrm>
        </p:spPr>
        <p:txBody>
          <a:bodyPr/>
          <a:lstStyle>
            <a:lvl1pPr>
              <a:defRPr sz="2400"/>
            </a:lvl1pPr>
            <a:lvl2pPr marL="685800" indent="-228600">
              <a:buFont typeface="Calibri" panose="020F0502020204030204" pitchFamily="34" charset="0"/>
              <a:buChar char="‒"/>
              <a:defRPr sz="2000"/>
            </a:lvl2pPr>
            <a:lvl3pPr>
              <a:defRPr sz="1800"/>
            </a:lvl3pPr>
            <a:lvl4pPr marL="1600200" indent="-228600">
              <a:buFont typeface="Calibri" panose="020F0502020204030204" pitchFamily="34" charset="0"/>
              <a:buChar char="‒"/>
              <a:defRPr sz="1600"/>
            </a:lvl4pPr>
            <a:lvl5pPr marL="2057400" indent="-228600">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a:extLst>
              <a:ext uri="{FF2B5EF4-FFF2-40B4-BE49-F238E27FC236}">
                <a16:creationId xmlns:a16="http://schemas.microsoft.com/office/drawing/2014/main" id="{EF68D893-E3D4-40AC-8FCC-63BC64A0AEE7}"/>
              </a:ext>
            </a:extLst>
          </p:cNvPr>
          <p:cNvSpPr>
            <a:spLocks noGrp="1"/>
          </p:cNvSpPr>
          <p:nvPr>
            <p:ph type="body" sz="quarter" idx="3"/>
          </p:nvPr>
        </p:nvSpPr>
        <p:spPr>
          <a:xfrm>
            <a:off x="4645025" y="1143000"/>
            <a:ext cx="4041775" cy="1031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5">
            <a:extLst>
              <a:ext uri="{FF2B5EF4-FFF2-40B4-BE49-F238E27FC236}">
                <a16:creationId xmlns:a16="http://schemas.microsoft.com/office/drawing/2014/main" id="{348F28E0-1D25-4094-A204-E4BBA53788B6}"/>
              </a:ext>
            </a:extLst>
          </p:cNvPr>
          <p:cNvSpPr>
            <a:spLocks noGrp="1"/>
          </p:cNvSpPr>
          <p:nvPr>
            <p:ph sz="quarter" idx="4"/>
          </p:nvPr>
        </p:nvSpPr>
        <p:spPr>
          <a:xfrm>
            <a:off x="4645025" y="2174875"/>
            <a:ext cx="4041775" cy="3951288"/>
          </a:xfrm>
        </p:spPr>
        <p:txBody>
          <a:bodyPr/>
          <a:lstStyle>
            <a:lvl1pPr>
              <a:defRPr sz="2400"/>
            </a:lvl1pPr>
            <a:lvl2pPr marL="685800" indent="-228600">
              <a:buFont typeface="Calibri" panose="020F0502020204030204" pitchFamily="34" charset="0"/>
              <a:buChar char="‒"/>
              <a:defRPr sz="2000"/>
            </a:lvl2pPr>
            <a:lvl3pPr>
              <a:defRPr sz="1800"/>
            </a:lvl3pPr>
            <a:lvl4pPr marL="1600200" indent="-228600">
              <a:buFont typeface="Calibri" panose="020F0502020204030204" pitchFamily="34" charset="0"/>
              <a:buChar char="‒"/>
              <a:defRPr sz="1600"/>
            </a:lvl4pPr>
            <a:lvl5pPr marL="2057400" indent="-228600">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25370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BCC622-4FB5-4628-BB52-B053383C50A8}" type="datetimeFigureOut">
              <a:rPr lang="en-US" smtClean="0"/>
              <a:pPr/>
              <a:t>2/25/2022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32354742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BCC622-4FB5-4628-BB52-B053383C50A8}" type="datetimeFigureOut">
              <a:rPr lang="en-US" smtClean="0"/>
              <a:pPr/>
              <a:t>2/25/2022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1016134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9127" y="365126"/>
            <a:ext cx="8197795" cy="1325563"/>
          </a:xfrm>
          <a:prstGeom prst="rect">
            <a:avLst/>
          </a:prstGeom>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469127" y="1825625"/>
            <a:ext cx="819779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26BE881F-043D-41A0-B3BA-3A6D82F8B339}" type="datetimeFigureOut">
              <a:rPr lang="en-US" smtClean="0"/>
              <a:t>2/25/2022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CE45AE01-78F8-4C1D-B7E6-43AEE36794BF}" type="slidenum">
              <a:rPr lang="en-US" smtClean="0"/>
              <a:t>‹#›</a:t>
            </a:fld>
            <a:endParaRPr lang="en-US"/>
          </a:p>
        </p:txBody>
      </p:sp>
    </p:spTree>
    <p:extLst>
      <p:ext uri="{BB962C8B-B14F-4D97-AF65-F5344CB8AC3E}">
        <p14:creationId xmlns:p14="http://schemas.microsoft.com/office/powerpoint/2010/main" val="42562635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6413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914400"/>
            <a:ext cx="511175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Fifth level</a:t>
            </a:r>
            <a:endParaRPr lang="en-US" dirty="0"/>
          </a:p>
        </p:txBody>
      </p:sp>
      <p:sp>
        <p:nvSpPr>
          <p:cNvPr id="4" name="Text Placeholder 3"/>
          <p:cNvSpPr>
            <a:spLocks noGrp="1"/>
          </p:cNvSpPr>
          <p:nvPr>
            <p:ph type="body" sz="half" idx="2"/>
          </p:nvPr>
        </p:nvSpPr>
        <p:spPr>
          <a:xfrm>
            <a:off x="457200" y="914400"/>
            <a:ext cx="3008313" cy="5211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3BCC622-4FB5-4628-BB52-B053383C50A8}" type="datetimeFigureOut">
              <a:rPr lang="en-US" smtClean="0"/>
              <a:pPr/>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15200931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914399"/>
            <a:ext cx="5486400" cy="3813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BCC622-4FB5-4628-BB52-B053383C50A8}" type="datetimeFigureOut">
              <a:rPr lang="en-US" smtClean="0"/>
              <a:pPr/>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1048710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Fifth level</a:t>
            </a:r>
            <a:endParaRPr lang="en-US" dirty="0"/>
          </a:p>
        </p:txBody>
      </p:sp>
      <p:sp>
        <p:nvSpPr>
          <p:cNvPr id="4" name="Date Placeholder 3"/>
          <p:cNvSpPr>
            <a:spLocks noGrp="1"/>
          </p:cNvSpPr>
          <p:nvPr>
            <p:ph type="dt" sz="half" idx="10"/>
          </p:nvPr>
        </p:nvSpPr>
        <p:spPr/>
        <p:txBody>
          <a:bodyPr/>
          <a:lstStyle/>
          <a:p>
            <a:fld id="{C3BCC622-4FB5-4628-BB52-B053383C50A8}" type="datetimeFigureOut">
              <a:rPr lang="en-US" smtClean="0"/>
              <a:pPr/>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20847686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914400"/>
            <a:ext cx="6019800" cy="5211763"/>
          </a:xfrm>
        </p:spPr>
        <p:txBody>
          <a:bodyPr vert="eaVert"/>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Fifth level</a:t>
            </a:r>
          </a:p>
        </p:txBody>
      </p:sp>
      <p:sp>
        <p:nvSpPr>
          <p:cNvPr id="4" name="Date Placeholder 3"/>
          <p:cNvSpPr>
            <a:spLocks noGrp="1"/>
          </p:cNvSpPr>
          <p:nvPr>
            <p:ph type="dt" sz="half" idx="10"/>
          </p:nvPr>
        </p:nvSpPr>
        <p:spPr/>
        <p:txBody>
          <a:bodyPr/>
          <a:lstStyle/>
          <a:p>
            <a:fld id="{C3BCC622-4FB5-4628-BB52-B053383C50A8}" type="datetimeFigureOut">
              <a:rPr lang="en-US" smtClean="0"/>
              <a:pPr/>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31840835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C3BCC622-4FB5-4628-BB52-B053383C50A8}" type="datetimeFigureOut">
              <a:rPr lang="en-US" smtClean="0"/>
              <a:pPr/>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894D6-8D97-4F5F-8FE9-35CAB6BDE8B4}" type="slidenum">
              <a:rPr lang="en-US" smtClean="0"/>
              <a:pPr/>
              <a:t>‹#›</a:t>
            </a:fld>
            <a:endParaRPr lang="en-US" dirty="0"/>
          </a:p>
        </p:txBody>
      </p:sp>
    </p:spTree>
    <p:extLst>
      <p:ext uri="{BB962C8B-B14F-4D97-AF65-F5344CB8AC3E}">
        <p14:creationId xmlns:p14="http://schemas.microsoft.com/office/powerpoint/2010/main" val="24839509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a:t>Click to edit Master title style</a:t>
            </a:r>
          </a:p>
        </p:txBody>
      </p:sp>
      <p:sp>
        <p:nvSpPr>
          <p:cNvPr id="3" name="Content Placeholder 2"/>
          <p:cNvSpPr>
            <a:spLocks noGrp="1"/>
          </p:cNvSpPr>
          <p:nvPr>
            <p:ph idx="1"/>
          </p:nvPr>
        </p:nvSpPr>
        <p:spPr>
          <a:xfrm>
            <a:off x="457200" y="990600"/>
            <a:ext cx="8229600" cy="5135563"/>
          </a:xfr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Fifth level</a:t>
            </a:r>
          </a:p>
        </p:txBody>
      </p:sp>
      <p:sp>
        <p:nvSpPr>
          <p:cNvPr id="4" name="Date Placeholder 3"/>
          <p:cNvSpPr>
            <a:spLocks noGrp="1"/>
          </p:cNvSpPr>
          <p:nvPr>
            <p:ph type="dt" sz="half" idx="10"/>
          </p:nvPr>
        </p:nvSpPr>
        <p:spPr/>
        <p:txBody>
          <a:bodyPr/>
          <a:lstStyle/>
          <a:p>
            <a:fld id="{C3BCC622-4FB5-4628-BB52-B053383C50A8}" type="datetimeFigureOut">
              <a:rPr lang="en-US" smtClean="0"/>
              <a:pPr/>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10778471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762000" y="2424890"/>
            <a:ext cx="2133600" cy="16030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1"/>
          </p:nvPr>
        </p:nvSpPr>
        <p:spPr>
          <a:xfrm>
            <a:off x="3276600" y="2424890"/>
            <a:ext cx="2133600" cy="160300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8"/>
          <p:cNvSpPr>
            <a:spLocks noGrp="1"/>
          </p:cNvSpPr>
          <p:nvPr>
            <p:ph sz="quarter" idx="12"/>
          </p:nvPr>
        </p:nvSpPr>
        <p:spPr>
          <a:xfrm>
            <a:off x="5791200" y="2424890"/>
            <a:ext cx="2133600" cy="160300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6"/>
          <p:cNvSpPr>
            <a:spLocks noGrp="1"/>
          </p:cNvSpPr>
          <p:nvPr>
            <p:ph sz="quarter" idx="13"/>
          </p:nvPr>
        </p:nvSpPr>
        <p:spPr>
          <a:xfrm>
            <a:off x="762000" y="4180295"/>
            <a:ext cx="2133600" cy="176330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8"/>
          <p:cNvSpPr>
            <a:spLocks noGrp="1"/>
          </p:cNvSpPr>
          <p:nvPr>
            <p:ph sz="quarter" idx="14"/>
          </p:nvPr>
        </p:nvSpPr>
        <p:spPr>
          <a:xfrm>
            <a:off x="3276600" y="4180295"/>
            <a:ext cx="2133600" cy="176330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8"/>
          <p:cNvSpPr>
            <a:spLocks noGrp="1"/>
          </p:cNvSpPr>
          <p:nvPr>
            <p:ph sz="quarter" idx="15"/>
          </p:nvPr>
        </p:nvSpPr>
        <p:spPr>
          <a:xfrm>
            <a:off x="5791200" y="4180295"/>
            <a:ext cx="2133600" cy="1763305"/>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65675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3BCC622-4FB5-4628-BB52-B053383C50A8}" type="datetimeFigureOut">
              <a:rPr lang="en-US" smtClean="0"/>
              <a:pPr/>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1425141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Fifth level</a:t>
            </a:r>
          </a:p>
        </p:txBody>
      </p:sp>
      <p:sp>
        <p:nvSpPr>
          <p:cNvPr id="5" name="Date Placeholder 4"/>
          <p:cNvSpPr>
            <a:spLocks noGrp="1"/>
          </p:cNvSpPr>
          <p:nvPr>
            <p:ph type="dt" sz="half" idx="10"/>
          </p:nvPr>
        </p:nvSpPr>
        <p:spPr/>
        <p:txBody>
          <a:bodyPr/>
          <a:lstStyle/>
          <a:p>
            <a:fld id="{C3BCC622-4FB5-4628-BB52-B053383C50A8}" type="datetimeFigureOut">
              <a:rPr lang="en-US" smtClean="0"/>
              <a:pPr/>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39792164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7" name="Date Placeholder 6"/>
          <p:cNvSpPr>
            <a:spLocks noGrp="1"/>
          </p:cNvSpPr>
          <p:nvPr>
            <p:ph type="dt" sz="half" idx="10"/>
          </p:nvPr>
        </p:nvSpPr>
        <p:spPr/>
        <p:txBody>
          <a:bodyPr/>
          <a:lstStyle/>
          <a:p>
            <a:fld id="{C3BCC622-4FB5-4628-BB52-B053383C50A8}" type="datetimeFigureOut">
              <a:rPr lang="en-US" smtClean="0"/>
              <a:pPr/>
              <a:t>2/25/2022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5894D6-8D97-4F5F-8FE9-35CAB6BDE8B4}" type="slidenum">
              <a:rPr lang="en-US" smtClean="0"/>
              <a:pPr/>
              <a:t>‹#›</a:t>
            </a:fld>
            <a:endParaRPr lang="en-US"/>
          </a:p>
        </p:txBody>
      </p:sp>
      <p:sp>
        <p:nvSpPr>
          <p:cNvPr id="10" name="Text Placeholder 2">
            <a:extLst>
              <a:ext uri="{FF2B5EF4-FFF2-40B4-BE49-F238E27FC236}">
                <a16:creationId xmlns:a16="http://schemas.microsoft.com/office/drawing/2014/main" id="{9F88F92A-49BC-4359-AD6F-F77767B345EE}"/>
              </a:ext>
            </a:extLst>
          </p:cNvPr>
          <p:cNvSpPr>
            <a:spLocks noGrp="1"/>
          </p:cNvSpPr>
          <p:nvPr>
            <p:ph type="body" idx="1"/>
          </p:nvPr>
        </p:nvSpPr>
        <p:spPr>
          <a:xfrm>
            <a:off x="457200" y="1143000"/>
            <a:ext cx="4040188" cy="1031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3">
            <a:extLst>
              <a:ext uri="{FF2B5EF4-FFF2-40B4-BE49-F238E27FC236}">
                <a16:creationId xmlns:a16="http://schemas.microsoft.com/office/drawing/2014/main" id="{7B8BE971-F854-427B-9241-16C69A107BE3}"/>
              </a:ext>
            </a:extLst>
          </p:cNvPr>
          <p:cNvSpPr>
            <a:spLocks noGrp="1"/>
          </p:cNvSpPr>
          <p:nvPr>
            <p:ph sz="half" idx="2"/>
          </p:nvPr>
        </p:nvSpPr>
        <p:spPr>
          <a:xfrm>
            <a:off x="457200" y="2174875"/>
            <a:ext cx="4040188" cy="3951288"/>
          </a:xfrm>
        </p:spPr>
        <p:txBody>
          <a:bodyPr/>
          <a:lstStyle>
            <a:lvl1pPr>
              <a:defRPr sz="2400"/>
            </a:lvl1pPr>
            <a:lvl2pPr marL="685800" indent="-228600">
              <a:buFont typeface="Calibri" panose="020F0502020204030204" pitchFamily="34" charset="0"/>
              <a:buChar char="‒"/>
              <a:defRPr sz="2000"/>
            </a:lvl2pPr>
            <a:lvl3pPr>
              <a:defRPr sz="1800"/>
            </a:lvl3pPr>
            <a:lvl4pPr marL="1600200" indent="-228600">
              <a:buFont typeface="Calibri" panose="020F0502020204030204" pitchFamily="34" charset="0"/>
              <a:buChar char="‒"/>
              <a:defRPr sz="1600"/>
            </a:lvl4pPr>
            <a:lvl5pPr marL="2057400" indent="-228600">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a:extLst>
              <a:ext uri="{FF2B5EF4-FFF2-40B4-BE49-F238E27FC236}">
                <a16:creationId xmlns:a16="http://schemas.microsoft.com/office/drawing/2014/main" id="{EF68D893-E3D4-40AC-8FCC-63BC64A0AEE7}"/>
              </a:ext>
            </a:extLst>
          </p:cNvPr>
          <p:cNvSpPr>
            <a:spLocks noGrp="1"/>
          </p:cNvSpPr>
          <p:nvPr>
            <p:ph type="body" sz="quarter" idx="3"/>
          </p:nvPr>
        </p:nvSpPr>
        <p:spPr>
          <a:xfrm>
            <a:off x="4645025" y="1143000"/>
            <a:ext cx="4041775" cy="1031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5">
            <a:extLst>
              <a:ext uri="{FF2B5EF4-FFF2-40B4-BE49-F238E27FC236}">
                <a16:creationId xmlns:a16="http://schemas.microsoft.com/office/drawing/2014/main" id="{348F28E0-1D25-4094-A204-E4BBA53788B6}"/>
              </a:ext>
            </a:extLst>
          </p:cNvPr>
          <p:cNvSpPr>
            <a:spLocks noGrp="1"/>
          </p:cNvSpPr>
          <p:nvPr>
            <p:ph sz="quarter" idx="4"/>
          </p:nvPr>
        </p:nvSpPr>
        <p:spPr>
          <a:xfrm>
            <a:off x="4645025" y="2174875"/>
            <a:ext cx="4041775" cy="3951288"/>
          </a:xfrm>
        </p:spPr>
        <p:txBody>
          <a:bodyPr/>
          <a:lstStyle>
            <a:lvl1pPr>
              <a:defRPr sz="2400"/>
            </a:lvl1pPr>
            <a:lvl2pPr marL="685800" indent="-228600">
              <a:buFont typeface="Calibri" panose="020F0502020204030204" pitchFamily="34" charset="0"/>
              <a:buChar char="‒"/>
              <a:defRPr sz="2000"/>
            </a:lvl2pPr>
            <a:lvl3pPr>
              <a:defRPr sz="1800"/>
            </a:lvl3pPr>
            <a:lvl4pPr marL="1600200" indent="-228600">
              <a:buFont typeface="Calibri" panose="020F0502020204030204" pitchFamily="34" charset="0"/>
              <a:buChar char="‒"/>
              <a:defRPr sz="1600"/>
            </a:lvl4pPr>
            <a:lvl5pPr marL="2057400" indent="-228600">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29841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6356351"/>
            <a:ext cx="2057400" cy="365125"/>
          </a:xfrm>
          <a:prstGeom prst="rect">
            <a:avLst/>
          </a:prstGeom>
        </p:spPr>
        <p:txBody>
          <a:bodyPr/>
          <a:lstStyle/>
          <a:p>
            <a:fld id="{26BE881F-043D-41A0-B3BA-3A6D82F8B339}" type="datetimeFigureOut">
              <a:rPr lang="en-US" smtClean="0"/>
              <a:t>2/25/2022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CE45AE01-78F8-4C1D-B7E6-43AEE36794BF}" type="slidenum">
              <a:rPr lang="en-US" smtClean="0"/>
              <a:t>‹#›</a:t>
            </a:fld>
            <a:endParaRPr lang="en-US"/>
          </a:p>
        </p:txBody>
      </p:sp>
      <p:sp>
        <p:nvSpPr>
          <p:cNvPr id="7" name="Title 1">
            <a:extLst>
              <a:ext uri="{FF2B5EF4-FFF2-40B4-BE49-F238E27FC236}">
                <a16:creationId xmlns:a16="http://schemas.microsoft.com/office/drawing/2014/main" id="{24196B28-B861-425E-8405-D19C95B476A3}"/>
              </a:ext>
            </a:extLst>
          </p:cNvPr>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dirty="0"/>
              <a:t>Click to edit Master title style</a:t>
            </a:r>
          </a:p>
        </p:txBody>
      </p:sp>
      <p:sp>
        <p:nvSpPr>
          <p:cNvPr id="8" name="Text Placeholder 2">
            <a:extLst>
              <a:ext uri="{FF2B5EF4-FFF2-40B4-BE49-F238E27FC236}">
                <a16:creationId xmlns:a16="http://schemas.microsoft.com/office/drawing/2014/main" id="{7EF79C9F-746F-4591-9A31-7ADD2A0A6C62}"/>
              </a:ext>
            </a:extLst>
          </p:cNvPr>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01180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BCC622-4FB5-4628-BB52-B053383C50A8}" type="datetimeFigureOut">
              <a:rPr lang="en-US" smtClean="0"/>
              <a:pPr/>
              <a:t>2/25/2022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39294987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BCC622-4FB5-4628-BB52-B053383C50A8}" type="datetimeFigureOut">
              <a:rPr lang="en-US" smtClean="0"/>
              <a:pPr/>
              <a:t>2/25/2022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4392459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6413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914400"/>
            <a:ext cx="511175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Fifth level</a:t>
            </a:r>
            <a:endParaRPr lang="en-US" dirty="0"/>
          </a:p>
        </p:txBody>
      </p:sp>
      <p:sp>
        <p:nvSpPr>
          <p:cNvPr id="4" name="Text Placeholder 3"/>
          <p:cNvSpPr>
            <a:spLocks noGrp="1"/>
          </p:cNvSpPr>
          <p:nvPr>
            <p:ph type="body" sz="half" idx="2"/>
          </p:nvPr>
        </p:nvSpPr>
        <p:spPr>
          <a:xfrm>
            <a:off x="457200" y="914400"/>
            <a:ext cx="3008313" cy="5211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3BCC622-4FB5-4628-BB52-B053383C50A8}" type="datetimeFigureOut">
              <a:rPr lang="en-US" smtClean="0"/>
              <a:pPr/>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39682548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914399"/>
            <a:ext cx="5486400" cy="3813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BCC622-4FB5-4628-BB52-B053383C50A8}" type="datetimeFigureOut">
              <a:rPr lang="en-US" smtClean="0"/>
              <a:pPr/>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30255689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Fifth level</a:t>
            </a:r>
            <a:endParaRPr lang="en-US" dirty="0"/>
          </a:p>
        </p:txBody>
      </p:sp>
      <p:sp>
        <p:nvSpPr>
          <p:cNvPr id="4" name="Date Placeholder 3"/>
          <p:cNvSpPr>
            <a:spLocks noGrp="1"/>
          </p:cNvSpPr>
          <p:nvPr>
            <p:ph type="dt" sz="half" idx="10"/>
          </p:nvPr>
        </p:nvSpPr>
        <p:spPr/>
        <p:txBody>
          <a:bodyPr/>
          <a:lstStyle/>
          <a:p>
            <a:fld id="{C3BCC622-4FB5-4628-BB52-B053383C50A8}" type="datetimeFigureOut">
              <a:rPr lang="en-US" smtClean="0"/>
              <a:pPr/>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2993552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914400"/>
            <a:ext cx="6019800" cy="5211763"/>
          </a:xfrm>
        </p:spPr>
        <p:txBody>
          <a:bodyPr vert="eaVert"/>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Fifth level</a:t>
            </a:r>
          </a:p>
        </p:txBody>
      </p:sp>
      <p:sp>
        <p:nvSpPr>
          <p:cNvPr id="4" name="Date Placeholder 3"/>
          <p:cNvSpPr>
            <a:spLocks noGrp="1"/>
          </p:cNvSpPr>
          <p:nvPr>
            <p:ph type="dt" sz="half" idx="10"/>
          </p:nvPr>
        </p:nvSpPr>
        <p:spPr/>
        <p:txBody>
          <a:bodyPr/>
          <a:lstStyle/>
          <a:p>
            <a:fld id="{C3BCC622-4FB5-4628-BB52-B053383C50A8}" type="datetimeFigureOut">
              <a:rPr lang="en-US" smtClean="0"/>
              <a:pPr/>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2525838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628650" y="6356351"/>
            <a:ext cx="2057400" cy="365125"/>
          </a:xfrm>
          <a:prstGeom prst="rect">
            <a:avLst/>
          </a:prstGeom>
        </p:spPr>
        <p:txBody>
          <a:bodyPr/>
          <a:lstStyle/>
          <a:p>
            <a:fld id="{26BE881F-043D-41A0-B3BA-3A6D82F8B339}" type="datetimeFigureOut">
              <a:rPr lang="en-US" smtClean="0"/>
              <a:t>2/25/2022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CE45AE01-78F8-4C1D-B7E6-43AEE36794BF}" type="slidenum">
              <a:rPr lang="en-US" smtClean="0"/>
              <a:t>‹#›</a:t>
            </a:fld>
            <a:endParaRPr lang="en-US"/>
          </a:p>
        </p:txBody>
      </p:sp>
      <p:sp>
        <p:nvSpPr>
          <p:cNvPr id="8" name="Title 1">
            <a:extLst>
              <a:ext uri="{FF2B5EF4-FFF2-40B4-BE49-F238E27FC236}">
                <a16:creationId xmlns:a16="http://schemas.microsoft.com/office/drawing/2014/main" id="{01E11FBA-90FF-46D1-A16A-C407082F0120}"/>
              </a:ext>
            </a:extLst>
          </p:cNvPr>
          <p:cNvSpPr>
            <a:spLocks noGrp="1"/>
          </p:cNvSpPr>
          <p:nvPr>
            <p:ph type="title"/>
          </p:nvPr>
        </p:nvSpPr>
        <p:spPr>
          <a:xfrm>
            <a:off x="457200" y="274638"/>
            <a:ext cx="8229600" cy="1143000"/>
          </a:xfrm>
        </p:spPr>
        <p:txBody>
          <a:bodyPr/>
          <a:lstStyle>
            <a:lvl1pPr algn="ctr">
              <a:defRPr/>
            </a:lvl1pPr>
          </a:lstStyle>
          <a:p>
            <a:r>
              <a:rPr lang="en-US"/>
              <a:t>Click to edit Master title style</a:t>
            </a:r>
          </a:p>
        </p:txBody>
      </p:sp>
      <p:sp>
        <p:nvSpPr>
          <p:cNvPr id="9" name="Content Placeholder 2">
            <a:extLst>
              <a:ext uri="{FF2B5EF4-FFF2-40B4-BE49-F238E27FC236}">
                <a16:creationId xmlns:a16="http://schemas.microsoft.com/office/drawing/2014/main" id="{84F663BA-47E1-4A61-8537-646ECECA4C97}"/>
              </a:ext>
            </a:extLst>
          </p:cNvPr>
          <p:cNvSpPr>
            <a:spLocks noGrp="1"/>
          </p:cNvSpPr>
          <p:nvPr>
            <p:ph sz="half" idx="1"/>
          </p:nvPr>
        </p:nvSpPr>
        <p:spPr>
          <a:xfrm>
            <a:off x="457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a:extLst>
              <a:ext uri="{FF2B5EF4-FFF2-40B4-BE49-F238E27FC236}">
                <a16:creationId xmlns:a16="http://schemas.microsoft.com/office/drawing/2014/main" id="{3E43D03A-0F04-49BF-AEF6-A099BE381F3D}"/>
              </a:ext>
            </a:extLst>
          </p:cNvPr>
          <p:cNvSpPr>
            <a:spLocks noGrp="1"/>
          </p:cNvSpPr>
          <p:nvPr>
            <p:ph sz="half" idx="2"/>
          </p:nvPr>
        </p:nvSpPr>
        <p:spPr>
          <a:xfrm>
            <a:off x="4648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15702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628650" y="6356351"/>
            <a:ext cx="2057400" cy="365125"/>
          </a:xfrm>
          <a:prstGeom prst="rect">
            <a:avLst/>
          </a:prstGeom>
        </p:spPr>
        <p:txBody>
          <a:bodyPr/>
          <a:lstStyle/>
          <a:p>
            <a:fld id="{26BE881F-043D-41A0-B3BA-3A6D82F8B339}" type="datetimeFigureOut">
              <a:rPr lang="en-US" smtClean="0"/>
              <a:t>2/25/2022</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CE45AE01-78F8-4C1D-B7E6-43AEE36794BF}" type="slidenum">
              <a:rPr lang="en-US" smtClean="0"/>
              <a:t>‹#›</a:t>
            </a:fld>
            <a:endParaRPr lang="en-US"/>
          </a:p>
        </p:txBody>
      </p:sp>
      <p:sp>
        <p:nvSpPr>
          <p:cNvPr id="10" name="Title 1">
            <a:extLst>
              <a:ext uri="{FF2B5EF4-FFF2-40B4-BE49-F238E27FC236}">
                <a16:creationId xmlns:a16="http://schemas.microsoft.com/office/drawing/2014/main" id="{FC1DD5FE-CC81-4783-94E6-0874BF7B2CA8}"/>
              </a:ext>
            </a:extLst>
          </p:cNvPr>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11" name="Text Placeholder 2">
            <a:extLst>
              <a:ext uri="{FF2B5EF4-FFF2-40B4-BE49-F238E27FC236}">
                <a16:creationId xmlns:a16="http://schemas.microsoft.com/office/drawing/2014/main" id="{3EA5C467-7C90-4FB6-8687-B45C77378C82}"/>
              </a:ext>
            </a:extLst>
          </p:cNvPr>
          <p:cNvSpPr>
            <a:spLocks noGrp="1"/>
          </p:cNvSpPr>
          <p:nvPr>
            <p:ph type="body" idx="1"/>
          </p:nvPr>
        </p:nvSpPr>
        <p:spPr>
          <a:xfrm>
            <a:off x="457200" y="1828800"/>
            <a:ext cx="4040188" cy="5984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a:extLst>
              <a:ext uri="{FF2B5EF4-FFF2-40B4-BE49-F238E27FC236}">
                <a16:creationId xmlns:a16="http://schemas.microsoft.com/office/drawing/2014/main" id="{45278022-5D0D-4A3F-B8C6-57C5FB46BD23}"/>
              </a:ext>
            </a:extLst>
          </p:cNvPr>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
            <a:extLst>
              <a:ext uri="{FF2B5EF4-FFF2-40B4-BE49-F238E27FC236}">
                <a16:creationId xmlns:a16="http://schemas.microsoft.com/office/drawing/2014/main" id="{C5F62A3D-6E99-4133-9751-CA785F285375}"/>
              </a:ext>
            </a:extLst>
          </p:cNvPr>
          <p:cNvSpPr>
            <a:spLocks noGrp="1"/>
          </p:cNvSpPr>
          <p:nvPr>
            <p:ph type="body" sz="quarter" idx="3"/>
          </p:nvPr>
        </p:nvSpPr>
        <p:spPr>
          <a:xfrm>
            <a:off x="4648200" y="1828800"/>
            <a:ext cx="4041775" cy="609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5">
            <a:extLst>
              <a:ext uri="{FF2B5EF4-FFF2-40B4-BE49-F238E27FC236}">
                <a16:creationId xmlns:a16="http://schemas.microsoft.com/office/drawing/2014/main" id="{C802292B-485F-4B22-A06E-8F6122664E07}"/>
              </a:ext>
            </a:extLst>
          </p:cNvPr>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23842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6356351"/>
            <a:ext cx="2057400" cy="365125"/>
          </a:xfrm>
          <a:prstGeom prst="rect">
            <a:avLst/>
          </a:prstGeom>
        </p:spPr>
        <p:txBody>
          <a:bodyPr/>
          <a:lstStyle/>
          <a:p>
            <a:fld id="{26BE881F-043D-41A0-B3BA-3A6D82F8B339}" type="datetimeFigureOut">
              <a:rPr lang="en-US" smtClean="0"/>
              <a:t>2/25/2022</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CE45AE01-78F8-4C1D-B7E6-43AEE36794BF}" type="slidenum">
              <a:rPr lang="en-US" smtClean="0"/>
              <a:t>‹#›</a:t>
            </a:fld>
            <a:endParaRPr lang="en-US"/>
          </a:p>
        </p:txBody>
      </p:sp>
      <p:sp>
        <p:nvSpPr>
          <p:cNvPr id="6" name="Title 1">
            <a:extLst>
              <a:ext uri="{FF2B5EF4-FFF2-40B4-BE49-F238E27FC236}">
                <a16:creationId xmlns:a16="http://schemas.microsoft.com/office/drawing/2014/main" id="{1D76B586-E19B-4F48-BA34-9FCB7557BF3C}"/>
              </a:ext>
            </a:extLst>
          </p:cNvPr>
          <p:cNvSpPr>
            <a:spLocks noGrp="1"/>
          </p:cNvSpPr>
          <p:nvPr>
            <p:ph type="title"/>
          </p:nvPr>
        </p:nvSpPr>
        <p:spPr>
          <a:xfrm>
            <a:off x="457200" y="274638"/>
            <a:ext cx="8229600" cy="1143000"/>
          </a:xfrm>
        </p:spPr>
        <p:txBody>
          <a:bodyPr/>
          <a:lstStyle/>
          <a:p>
            <a:r>
              <a:rPr lang="en-US"/>
              <a:t>Click to edit Master title style</a:t>
            </a:r>
          </a:p>
        </p:txBody>
      </p:sp>
    </p:spTree>
    <p:extLst>
      <p:ext uri="{BB962C8B-B14F-4D97-AF65-F5344CB8AC3E}">
        <p14:creationId xmlns:p14="http://schemas.microsoft.com/office/powerpoint/2010/main" val="2106744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26BE881F-043D-41A0-B3BA-3A6D82F8B339}" type="datetimeFigureOut">
              <a:rPr lang="en-US" smtClean="0"/>
              <a:t>2/25/2022</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CE45AE01-78F8-4C1D-B7E6-43AEE36794BF}" type="slidenum">
              <a:rPr lang="en-US" smtClean="0"/>
              <a:t>‹#›</a:t>
            </a:fld>
            <a:endParaRPr lang="en-US"/>
          </a:p>
        </p:txBody>
      </p:sp>
    </p:spTree>
    <p:extLst>
      <p:ext uri="{BB962C8B-B14F-4D97-AF65-F5344CB8AC3E}">
        <p14:creationId xmlns:p14="http://schemas.microsoft.com/office/powerpoint/2010/main" val="2308866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628650" y="6356351"/>
            <a:ext cx="2057400" cy="365125"/>
          </a:xfrm>
          <a:prstGeom prst="rect">
            <a:avLst/>
          </a:prstGeom>
        </p:spPr>
        <p:txBody>
          <a:bodyPr/>
          <a:lstStyle/>
          <a:p>
            <a:fld id="{26BE881F-043D-41A0-B3BA-3A6D82F8B339}" type="datetimeFigureOut">
              <a:rPr lang="en-US" smtClean="0"/>
              <a:t>2/25/2022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CE45AE01-78F8-4C1D-B7E6-43AEE36794BF}" type="slidenum">
              <a:rPr lang="en-US" smtClean="0"/>
              <a:t>‹#›</a:t>
            </a:fld>
            <a:endParaRPr lang="en-US"/>
          </a:p>
        </p:txBody>
      </p:sp>
      <p:sp>
        <p:nvSpPr>
          <p:cNvPr id="8" name="Title 1">
            <a:extLst>
              <a:ext uri="{FF2B5EF4-FFF2-40B4-BE49-F238E27FC236}">
                <a16:creationId xmlns:a16="http://schemas.microsoft.com/office/drawing/2014/main" id="{CC7B56D1-74FB-449A-849B-A2F51507B6C0}"/>
              </a:ext>
            </a:extLst>
          </p:cNvPr>
          <p:cNvSpPr>
            <a:spLocks noGrp="1"/>
          </p:cNvSpPr>
          <p:nvPr>
            <p:ph type="title"/>
          </p:nvPr>
        </p:nvSpPr>
        <p:spPr>
          <a:xfrm>
            <a:off x="457200" y="273050"/>
            <a:ext cx="3008313" cy="1555750"/>
          </a:xfrm>
        </p:spPr>
        <p:txBody>
          <a:bodyPr anchor="b"/>
          <a:lstStyle>
            <a:lvl1pPr algn="l">
              <a:defRPr sz="2000" b="1"/>
            </a:lvl1pPr>
          </a:lstStyle>
          <a:p>
            <a:r>
              <a:rPr lang="en-US" dirty="0"/>
              <a:t>Click to edit Master title style</a:t>
            </a:r>
          </a:p>
        </p:txBody>
      </p:sp>
      <p:sp>
        <p:nvSpPr>
          <p:cNvPr id="9" name="Content Placeholder 2">
            <a:extLst>
              <a:ext uri="{FF2B5EF4-FFF2-40B4-BE49-F238E27FC236}">
                <a16:creationId xmlns:a16="http://schemas.microsoft.com/office/drawing/2014/main" id="{0CF4E5FE-69B6-4D4D-835F-21D2F264B0AC}"/>
              </a:ext>
            </a:extLst>
          </p:cNvPr>
          <p:cNvSpPr>
            <a:spLocks noGrp="1"/>
          </p:cNvSpPr>
          <p:nvPr>
            <p:ph idx="1"/>
          </p:nvPr>
        </p:nvSpPr>
        <p:spPr>
          <a:xfrm>
            <a:off x="3575050" y="1828800"/>
            <a:ext cx="5111750" cy="4297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a:extLst>
              <a:ext uri="{FF2B5EF4-FFF2-40B4-BE49-F238E27FC236}">
                <a16:creationId xmlns:a16="http://schemas.microsoft.com/office/drawing/2014/main" id="{ABCE7EC8-4CBE-4FBE-995C-21118CCDBDCC}"/>
              </a:ext>
            </a:extLst>
          </p:cNvPr>
          <p:cNvSpPr>
            <a:spLocks noGrp="1"/>
          </p:cNvSpPr>
          <p:nvPr>
            <p:ph type="body" sz="half" idx="2"/>
          </p:nvPr>
        </p:nvSpPr>
        <p:spPr>
          <a:xfrm>
            <a:off x="457200" y="1828800"/>
            <a:ext cx="3008313" cy="4297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589949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628650" y="6356351"/>
            <a:ext cx="2057400" cy="365125"/>
          </a:xfrm>
          <a:prstGeom prst="rect">
            <a:avLst/>
          </a:prstGeom>
        </p:spPr>
        <p:txBody>
          <a:bodyPr/>
          <a:lstStyle/>
          <a:p>
            <a:fld id="{26BE881F-043D-41A0-B3BA-3A6D82F8B339}" type="datetimeFigureOut">
              <a:rPr lang="en-US" smtClean="0"/>
              <a:t>2/25/2022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CE45AE01-78F8-4C1D-B7E6-43AEE36794BF}" type="slidenum">
              <a:rPr lang="en-US" smtClean="0"/>
              <a:t>‹#›</a:t>
            </a:fld>
            <a:endParaRPr lang="en-US"/>
          </a:p>
        </p:txBody>
      </p:sp>
      <p:sp>
        <p:nvSpPr>
          <p:cNvPr id="8" name="Title 1">
            <a:extLst>
              <a:ext uri="{FF2B5EF4-FFF2-40B4-BE49-F238E27FC236}">
                <a16:creationId xmlns:a16="http://schemas.microsoft.com/office/drawing/2014/main" id="{2B1A3276-BD2B-4EB2-A886-DDBD72FCB07A}"/>
              </a:ext>
            </a:extLst>
          </p:cNvPr>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9" name="Picture Placeholder 2">
            <a:extLst>
              <a:ext uri="{FF2B5EF4-FFF2-40B4-BE49-F238E27FC236}">
                <a16:creationId xmlns:a16="http://schemas.microsoft.com/office/drawing/2014/main" id="{D9C7AC8E-4B50-42B9-8E72-433373FB110C}"/>
              </a:ext>
            </a:extLst>
          </p:cNvPr>
          <p:cNvSpPr>
            <a:spLocks noGrp="1"/>
          </p:cNvSpPr>
          <p:nvPr>
            <p:ph type="pic" idx="1"/>
          </p:nvPr>
        </p:nvSpPr>
        <p:spPr>
          <a:xfrm>
            <a:off x="1792288" y="1828800"/>
            <a:ext cx="5486400" cy="2974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Text Placeholder 3">
            <a:extLst>
              <a:ext uri="{FF2B5EF4-FFF2-40B4-BE49-F238E27FC236}">
                <a16:creationId xmlns:a16="http://schemas.microsoft.com/office/drawing/2014/main" id="{2B46BF86-8333-42EA-81DF-C4926E0B990B}"/>
              </a:ext>
            </a:extLst>
          </p:cNvPr>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96081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image" Target="../media/image5.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2.jpe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78C6914-7059-421C-BDDD-AE25D804699D}"/>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0" y="6023124"/>
            <a:ext cx="9144000" cy="847343"/>
          </a:xfrm>
          <a:prstGeom prst="rect">
            <a:avLst/>
          </a:prstGeom>
        </p:spPr>
      </p:pic>
      <p:pic>
        <p:nvPicPr>
          <p:cNvPr id="15" name="Picture 14">
            <a:extLst>
              <a:ext uri="{FF2B5EF4-FFF2-40B4-BE49-F238E27FC236}">
                <a16:creationId xmlns:a16="http://schemas.microsoft.com/office/drawing/2014/main" id="{099452B6-3462-4538-9CF5-30F5FFA1F0B8}"/>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b="74635"/>
          <a:stretch/>
        </p:blipFill>
        <p:spPr>
          <a:xfrm>
            <a:off x="6096" y="0"/>
            <a:ext cx="9144000" cy="1792224"/>
          </a:xfrm>
          <a:prstGeom prst="rect">
            <a:avLst/>
          </a:prstGeom>
        </p:spPr>
      </p:pic>
      <p:sp>
        <p:nvSpPr>
          <p:cNvPr id="16" name="Title Placeholder 1">
            <a:extLst>
              <a:ext uri="{FF2B5EF4-FFF2-40B4-BE49-F238E27FC236}">
                <a16:creationId xmlns:a16="http://schemas.microsoft.com/office/drawing/2014/main" id="{514C6A6B-E634-44A8-8DD2-BCB5A64441FB}"/>
              </a:ext>
            </a:extLst>
          </p:cNvPr>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17" name="Text Placeholder 2">
            <a:extLst>
              <a:ext uri="{FF2B5EF4-FFF2-40B4-BE49-F238E27FC236}">
                <a16:creationId xmlns:a16="http://schemas.microsoft.com/office/drawing/2014/main" id="{57F302D3-F4D1-45FD-846A-C3D6CCF1F8A6}"/>
              </a:ext>
            </a:extLst>
          </p:cNvPr>
          <p:cNvSpPr>
            <a:spLocks noGrp="1"/>
          </p:cNvSpPr>
          <p:nvPr>
            <p:ph type="body" idx="1"/>
          </p:nvPr>
        </p:nvSpPr>
        <p:spPr>
          <a:xfrm>
            <a:off x="457200" y="1792224"/>
            <a:ext cx="8229600" cy="423062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Fifth level</a:t>
            </a:r>
          </a:p>
        </p:txBody>
      </p:sp>
      <p:sp>
        <p:nvSpPr>
          <p:cNvPr id="18" name="Date Placeholder 3">
            <a:extLst>
              <a:ext uri="{FF2B5EF4-FFF2-40B4-BE49-F238E27FC236}">
                <a16:creationId xmlns:a16="http://schemas.microsoft.com/office/drawing/2014/main" id="{1372DD78-3C4E-46B4-9307-72865DF9B2CC}"/>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800">
                <a:solidFill>
                  <a:schemeClr val="tx1">
                    <a:tint val="75000"/>
                  </a:schemeClr>
                </a:solidFill>
                <a:latin typeface="Times New Roman" panose="02020603050405020304" pitchFamily="18" charset="0"/>
                <a:cs typeface="Times New Roman" panose="02020603050405020304" pitchFamily="18" charset="0"/>
              </a:defRPr>
            </a:lvl1pPr>
          </a:lstStyle>
          <a:p>
            <a:fld id="{06A3EEC7-F520-4B77-9A53-FEE18362B38D}" type="datetimeFigureOut">
              <a:rPr lang="en-US" smtClean="0"/>
              <a:pPr/>
              <a:t>2/25/2022</a:t>
            </a:fld>
            <a:endParaRPr lang="en-US" dirty="0"/>
          </a:p>
        </p:txBody>
      </p:sp>
      <p:sp>
        <p:nvSpPr>
          <p:cNvPr id="19" name="Footer Placeholder 4">
            <a:extLst>
              <a:ext uri="{FF2B5EF4-FFF2-40B4-BE49-F238E27FC236}">
                <a16:creationId xmlns:a16="http://schemas.microsoft.com/office/drawing/2014/main" id="{B1D04A52-246B-49DB-9B9A-5737B2ADDDFD}"/>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cs typeface="Times New Roman" panose="02020603050405020304" pitchFamily="18" charset="0"/>
              </a:defRPr>
            </a:lvl1pPr>
          </a:lstStyle>
          <a:p>
            <a:endParaRPr lang="en-US" dirty="0"/>
          </a:p>
        </p:txBody>
      </p:sp>
      <p:sp>
        <p:nvSpPr>
          <p:cNvPr id="20" name="Slide Number Placeholder 5">
            <a:extLst>
              <a:ext uri="{FF2B5EF4-FFF2-40B4-BE49-F238E27FC236}">
                <a16:creationId xmlns:a16="http://schemas.microsoft.com/office/drawing/2014/main" id="{41796DF9-1BE1-45EB-9D01-DB3054517C8B}"/>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cs typeface="Times New Roman" panose="02020603050405020304" pitchFamily="18" charset="0"/>
              </a:defRPr>
            </a:lvl1pPr>
          </a:lstStyle>
          <a:p>
            <a:fld id="{13CF9079-E7DC-4828-A4CC-563045F9E8C6}" type="slidenum">
              <a:rPr lang="en-US" smtClean="0"/>
              <a:pPr/>
              <a:t>‹#›</a:t>
            </a:fld>
            <a:endParaRPr lang="en-US" dirty="0"/>
          </a:p>
        </p:txBody>
      </p:sp>
    </p:spTree>
    <p:extLst>
      <p:ext uri="{BB962C8B-B14F-4D97-AF65-F5344CB8AC3E}">
        <p14:creationId xmlns:p14="http://schemas.microsoft.com/office/powerpoint/2010/main" val="18560225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768"/>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00000"/>
        </a:lnSpc>
        <a:spcBef>
          <a:spcPts val="768"/>
        </a:spcBef>
        <a:buFont typeface="Calibri" panose="020F050202020403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00000"/>
        </a:lnSpc>
        <a:spcBef>
          <a:spcPts val="768"/>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768"/>
        </a:spcBef>
        <a:buFont typeface="Calibri" panose="020F050202020403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768"/>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C866E1-ACDC-4C22-9790-78FCA7C84CF3}"/>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l="50000" t="94150"/>
          <a:stretch/>
        </p:blipFill>
        <p:spPr>
          <a:xfrm>
            <a:off x="6489703" y="6456784"/>
            <a:ext cx="2648077" cy="401216"/>
          </a:xfrm>
          <a:prstGeom prst="rect">
            <a:avLst/>
          </a:prstGeom>
        </p:spPr>
      </p:pic>
      <p:pic>
        <p:nvPicPr>
          <p:cNvPr id="8" name="Picture 7">
            <a:extLst>
              <a:ext uri="{FF2B5EF4-FFF2-40B4-BE49-F238E27FC236}">
                <a16:creationId xmlns:a16="http://schemas.microsoft.com/office/drawing/2014/main" id="{9AABE399-CACE-47EB-A01D-34A0CA5203DF}"/>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b="87415"/>
          <a:stretch/>
        </p:blipFill>
        <p:spPr>
          <a:xfrm>
            <a:off x="0" y="-1"/>
            <a:ext cx="9144000" cy="889232"/>
          </a:xfrm>
          <a:prstGeom prst="rect">
            <a:avLst/>
          </a:prstGeom>
        </p:spPr>
      </p:pic>
      <p:sp>
        <p:nvSpPr>
          <p:cNvPr id="9" name="Title Placeholder 1">
            <a:extLst>
              <a:ext uri="{FF2B5EF4-FFF2-40B4-BE49-F238E27FC236}">
                <a16:creationId xmlns:a16="http://schemas.microsoft.com/office/drawing/2014/main" id="{B90ADCCF-B6D8-43CA-B32E-ADE6B2D00E4C}"/>
              </a:ext>
            </a:extLst>
          </p:cNvPr>
          <p:cNvSpPr>
            <a:spLocks noGrp="1"/>
          </p:cNvSpPr>
          <p:nvPr>
            <p:ph type="title"/>
          </p:nvPr>
        </p:nvSpPr>
        <p:spPr>
          <a:xfrm>
            <a:off x="457200" y="0"/>
            <a:ext cx="8229600" cy="889231"/>
          </a:xfrm>
          <a:prstGeom prst="rect">
            <a:avLst/>
          </a:prstGeom>
        </p:spPr>
        <p:txBody>
          <a:bodyPr vert="horz" lIns="91440" tIns="45720" rIns="91440" bIns="45720" rtlCol="0" anchor="ctr">
            <a:normAutofit/>
          </a:bodyPr>
          <a:lstStyle/>
          <a:p>
            <a:r>
              <a:rPr lang="en-US" dirty="0"/>
              <a:t>Click to edit Master title style</a:t>
            </a:r>
          </a:p>
        </p:txBody>
      </p:sp>
      <p:sp>
        <p:nvSpPr>
          <p:cNvPr id="11" name="Date Placeholder 3">
            <a:extLst>
              <a:ext uri="{FF2B5EF4-FFF2-40B4-BE49-F238E27FC236}">
                <a16:creationId xmlns:a16="http://schemas.microsoft.com/office/drawing/2014/main" id="{49AF12B7-4980-4710-8DEE-0174CB438E1F}"/>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cs typeface="Times New Roman" panose="02020603050405020304" pitchFamily="18" charset="0"/>
              </a:defRPr>
            </a:lvl1pPr>
          </a:lstStyle>
          <a:p>
            <a:fld id="{C3BCC622-4FB5-4628-BB52-B053383C50A8}" type="datetimeFigureOut">
              <a:rPr lang="en-US" smtClean="0"/>
              <a:pPr/>
              <a:t>2/25/2022</a:t>
            </a:fld>
            <a:endParaRPr lang="en-US" dirty="0"/>
          </a:p>
        </p:txBody>
      </p:sp>
      <p:sp>
        <p:nvSpPr>
          <p:cNvPr id="12" name="Footer Placeholder 4">
            <a:extLst>
              <a:ext uri="{FF2B5EF4-FFF2-40B4-BE49-F238E27FC236}">
                <a16:creationId xmlns:a16="http://schemas.microsoft.com/office/drawing/2014/main" id="{5C4A71C4-CF8C-461B-ABFE-93982ABC757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cs typeface="Times New Roman" panose="02020603050405020304" pitchFamily="18" charset="0"/>
              </a:defRPr>
            </a:lvl1pPr>
          </a:lstStyle>
          <a:p>
            <a:endParaRPr lang="en-US" dirty="0"/>
          </a:p>
        </p:txBody>
      </p:sp>
      <p:sp>
        <p:nvSpPr>
          <p:cNvPr id="13" name="Slide Number Placeholder 5">
            <a:extLst>
              <a:ext uri="{FF2B5EF4-FFF2-40B4-BE49-F238E27FC236}">
                <a16:creationId xmlns:a16="http://schemas.microsoft.com/office/drawing/2014/main" id="{7D0A8155-59C4-42A3-8333-B6CDB9BF56DC}"/>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cs typeface="Times New Roman" panose="02020603050405020304" pitchFamily="18" charset="0"/>
              </a:defRPr>
            </a:lvl1pPr>
          </a:lstStyle>
          <a:p>
            <a:fld id="{125894D6-8D97-4F5F-8FE9-35CAB6BDE8B4}" type="slidenum">
              <a:rPr lang="en-US" smtClean="0"/>
              <a:pPr/>
              <a:t>‹#›</a:t>
            </a:fld>
            <a:endParaRPr lang="en-US" dirty="0"/>
          </a:p>
        </p:txBody>
      </p:sp>
      <p:sp>
        <p:nvSpPr>
          <p:cNvPr id="15" name="Text Placeholder 2">
            <a:extLst>
              <a:ext uri="{FF2B5EF4-FFF2-40B4-BE49-F238E27FC236}">
                <a16:creationId xmlns:a16="http://schemas.microsoft.com/office/drawing/2014/main" id="{2AABA58F-62B5-45D5-909E-5EBADA582153}"/>
              </a:ext>
            </a:extLst>
          </p:cNvPr>
          <p:cNvSpPr>
            <a:spLocks noGrp="1"/>
          </p:cNvSpPr>
          <p:nvPr>
            <p:ph type="body" idx="1"/>
          </p:nvPr>
        </p:nvSpPr>
        <p:spPr>
          <a:xfrm>
            <a:off x="457200" y="1143000"/>
            <a:ext cx="8229600" cy="49831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Fifth level</a:t>
            </a:r>
          </a:p>
        </p:txBody>
      </p:sp>
    </p:spTree>
    <p:extLst>
      <p:ext uri="{BB962C8B-B14F-4D97-AF65-F5344CB8AC3E}">
        <p14:creationId xmlns:p14="http://schemas.microsoft.com/office/powerpoint/2010/main" val="166408266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xStyles>
    <p:title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C866E1-ACDC-4C22-9790-78FCA7C84CF3}"/>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l="50000" t="94150"/>
          <a:stretch/>
        </p:blipFill>
        <p:spPr>
          <a:xfrm>
            <a:off x="6489703" y="6456784"/>
            <a:ext cx="2648077" cy="401216"/>
          </a:xfrm>
          <a:prstGeom prst="rect">
            <a:avLst/>
          </a:prstGeom>
        </p:spPr>
      </p:pic>
      <p:pic>
        <p:nvPicPr>
          <p:cNvPr id="8" name="Picture 7">
            <a:extLst>
              <a:ext uri="{FF2B5EF4-FFF2-40B4-BE49-F238E27FC236}">
                <a16:creationId xmlns:a16="http://schemas.microsoft.com/office/drawing/2014/main" id="{9AABE399-CACE-47EB-A01D-34A0CA5203DF}"/>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b="87415"/>
          <a:stretch/>
        </p:blipFill>
        <p:spPr>
          <a:xfrm>
            <a:off x="0" y="-1"/>
            <a:ext cx="9144000" cy="889232"/>
          </a:xfrm>
          <a:prstGeom prst="rect">
            <a:avLst/>
          </a:prstGeom>
        </p:spPr>
      </p:pic>
      <p:sp>
        <p:nvSpPr>
          <p:cNvPr id="9" name="Title Placeholder 1">
            <a:extLst>
              <a:ext uri="{FF2B5EF4-FFF2-40B4-BE49-F238E27FC236}">
                <a16:creationId xmlns:a16="http://schemas.microsoft.com/office/drawing/2014/main" id="{B90ADCCF-B6D8-43CA-B32E-ADE6B2D00E4C}"/>
              </a:ext>
            </a:extLst>
          </p:cNvPr>
          <p:cNvSpPr>
            <a:spLocks noGrp="1"/>
          </p:cNvSpPr>
          <p:nvPr>
            <p:ph type="title"/>
          </p:nvPr>
        </p:nvSpPr>
        <p:spPr>
          <a:xfrm>
            <a:off x="457200" y="0"/>
            <a:ext cx="8229600" cy="889231"/>
          </a:xfrm>
          <a:prstGeom prst="rect">
            <a:avLst/>
          </a:prstGeom>
        </p:spPr>
        <p:txBody>
          <a:bodyPr vert="horz" lIns="91440" tIns="45720" rIns="91440" bIns="45720" rtlCol="0" anchor="ctr">
            <a:normAutofit/>
          </a:bodyPr>
          <a:lstStyle/>
          <a:p>
            <a:r>
              <a:rPr lang="en-US" dirty="0"/>
              <a:t>Click to edit Master title style</a:t>
            </a:r>
          </a:p>
        </p:txBody>
      </p:sp>
      <p:sp>
        <p:nvSpPr>
          <p:cNvPr id="11" name="Date Placeholder 3">
            <a:extLst>
              <a:ext uri="{FF2B5EF4-FFF2-40B4-BE49-F238E27FC236}">
                <a16:creationId xmlns:a16="http://schemas.microsoft.com/office/drawing/2014/main" id="{49AF12B7-4980-4710-8DEE-0174CB438E1F}"/>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cs typeface="Times New Roman" panose="02020603050405020304" pitchFamily="18" charset="0"/>
              </a:defRPr>
            </a:lvl1pPr>
          </a:lstStyle>
          <a:p>
            <a:fld id="{C3BCC622-4FB5-4628-BB52-B053383C50A8}" type="datetimeFigureOut">
              <a:rPr lang="en-US" smtClean="0"/>
              <a:pPr/>
              <a:t>2/25/2022</a:t>
            </a:fld>
            <a:endParaRPr lang="en-US" dirty="0"/>
          </a:p>
        </p:txBody>
      </p:sp>
      <p:sp>
        <p:nvSpPr>
          <p:cNvPr id="12" name="Footer Placeholder 4">
            <a:extLst>
              <a:ext uri="{FF2B5EF4-FFF2-40B4-BE49-F238E27FC236}">
                <a16:creationId xmlns:a16="http://schemas.microsoft.com/office/drawing/2014/main" id="{5C4A71C4-CF8C-461B-ABFE-93982ABC757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cs typeface="Times New Roman" panose="02020603050405020304" pitchFamily="18" charset="0"/>
              </a:defRPr>
            </a:lvl1pPr>
          </a:lstStyle>
          <a:p>
            <a:endParaRPr lang="en-US" dirty="0"/>
          </a:p>
        </p:txBody>
      </p:sp>
      <p:sp>
        <p:nvSpPr>
          <p:cNvPr id="13" name="Slide Number Placeholder 5">
            <a:extLst>
              <a:ext uri="{FF2B5EF4-FFF2-40B4-BE49-F238E27FC236}">
                <a16:creationId xmlns:a16="http://schemas.microsoft.com/office/drawing/2014/main" id="{7D0A8155-59C4-42A3-8333-B6CDB9BF56DC}"/>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cs typeface="Times New Roman" panose="02020603050405020304" pitchFamily="18" charset="0"/>
              </a:defRPr>
            </a:lvl1pPr>
          </a:lstStyle>
          <a:p>
            <a:fld id="{125894D6-8D97-4F5F-8FE9-35CAB6BDE8B4}" type="slidenum">
              <a:rPr lang="en-US" smtClean="0"/>
              <a:pPr/>
              <a:t>‹#›</a:t>
            </a:fld>
            <a:endParaRPr lang="en-US" dirty="0"/>
          </a:p>
        </p:txBody>
      </p:sp>
      <p:sp>
        <p:nvSpPr>
          <p:cNvPr id="15" name="Text Placeholder 2">
            <a:extLst>
              <a:ext uri="{FF2B5EF4-FFF2-40B4-BE49-F238E27FC236}">
                <a16:creationId xmlns:a16="http://schemas.microsoft.com/office/drawing/2014/main" id="{2AABA58F-62B5-45D5-909E-5EBADA582153}"/>
              </a:ext>
            </a:extLst>
          </p:cNvPr>
          <p:cNvSpPr>
            <a:spLocks noGrp="1"/>
          </p:cNvSpPr>
          <p:nvPr>
            <p:ph type="body" idx="1"/>
          </p:nvPr>
        </p:nvSpPr>
        <p:spPr>
          <a:xfrm>
            <a:off x="457200" y="1143000"/>
            <a:ext cx="8229600" cy="49831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Fifth level</a:t>
            </a:r>
          </a:p>
        </p:txBody>
      </p:sp>
      <p:pic>
        <p:nvPicPr>
          <p:cNvPr id="16" name="Picture 2">
            <a:extLst>
              <a:ext uri="{FF2B5EF4-FFF2-40B4-BE49-F238E27FC236}">
                <a16:creationId xmlns:a16="http://schemas.microsoft.com/office/drawing/2014/main" id="{6A277169-C65F-4C55-BD3E-E3EA262F1088}"/>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39949" y="6299583"/>
            <a:ext cx="2150851" cy="663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204870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51.png"/></Relationships>
</file>

<file path=ppt/slides/_rels/slide18.xml.rels><?xml version="1.0" encoding="UTF-8" standalone="yes"?>
<Relationships xmlns="http://schemas.openxmlformats.org/package/2006/relationships"><Relationship Id="rId8" Type="http://schemas.openxmlformats.org/officeDocument/2006/relationships/hyperlink" Target="https://www.ahrq.gov/teamstepps/instructor/fundamentals/module3/igcommunication.html" TargetMode="External"/><Relationship Id="rId3" Type="http://schemas.openxmlformats.org/officeDocument/2006/relationships/hyperlink" Target="https://www.ncbi.nlm.nih.gov/pmc/articles/PMC3096184/" TargetMode="External"/><Relationship Id="rId7" Type="http://schemas.openxmlformats.org/officeDocument/2006/relationships/hyperlink" Target="https://www.ncbi.nlm.nih.gov/pmc/articles/PMC3690001/" TargetMode="External"/><Relationship Id="rId2" Type="http://schemas.openxmlformats.org/officeDocument/2006/relationships/notesSlide" Target="../notesSlides/notesSlide18.xml"/><Relationship Id="rId1" Type="http://schemas.openxmlformats.org/officeDocument/2006/relationships/slideLayout" Target="../slideLayouts/slideLayout25.xml"/><Relationship Id="rId6" Type="http://schemas.openxmlformats.org/officeDocument/2006/relationships/hyperlink" Target="https://www.ncbi.nlm.nih.gov/pmc/articles/PMC6318197/" TargetMode="External"/><Relationship Id="rId5" Type="http://schemas.openxmlformats.org/officeDocument/2006/relationships/hyperlink" Target="https://www.ncbi.nlm.nih.gov/pmc/articles/PMC2599021/" TargetMode="External"/><Relationship Id="rId10" Type="http://schemas.openxmlformats.org/officeDocument/2006/relationships/hyperlink" Target="https://www.ahrq.gov/patient-safety/resources/diagnostic-safety/toolkit.html" TargetMode="External"/><Relationship Id="rId4" Type="http://schemas.openxmlformats.org/officeDocument/2006/relationships/hyperlink" Target="https://doi.org/10.1093/intqhc/mzz061" TargetMode="External"/><Relationship Id="rId9" Type="http://schemas.openxmlformats.org/officeDocument/2006/relationships/hyperlink" Target="https://www.ahrq.gov/teamstepps/officebasedcare/classroom.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0"/>
            <a:ext cx="7772400" cy="1470025"/>
          </a:xfrm>
        </p:spPr>
        <p:txBody>
          <a:bodyPr>
            <a:normAutofit fontScale="90000"/>
          </a:bodyPr>
          <a:lstStyle/>
          <a:p>
            <a:r>
              <a:rPr lang="en-US" dirty="0">
                <a:latin typeface="Arial" charset="0"/>
                <a:ea typeface="Arial" charset="0"/>
                <a:cs typeface="Arial" charset="0"/>
              </a:rPr>
              <a:t>Module 3</a:t>
            </a:r>
            <a:br>
              <a:rPr lang="en-US" dirty="0">
                <a:latin typeface="Arial" charset="0"/>
                <a:ea typeface="Arial" charset="0"/>
                <a:cs typeface="Arial" charset="0"/>
              </a:rPr>
            </a:br>
            <a:r>
              <a:rPr lang="en-US" dirty="0">
                <a:latin typeface="Arial" charset="0"/>
                <a:ea typeface="Arial" charset="0"/>
                <a:cs typeface="Arial" charset="0"/>
              </a:rPr>
              <a:t>Communication To Improve Diagnosis</a:t>
            </a:r>
          </a:p>
        </p:txBody>
      </p:sp>
      <p:sp>
        <p:nvSpPr>
          <p:cNvPr id="9" name="Rectangle 8">
            <a:extLst>
              <a:ext uri="{FF2B5EF4-FFF2-40B4-BE49-F238E27FC236}">
                <a16:creationId xmlns:a16="http://schemas.microsoft.com/office/drawing/2014/main" id="{3651437A-A8BB-41EA-9D3D-0E69CE14C5EF}"/>
              </a:ext>
            </a:extLst>
          </p:cNvPr>
          <p:cNvSpPr/>
          <p:nvPr/>
        </p:nvSpPr>
        <p:spPr>
          <a:xfrm>
            <a:off x="183260" y="152400"/>
            <a:ext cx="8686800" cy="1446550"/>
          </a:xfrm>
          <a:prstGeom prst="rect">
            <a:avLst/>
          </a:prstGeom>
        </p:spPr>
        <p:txBody>
          <a:bodyPr wrap="square">
            <a:spAutoFit/>
          </a:bodyPr>
          <a:lstStyle/>
          <a:p>
            <a:pPr algn="ctr"/>
            <a:r>
              <a:rPr lang="en-US" sz="4400" b="1" i="1" dirty="0">
                <a:solidFill>
                  <a:schemeClr val="bg1"/>
                </a:solidFill>
                <a:latin typeface="Arial" panose="020B0604020202020204" pitchFamily="34" charset="0"/>
                <a:ea typeface="+mn-lt"/>
                <a:cs typeface="Arial" panose="020B0604020202020204" pitchFamily="34" charset="0"/>
              </a:rPr>
              <a:t>TeamSTEPPS® for Diagnosis Improvement</a:t>
            </a:r>
            <a:endParaRPr lang="en-US" sz="4400" dirty="0">
              <a:solidFill>
                <a:schemeClr val="bg1"/>
              </a:solidFill>
              <a:latin typeface="Arial" panose="020B0604020202020204" pitchFamily="34" charset="0"/>
              <a:cs typeface="Arial" panose="020B0604020202020204" pitchFamily="34" charset="0"/>
            </a:endParaRP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0400" y="5038725"/>
            <a:ext cx="1819275" cy="1819275"/>
          </a:xfrm>
          <a:prstGeom prst="rect">
            <a:avLst/>
          </a:prstGeom>
        </p:spPr>
      </p:pic>
    </p:spTree>
    <p:extLst>
      <p:ext uri="{BB962C8B-B14F-4D97-AF65-F5344CB8AC3E}">
        <p14:creationId xmlns:p14="http://schemas.microsoft.com/office/powerpoint/2010/main" val="2662075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D3941-D320-443A-BFDF-937C7B151308}"/>
              </a:ext>
            </a:extLst>
          </p:cNvPr>
          <p:cNvSpPr>
            <a:spLocks noGrp="1"/>
          </p:cNvSpPr>
          <p:nvPr>
            <p:ph type="title"/>
          </p:nvPr>
        </p:nvSpPr>
        <p:spPr>
          <a:xfrm>
            <a:off x="457200" y="274638"/>
            <a:ext cx="8229600" cy="1143000"/>
          </a:xfrm>
        </p:spPr>
        <p:txBody>
          <a:bodyPr anchor="ctr">
            <a:normAutofit/>
          </a:bodyPr>
          <a:lstStyle/>
          <a:p>
            <a:r>
              <a:rPr lang="en-US" dirty="0">
                <a:latin typeface="Arial" charset="0"/>
                <a:ea typeface="Arial" charset="0"/>
                <a:cs typeface="Arial" charset="0"/>
              </a:rPr>
              <a:t>A Diagnosis-Focused Referral </a:t>
            </a:r>
          </a:p>
        </p:txBody>
      </p:sp>
      <p:sp>
        <p:nvSpPr>
          <p:cNvPr id="15" name="Text Placeholder 2">
            <a:extLst>
              <a:ext uri="{FF2B5EF4-FFF2-40B4-BE49-F238E27FC236}">
                <a16:creationId xmlns:a16="http://schemas.microsoft.com/office/drawing/2014/main" id="{B2F1D5ED-26DE-4D63-B4E1-03A8DE9FCABA}"/>
              </a:ext>
            </a:extLst>
          </p:cNvPr>
          <p:cNvSpPr>
            <a:spLocks noGrp="1"/>
          </p:cNvSpPr>
          <p:nvPr>
            <p:ph type="body" idx="1"/>
          </p:nvPr>
        </p:nvSpPr>
        <p:spPr>
          <a:xfrm>
            <a:off x="457200" y="1828800"/>
            <a:ext cx="4040188" cy="598487"/>
          </a:xfrm>
        </p:spPr>
        <p:txBody>
          <a:bodyPr/>
          <a:lstStyle/>
          <a:p>
            <a:r>
              <a:rPr lang="en-US" dirty="0">
                <a:latin typeface="Arial" charset="0"/>
                <a:ea typeface="Arial" charset="0"/>
                <a:cs typeface="Arial" charset="0"/>
              </a:rPr>
              <a:t>Remember SBAR</a:t>
            </a:r>
          </a:p>
        </p:txBody>
      </p:sp>
      <p:sp>
        <p:nvSpPr>
          <p:cNvPr id="10" name="Content Placeholder 2">
            <a:extLst>
              <a:ext uri="{FF2B5EF4-FFF2-40B4-BE49-F238E27FC236}">
                <a16:creationId xmlns:a16="http://schemas.microsoft.com/office/drawing/2014/main" id="{778E7A36-7BCD-4503-94B0-48A0E93BA53F}"/>
              </a:ext>
            </a:extLst>
          </p:cNvPr>
          <p:cNvSpPr>
            <a:spLocks noGrp="1"/>
          </p:cNvSpPr>
          <p:nvPr>
            <p:ph sz="half" idx="2"/>
          </p:nvPr>
        </p:nvSpPr>
        <p:spPr>
          <a:xfrm>
            <a:off x="457200" y="2438399"/>
            <a:ext cx="4040188" cy="3687763"/>
          </a:xfrm>
        </p:spPr>
        <p:txBody>
          <a:bodyPr>
            <a:normAutofit/>
          </a:bodyPr>
          <a:lstStyle/>
          <a:p>
            <a:r>
              <a:rPr lang="en-US" dirty="0">
                <a:latin typeface="Arial" charset="0"/>
                <a:ea typeface="Arial" charset="0"/>
                <a:cs typeface="Arial" charset="0"/>
              </a:rPr>
              <a:t>Situation</a:t>
            </a:r>
          </a:p>
          <a:p>
            <a:r>
              <a:rPr lang="en-US" dirty="0">
                <a:latin typeface="Arial" charset="0"/>
                <a:ea typeface="Arial" charset="0"/>
                <a:cs typeface="Arial" charset="0"/>
              </a:rPr>
              <a:t>Background</a:t>
            </a:r>
          </a:p>
          <a:p>
            <a:r>
              <a:rPr lang="en-US" dirty="0">
                <a:latin typeface="Arial" charset="0"/>
                <a:ea typeface="Arial" charset="0"/>
                <a:cs typeface="Arial" charset="0"/>
              </a:rPr>
              <a:t>Assessment</a:t>
            </a:r>
          </a:p>
          <a:p>
            <a:r>
              <a:rPr lang="en-US" dirty="0">
                <a:latin typeface="Arial" charset="0"/>
                <a:ea typeface="Arial" charset="0"/>
                <a:cs typeface="Arial" charset="0"/>
              </a:rPr>
              <a:t>Recommendations and Requests</a:t>
            </a:r>
          </a:p>
        </p:txBody>
      </p:sp>
      <p:pic>
        <p:nvPicPr>
          <p:cNvPr id="6" name="Content Placeholder 5" descr="The Diagnosis-Focused Referral Form facilitates provider and patient alignment on the reasons for a diagnosis-focused referral and expected outcomes from the referral. The tool helps structure communication, using SBAR from the referring provider to the consulting provider in a way that specifically elicits information to aid in diagnostic reasoning."/>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292600" y="1617460"/>
            <a:ext cx="3744239" cy="4648404"/>
          </a:xfrm>
        </p:spPr>
      </p:pic>
      <p:pic>
        <p:nvPicPr>
          <p:cNvPr id="8" name="Picture 7" descr="This slide can be found in the participant workbook.">
            <a:extLst>
              <a:ext uri="{FF2B5EF4-FFF2-40B4-BE49-F238E27FC236}">
                <a16:creationId xmlns:a16="http://schemas.microsoft.com/office/drawing/2014/main" id="{8A446AFF-2AD2-4C25-969C-9F9C822B35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1400" y="5105400"/>
            <a:ext cx="1686045" cy="1686045"/>
          </a:xfrm>
          <a:prstGeom prst="rect">
            <a:avLst/>
          </a:prstGeom>
        </p:spPr>
      </p:pic>
    </p:spTree>
    <p:extLst>
      <p:ext uri="{BB962C8B-B14F-4D97-AF65-F5344CB8AC3E}">
        <p14:creationId xmlns:p14="http://schemas.microsoft.com/office/powerpoint/2010/main" val="667394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A0BC0-461C-487D-A433-57BB86F64C96}"/>
              </a:ext>
            </a:extLst>
          </p:cNvPr>
          <p:cNvSpPr>
            <a:spLocks noGrp="1"/>
          </p:cNvSpPr>
          <p:nvPr>
            <p:ph type="title"/>
          </p:nvPr>
        </p:nvSpPr>
        <p:spPr>
          <a:xfrm>
            <a:off x="457200" y="274638"/>
            <a:ext cx="8229600" cy="1143000"/>
          </a:xfrm>
        </p:spPr>
        <p:txBody>
          <a:bodyPr anchor="ctr">
            <a:normAutofit/>
          </a:bodyPr>
          <a:lstStyle/>
          <a:p>
            <a:r>
              <a:rPr lang="en-US" dirty="0"/>
              <a:t>Communicating Uncertainty</a:t>
            </a:r>
          </a:p>
        </p:txBody>
      </p:sp>
      <p:graphicFrame>
        <p:nvGraphicFramePr>
          <p:cNvPr id="5" name="Content Placeholder 2" descr="Uncertainty and probability">
            <a:extLst>
              <a:ext uri="{FF2B5EF4-FFF2-40B4-BE49-F238E27FC236}">
                <a16:creationId xmlns:a16="http://schemas.microsoft.com/office/drawing/2014/main" id="{4EDDC4E4-4E99-4E8C-881A-71BAC2A05A9E}"/>
              </a:ext>
            </a:extLst>
          </p:cNvPr>
          <p:cNvGraphicFramePr>
            <a:graphicFrameLocks noGrp="1"/>
          </p:cNvGraphicFramePr>
          <p:nvPr>
            <p:ph idx="1"/>
            <p:extLst>
              <p:ext uri="{D42A27DB-BD31-4B8C-83A1-F6EECF244321}">
                <p14:modId xmlns:p14="http://schemas.microsoft.com/office/powerpoint/2010/main" val="1366257217"/>
              </p:ext>
            </p:extLst>
          </p:nvPr>
        </p:nvGraphicFramePr>
        <p:xfrm>
          <a:off x="457200" y="1792224"/>
          <a:ext cx="8229600" cy="42306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7" descr="A picture containing kite, young, skiing, air&#10;&#10;Description generated with very high confidence">
            <a:extLst>
              <a:ext uri="{FF2B5EF4-FFF2-40B4-BE49-F238E27FC236}">
                <a16:creationId xmlns:a16="http://schemas.microsoft.com/office/drawing/2014/main" id="{F64F3E73-F9B5-4CD5-81E8-B79C6FC8E5F3}"/>
              </a:ext>
            </a:extLst>
          </p:cNvPr>
          <p:cNvPicPr>
            <a:picLocks noChangeAspect="1"/>
          </p:cNvPicPr>
          <p:nvPr/>
        </p:nvPicPr>
        <p:blipFill>
          <a:blip r:embed="rId8"/>
          <a:stretch>
            <a:fillRect/>
          </a:stretch>
        </p:blipFill>
        <p:spPr>
          <a:xfrm>
            <a:off x="3048000" y="2549474"/>
            <a:ext cx="2716121" cy="2716121"/>
          </a:xfrm>
          <a:prstGeom prst="rect">
            <a:avLst/>
          </a:prstGeom>
        </p:spPr>
      </p:pic>
    </p:spTree>
    <p:extLst>
      <p:ext uri="{BB962C8B-B14F-4D97-AF65-F5344CB8AC3E}">
        <p14:creationId xmlns:p14="http://schemas.microsoft.com/office/powerpoint/2010/main" val="435571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574B1B7-E08B-40BE-92DC-43A8B94812CF}"/>
              </a:ext>
            </a:extLst>
          </p:cNvPr>
          <p:cNvSpPr>
            <a:spLocks noGrp="1"/>
          </p:cNvSpPr>
          <p:nvPr>
            <p:ph type="title"/>
          </p:nvPr>
        </p:nvSpPr>
        <p:spPr>
          <a:xfrm>
            <a:off x="457200" y="274638"/>
            <a:ext cx="8229600" cy="1143000"/>
          </a:xfrm>
        </p:spPr>
        <p:txBody>
          <a:bodyPr>
            <a:normAutofit fontScale="90000"/>
          </a:bodyPr>
          <a:lstStyle/>
          <a:p>
            <a:r>
              <a:rPr lang="en-US" dirty="0"/>
              <a:t>Communicating With Patients: Sample SBAR</a:t>
            </a:r>
          </a:p>
        </p:txBody>
      </p:sp>
      <p:graphicFrame>
        <p:nvGraphicFramePr>
          <p:cNvPr id="5" name="Table 4">
            <a:extLst>
              <a:ext uri="{FF2B5EF4-FFF2-40B4-BE49-F238E27FC236}">
                <a16:creationId xmlns:a16="http://schemas.microsoft.com/office/drawing/2014/main" id="{E50B4D6F-0C54-4E82-A8E6-0DA9F34271BF}"/>
              </a:ext>
            </a:extLst>
          </p:cNvPr>
          <p:cNvGraphicFramePr>
            <a:graphicFrameLocks noGrp="1"/>
          </p:cNvGraphicFramePr>
          <p:nvPr>
            <p:extLst>
              <p:ext uri="{D42A27DB-BD31-4B8C-83A1-F6EECF244321}">
                <p14:modId xmlns:p14="http://schemas.microsoft.com/office/powerpoint/2010/main" val="394761907"/>
              </p:ext>
            </p:extLst>
          </p:nvPr>
        </p:nvGraphicFramePr>
        <p:xfrm>
          <a:off x="0" y="1417638"/>
          <a:ext cx="9144000" cy="4836820"/>
        </p:xfrm>
        <a:graphic>
          <a:graphicData uri="http://schemas.openxmlformats.org/drawingml/2006/table">
            <a:tbl>
              <a:tblPr firstRow="1" firstCol="1" bandRow="1">
                <a:tableStyleId>{74C1A8A3-306A-4EB7-A6B1-4F7E0EB9C5D6}</a:tableStyleId>
              </a:tblPr>
              <a:tblGrid>
                <a:gridCol w="1530714">
                  <a:extLst>
                    <a:ext uri="{9D8B030D-6E8A-4147-A177-3AD203B41FA5}">
                      <a16:colId xmlns:a16="http://schemas.microsoft.com/office/drawing/2014/main" val="1315845747"/>
                    </a:ext>
                  </a:extLst>
                </a:gridCol>
                <a:gridCol w="2574561">
                  <a:extLst>
                    <a:ext uri="{9D8B030D-6E8A-4147-A177-3AD203B41FA5}">
                      <a16:colId xmlns:a16="http://schemas.microsoft.com/office/drawing/2014/main" val="3974015909"/>
                    </a:ext>
                  </a:extLst>
                </a:gridCol>
                <a:gridCol w="5038725">
                  <a:extLst>
                    <a:ext uri="{9D8B030D-6E8A-4147-A177-3AD203B41FA5}">
                      <a16:colId xmlns:a16="http://schemas.microsoft.com/office/drawing/2014/main" val="1065823013"/>
                    </a:ext>
                  </a:extLst>
                </a:gridCol>
              </a:tblGrid>
              <a:tr h="241981">
                <a:tc>
                  <a:txBody>
                    <a:bodyPr/>
                    <a:lstStyle/>
                    <a:p>
                      <a:pPr algn="l" rtl="0" fontAlgn="base"/>
                      <a:r>
                        <a:rPr lang="en-US" sz="1400" b="1" dirty="0">
                          <a:effectLst/>
                          <a:latin typeface="Arial" charset="0"/>
                          <a:ea typeface="Arial" charset="0"/>
                          <a:cs typeface="Arial" charset="0"/>
                        </a:rPr>
                        <a:t> </a:t>
                      </a:r>
                      <a:endParaRPr lang="en-US" sz="1400" b="1" i="0" dirty="0">
                        <a:effectLst/>
                        <a:latin typeface="Arial" charset="0"/>
                        <a:ea typeface="Arial" charset="0"/>
                        <a:cs typeface="Arial" charset="0"/>
                      </a:endParaRPr>
                    </a:p>
                  </a:txBody>
                  <a:tcPr marL="60010" marR="60010" marT="30005" marB="30005">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6B1"/>
                    </a:solidFill>
                  </a:tcPr>
                </a:tc>
                <a:tc>
                  <a:txBody>
                    <a:bodyPr/>
                    <a:lstStyle/>
                    <a:p>
                      <a:pPr algn="ctr" rtl="0" fontAlgn="base"/>
                      <a:r>
                        <a:rPr lang="en-US" sz="1200" b="1" dirty="0">
                          <a:solidFill>
                            <a:schemeClr val="bg1"/>
                          </a:solidFill>
                          <a:effectLst/>
                          <a:latin typeface="Arial" charset="0"/>
                          <a:ea typeface="Arial" charset="0"/>
                          <a:cs typeface="Arial" charset="0"/>
                        </a:rPr>
                        <a:t>Desired Message</a:t>
                      </a:r>
                      <a:endParaRPr lang="en-US" sz="2800" b="1" i="0" dirty="0">
                        <a:solidFill>
                          <a:schemeClr val="bg1"/>
                        </a:solidFill>
                        <a:effectLst/>
                        <a:latin typeface="Arial" charset="0"/>
                        <a:ea typeface="Arial" charset="0"/>
                        <a:cs typeface="Arial" charset="0"/>
                      </a:endParaRPr>
                    </a:p>
                  </a:txBody>
                  <a:tcPr marL="60010" marR="60010" marT="30005" marB="30005">
                    <a:lnL>
                      <a:noFill/>
                    </a:lnL>
                    <a:lnR w="6350" cap="flat" cmpd="sng" algn="ctr">
                      <a:solidFill>
                        <a:srgbClr val="0A72B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6B1"/>
                    </a:solidFill>
                  </a:tcPr>
                </a:tc>
                <a:tc>
                  <a:txBody>
                    <a:bodyPr/>
                    <a:lstStyle/>
                    <a:p>
                      <a:pPr algn="ctr" rtl="0" fontAlgn="base"/>
                      <a:r>
                        <a:rPr lang="en-US" sz="1200" b="1" dirty="0">
                          <a:solidFill>
                            <a:schemeClr val="bg1"/>
                          </a:solidFill>
                          <a:effectLst/>
                          <a:latin typeface="Arial" charset="0"/>
                          <a:ea typeface="Arial" charset="0"/>
                          <a:cs typeface="Arial" charset="0"/>
                        </a:rPr>
                        <a:t>Starter Phrases </a:t>
                      </a:r>
                      <a:endParaRPr lang="en-US" sz="2800" b="1" i="0" dirty="0">
                        <a:solidFill>
                          <a:schemeClr val="bg1"/>
                        </a:solidFill>
                        <a:effectLst/>
                        <a:latin typeface="Arial" charset="0"/>
                        <a:ea typeface="Arial" charset="0"/>
                        <a:cs typeface="Arial" charset="0"/>
                      </a:endParaRPr>
                    </a:p>
                  </a:txBody>
                  <a:tcPr marL="60010" marR="60010" marT="30005" marB="30005">
                    <a:lnL w="6350" cap="flat" cmpd="sng" algn="ctr">
                      <a:solidFill>
                        <a:srgbClr val="0A72BA"/>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6B1"/>
                    </a:solidFill>
                  </a:tcPr>
                </a:tc>
                <a:extLst>
                  <a:ext uri="{0D108BD9-81ED-4DB2-BD59-A6C34878D82A}">
                    <a16:rowId xmlns:a16="http://schemas.microsoft.com/office/drawing/2014/main" val="1162858240"/>
                  </a:ext>
                </a:extLst>
              </a:tr>
              <a:tr h="376882">
                <a:tc>
                  <a:txBody>
                    <a:bodyPr/>
                    <a:lstStyle/>
                    <a:p>
                      <a:pPr algn="l" rtl="0" fontAlgn="base"/>
                      <a:r>
                        <a:rPr lang="en-US" sz="1200" dirty="0">
                          <a:effectLst/>
                          <a:latin typeface="Arial" charset="0"/>
                          <a:ea typeface="Arial" charset="0"/>
                          <a:cs typeface="Arial" charset="0"/>
                        </a:rPr>
                        <a:t>Situation </a:t>
                      </a:r>
                      <a:endParaRPr lang="en-US" sz="2800" b="1" i="0" dirty="0">
                        <a:solidFill>
                          <a:schemeClr val="bg1"/>
                        </a:solidFill>
                        <a:effectLst/>
                        <a:latin typeface="Arial" charset="0"/>
                        <a:ea typeface="Arial" charset="0"/>
                        <a:cs typeface="Arial" charset="0"/>
                      </a:endParaRPr>
                    </a:p>
                  </a:txBody>
                  <a:tcPr marL="60010" marR="60010" marT="30005" marB="30005"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6B1"/>
                    </a:solidFill>
                  </a:tcPr>
                </a:tc>
                <a:tc>
                  <a:txBody>
                    <a:bodyPr/>
                    <a:lstStyle/>
                    <a:p>
                      <a:pPr algn="l" rtl="0" fontAlgn="base"/>
                      <a:r>
                        <a:rPr lang="en-US" sz="1200" dirty="0">
                          <a:effectLst/>
                          <a:latin typeface="Arial" charset="0"/>
                          <a:ea typeface="Arial" charset="0"/>
                          <a:cs typeface="Arial" charset="0"/>
                        </a:rPr>
                        <a:t>Confirm understanding of the symptoms. </a:t>
                      </a:r>
                      <a:endParaRPr lang="en-US" sz="2800" b="0" i="0" dirty="0">
                        <a:effectLst/>
                        <a:latin typeface="Arial" charset="0"/>
                        <a:ea typeface="Arial" charset="0"/>
                        <a:cs typeface="Arial" charset="0"/>
                      </a:endParaRPr>
                    </a:p>
                  </a:txBody>
                  <a:tcPr marL="60010" marR="60010" marT="30005" marB="30005">
                    <a:lnL w="12700" cap="flat" cmpd="sng" algn="ctr">
                      <a:solidFill>
                        <a:schemeClr val="bg1"/>
                      </a:solidFill>
                      <a:prstDash val="solid"/>
                      <a:round/>
                      <a:headEnd type="none" w="med" len="med"/>
                      <a:tailEnd type="none" w="med" len="med"/>
                    </a:lnL>
                    <a:lnR w="6350" cap="flat" cmpd="sng" algn="ctr">
                      <a:solidFill>
                        <a:srgbClr val="0A72BA"/>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l" rtl="0" fontAlgn="base"/>
                      <a:r>
                        <a:rPr lang="en-US" sz="1200" dirty="0">
                          <a:effectLst/>
                          <a:latin typeface="Arial" panose="020B0604020202020204" pitchFamily="34" charset="0"/>
                          <a:ea typeface="Arial" charset="0"/>
                          <a:cs typeface="Arial" panose="020B0604020202020204" pitchFamily="34" charset="0"/>
                        </a:rPr>
                        <a:t>“I am glad you came to the clinic. I want to confirm my understanding of your symptoms…[list symptoms]. Is there something I missed?”</a:t>
                      </a:r>
                      <a:endParaRPr lang="en-US" sz="1200" b="0" i="0" dirty="0">
                        <a:effectLst/>
                        <a:latin typeface="Arial" panose="020B0604020202020204" pitchFamily="34" charset="0"/>
                        <a:ea typeface="Arial" charset="0"/>
                        <a:cs typeface="Arial" panose="020B0604020202020204" pitchFamily="34" charset="0"/>
                      </a:endParaRPr>
                    </a:p>
                  </a:txBody>
                  <a:tcPr marL="60010" marR="60010" marT="30005" marB="30005">
                    <a:lnL w="6350" cap="flat" cmpd="sng" algn="ctr">
                      <a:solidFill>
                        <a:srgbClr val="0A72BA"/>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16903581"/>
                  </a:ext>
                </a:extLst>
              </a:tr>
              <a:tr h="538764">
                <a:tc>
                  <a:txBody>
                    <a:bodyPr/>
                    <a:lstStyle/>
                    <a:p>
                      <a:pPr algn="l" rtl="0" fontAlgn="base"/>
                      <a:r>
                        <a:rPr lang="en-US" sz="1200" dirty="0">
                          <a:effectLst/>
                          <a:latin typeface="Arial" charset="0"/>
                          <a:ea typeface="Arial" charset="0"/>
                          <a:cs typeface="Arial" charset="0"/>
                        </a:rPr>
                        <a:t>Background </a:t>
                      </a:r>
                      <a:endParaRPr lang="en-US" sz="2800" b="1" i="0" dirty="0">
                        <a:solidFill>
                          <a:schemeClr val="bg1"/>
                        </a:solidFill>
                        <a:effectLst/>
                        <a:latin typeface="Arial" charset="0"/>
                        <a:ea typeface="Arial" charset="0"/>
                        <a:cs typeface="Arial" charset="0"/>
                      </a:endParaRPr>
                    </a:p>
                  </a:txBody>
                  <a:tcPr marL="60010" marR="60010" marT="30005" marB="30005"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6B1"/>
                    </a:solidFill>
                  </a:tcPr>
                </a:tc>
                <a:tc>
                  <a:txBody>
                    <a:bodyPr/>
                    <a:lstStyle/>
                    <a:p>
                      <a:pPr algn="l" rtl="0" fontAlgn="base"/>
                      <a:r>
                        <a:rPr lang="en-US" sz="1200" dirty="0">
                          <a:effectLst/>
                          <a:latin typeface="Arial" charset="0"/>
                          <a:ea typeface="Arial" charset="0"/>
                          <a:cs typeface="Arial" charset="0"/>
                        </a:rPr>
                        <a:t>Acknowledge the impact of the symptoms. </a:t>
                      </a:r>
                      <a:endParaRPr lang="en-US" sz="2800" b="0" i="0" dirty="0">
                        <a:effectLst/>
                        <a:latin typeface="Arial" charset="0"/>
                        <a:ea typeface="Arial" charset="0"/>
                        <a:cs typeface="Arial" charset="0"/>
                      </a:endParaRPr>
                    </a:p>
                  </a:txBody>
                  <a:tcPr marL="60010" marR="60010" marT="30005" marB="30005">
                    <a:lnL w="12700" cap="flat" cmpd="sng" algn="ctr">
                      <a:solidFill>
                        <a:schemeClr val="bg1"/>
                      </a:solidFill>
                      <a:prstDash val="solid"/>
                      <a:round/>
                      <a:headEnd type="none" w="med" len="med"/>
                      <a:tailEnd type="none" w="med" len="med"/>
                    </a:lnL>
                    <a:lnR w="6350" cap="flat" cmpd="sng" algn="ctr">
                      <a:solidFill>
                        <a:srgbClr val="0A72BA"/>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96B1">
                        <a:alpha val="14902"/>
                      </a:srgbClr>
                    </a:solidFill>
                  </a:tcPr>
                </a:tc>
                <a:tc>
                  <a:txBody>
                    <a:bodyPr/>
                    <a:lstStyle/>
                    <a:p>
                      <a:pPr algn="l" rtl="0" fontAlgn="base"/>
                      <a:r>
                        <a:rPr lang="en-US" sz="1200" dirty="0">
                          <a:effectLst/>
                          <a:latin typeface="Arial" panose="020B0604020202020204" pitchFamily="34" charset="0"/>
                          <a:ea typeface="Arial" charset="0"/>
                          <a:cs typeface="Arial" panose="020B0604020202020204" pitchFamily="34" charset="0"/>
                        </a:rPr>
                        <a:t>“</a:t>
                      </a:r>
                      <a:r>
                        <a:rPr lang="en-US" sz="1200" kern="1200" dirty="0">
                          <a:solidFill>
                            <a:schemeClr val="dk1"/>
                          </a:solidFill>
                          <a:effectLst/>
                          <a:latin typeface="Arial" panose="020B0604020202020204" pitchFamily="34" charset="0"/>
                          <a:ea typeface="Arial" charset="0"/>
                          <a:cs typeface="Arial" panose="020B0604020202020204" pitchFamily="34" charset="0"/>
                        </a:rPr>
                        <a:t>From what you have explained, your symptoms are affecting you…[describe how symptoms are affecting the patient]. Is there anything else I should know</a:t>
                      </a:r>
                      <a:r>
                        <a:rPr lang="en-US" sz="1200" dirty="0">
                          <a:effectLst/>
                          <a:latin typeface="Arial" panose="020B0604020202020204" pitchFamily="34" charset="0"/>
                          <a:ea typeface="Arial" charset="0"/>
                          <a:cs typeface="Arial" panose="020B0604020202020204" pitchFamily="34" charset="0"/>
                        </a:rPr>
                        <a:t>?”</a:t>
                      </a:r>
                      <a:endParaRPr lang="en-US" sz="1200" b="0" i="0" dirty="0">
                        <a:effectLst/>
                        <a:latin typeface="Arial" panose="020B0604020202020204" pitchFamily="34" charset="0"/>
                        <a:ea typeface="Arial" charset="0"/>
                        <a:cs typeface="Arial" panose="020B0604020202020204" pitchFamily="34" charset="0"/>
                      </a:endParaRPr>
                    </a:p>
                  </a:txBody>
                  <a:tcPr marL="60010" marR="60010" marT="30005" marB="30005">
                    <a:lnL w="6350" cap="flat" cmpd="sng" algn="ctr">
                      <a:solidFill>
                        <a:srgbClr val="0A72BA"/>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0096B1">
                        <a:alpha val="14902"/>
                      </a:srgbClr>
                    </a:solidFill>
                  </a:tcPr>
                </a:tc>
                <a:extLst>
                  <a:ext uri="{0D108BD9-81ED-4DB2-BD59-A6C34878D82A}">
                    <a16:rowId xmlns:a16="http://schemas.microsoft.com/office/drawing/2014/main" val="3566039338"/>
                  </a:ext>
                </a:extLst>
              </a:tr>
              <a:tr h="376882">
                <a:tc rowSpan="3">
                  <a:txBody>
                    <a:bodyPr/>
                    <a:lstStyle/>
                    <a:p>
                      <a:pPr algn="l" rtl="0" fontAlgn="base"/>
                      <a:r>
                        <a:rPr lang="en-US" sz="1200" dirty="0">
                          <a:effectLst/>
                          <a:latin typeface="Arial" charset="0"/>
                          <a:ea typeface="Arial" charset="0"/>
                          <a:cs typeface="Arial" charset="0"/>
                        </a:rPr>
                        <a:t>Assessment </a:t>
                      </a:r>
                      <a:endParaRPr lang="en-US" sz="2800" b="1" i="0" dirty="0">
                        <a:solidFill>
                          <a:schemeClr val="bg1"/>
                        </a:solidFill>
                        <a:effectLst/>
                        <a:latin typeface="Arial" charset="0"/>
                        <a:ea typeface="Arial" charset="0"/>
                        <a:cs typeface="Arial" charset="0"/>
                      </a:endParaRPr>
                    </a:p>
                  </a:txBody>
                  <a:tcPr marL="60010" marR="60010" marT="30005" marB="30005"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6B1"/>
                    </a:solidFill>
                  </a:tcPr>
                </a:tc>
                <a:tc>
                  <a:txBody>
                    <a:bodyPr/>
                    <a:lstStyle/>
                    <a:p>
                      <a:pPr algn="l" rtl="0" fontAlgn="base"/>
                      <a:r>
                        <a:rPr lang="en-US" sz="1200" dirty="0">
                          <a:effectLst/>
                          <a:latin typeface="Arial" charset="0"/>
                          <a:ea typeface="Arial" charset="0"/>
                          <a:cs typeface="Arial" charset="0"/>
                        </a:rPr>
                        <a:t>State your initial thinking about the working diagnosis.  </a:t>
                      </a:r>
                      <a:endParaRPr lang="en-US" sz="2800" b="0" i="0" dirty="0">
                        <a:effectLst/>
                        <a:latin typeface="Arial" charset="0"/>
                        <a:ea typeface="Arial" charset="0"/>
                        <a:cs typeface="Arial" charset="0"/>
                      </a:endParaRPr>
                    </a:p>
                  </a:txBody>
                  <a:tcPr marL="60010" marR="60010" marT="30005" marB="30005">
                    <a:lnL w="12700" cap="flat" cmpd="sng" algn="ctr">
                      <a:solidFill>
                        <a:schemeClr val="bg1"/>
                      </a:solidFill>
                      <a:prstDash val="solid"/>
                      <a:round/>
                      <a:headEnd type="none" w="med" len="med"/>
                      <a:tailEnd type="none" w="med" len="med"/>
                    </a:lnL>
                    <a:lnR w="6350" cap="flat" cmpd="sng" algn="ctr">
                      <a:solidFill>
                        <a:srgbClr val="0A72BA"/>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algn="l" rtl="0" fontAlgn="base"/>
                      <a:r>
                        <a:rPr lang="en-US" sz="1200" dirty="0">
                          <a:effectLst/>
                          <a:latin typeface="Arial" panose="020B0604020202020204" pitchFamily="34" charset="0"/>
                          <a:ea typeface="Arial" charset="0"/>
                          <a:cs typeface="Arial" panose="020B0604020202020204" pitchFamily="34" charset="0"/>
                        </a:rPr>
                        <a:t>“My initial thinking is that your symptoms are consistent with </a:t>
                      </a:r>
                      <a:r>
                        <a:rPr lang="en-US" sz="1200" u="sng" dirty="0">
                          <a:effectLst/>
                          <a:latin typeface="Arial" panose="020B0604020202020204" pitchFamily="34" charset="0"/>
                          <a:ea typeface="Arial" charset="0"/>
                          <a:cs typeface="Arial" panose="020B0604020202020204" pitchFamily="34" charset="0"/>
                        </a:rPr>
                        <a:t>XXX </a:t>
                      </a:r>
                      <a:r>
                        <a:rPr lang="en-US" sz="1200" dirty="0">
                          <a:effectLst/>
                          <a:latin typeface="Arial" panose="020B0604020202020204" pitchFamily="34" charset="0"/>
                          <a:ea typeface="Arial" charset="0"/>
                          <a:cs typeface="Arial" panose="020B0604020202020204" pitchFamily="34" charset="0"/>
                        </a:rPr>
                        <a:t>[name the diagnosis].”</a:t>
                      </a:r>
                      <a:endParaRPr lang="en-US" sz="1200" b="0" i="0" dirty="0">
                        <a:effectLst/>
                        <a:latin typeface="Arial" panose="020B0604020202020204" pitchFamily="34" charset="0"/>
                        <a:ea typeface="Arial" charset="0"/>
                        <a:cs typeface="Arial" panose="020B0604020202020204" pitchFamily="34" charset="0"/>
                      </a:endParaRPr>
                    </a:p>
                  </a:txBody>
                  <a:tcPr marL="60010" marR="60010" marT="30005" marB="30005">
                    <a:lnL w="6350" cap="flat" cmpd="sng" algn="ctr">
                      <a:solidFill>
                        <a:srgbClr val="0A72BA"/>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19172279"/>
                  </a:ext>
                </a:extLst>
              </a:tr>
              <a:tr h="538764">
                <a:tc vMerge="1">
                  <a:txBody>
                    <a:bodyPr/>
                    <a:lstStyle/>
                    <a:p>
                      <a:endParaRPr lang="en-US"/>
                    </a:p>
                  </a:txBody>
                  <a:tcPr/>
                </a:tc>
                <a:tc>
                  <a:txBody>
                    <a:bodyPr/>
                    <a:lstStyle/>
                    <a:p>
                      <a:pPr algn="l" rtl="0" fontAlgn="base"/>
                      <a:r>
                        <a:rPr lang="en-US" sz="1200" dirty="0">
                          <a:effectLst/>
                          <a:latin typeface="Arial" charset="0"/>
                          <a:ea typeface="Arial" charset="0"/>
                          <a:cs typeface="Arial" charset="0"/>
                        </a:rPr>
                        <a:t>Note uncertainty about the diagnosis. </a:t>
                      </a:r>
                      <a:endParaRPr lang="en-US" sz="2800" b="0" i="0" dirty="0">
                        <a:effectLst/>
                        <a:latin typeface="Arial" charset="0"/>
                        <a:ea typeface="Arial" charset="0"/>
                        <a:cs typeface="Arial" charset="0"/>
                      </a:endParaRPr>
                    </a:p>
                  </a:txBody>
                  <a:tcPr marL="60010" marR="60010" marT="30005" marB="30005">
                    <a:lnL w="12700" cap="flat" cmpd="sng" algn="ctr">
                      <a:solidFill>
                        <a:schemeClr val="bg1"/>
                      </a:solidFill>
                      <a:prstDash val="solid"/>
                      <a:round/>
                      <a:headEnd type="none" w="med" len="med"/>
                      <a:tailEnd type="none" w="med" len="med"/>
                    </a:lnL>
                    <a:lnR w="6350" cap="flat" cmpd="sng" algn="ctr">
                      <a:solidFill>
                        <a:srgbClr val="0A72BA"/>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96B1">
                        <a:alpha val="9804"/>
                      </a:srgbClr>
                    </a:solidFill>
                  </a:tcPr>
                </a:tc>
                <a:tc>
                  <a:txBody>
                    <a:bodyPr/>
                    <a:lstStyle/>
                    <a:p>
                      <a:pPr algn="l" rtl="0" fontAlgn="base"/>
                      <a:r>
                        <a:rPr lang="en-US" sz="1200" dirty="0">
                          <a:effectLst/>
                          <a:latin typeface="Arial" panose="020B0604020202020204" pitchFamily="34" charset="0"/>
                          <a:ea typeface="Arial" charset="0"/>
                          <a:cs typeface="Arial" panose="020B0604020202020204" pitchFamily="34" charset="0"/>
                        </a:rPr>
                        <a:t>“I believe that something is going on, but I do not yet know what it is” </a:t>
                      </a:r>
                    </a:p>
                    <a:p>
                      <a:pPr algn="l" rtl="0" fontAlgn="base"/>
                      <a:r>
                        <a:rPr lang="en-US" sz="1200" dirty="0">
                          <a:effectLst/>
                          <a:latin typeface="Arial" panose="020B0604020202020204" pitchFamily="34" charset="0"/>
                          <a:ea typeface="Arial" charset="0"/>
                          <a:cs typeface="Arial" panose="020B0604020202020204" pitchFamily="34" charset="0"/>
                        </a:rPr>
                        <a:t>“You have some symptoms that are not typical of this diagnosis and we need to follow them up.”</a:t>
                      </a:r>
                      <a:endParaRPr lang="en-US" sz="1200" b="0" i="0" dirty="0">
                        <a:effectLst/>
                        <a:latin typeface="Arial" panose="020B0604020202020204" pitchFamily="34" charset="0"/>
                        <a:ea typeface="Arial" charset="0"/>
                        <a:cs typeface="Arial" panose="020B0604020202020204" pitchFamily="34" charset="0"/>
                      </a:endParaRPr>
                    </a:p>
                  </a:txBody>
                  <a:tcPr marL="60010" marR="60010" marT="30005" marB="30005">
                    <a:lnL w="6350" cap="flat" cmpd="sng" algn="ctr">
                      <a:solidFill>
                        <a:srgbClr val="0A72BA"/>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0096B1">
                        <a:alpha val="9804"/>
                      </a:srgbClr>
                    </a:solidFill>
                  </a:tcPr>
                </a:tc>
                <a:extLst>
                  <a:ext uri="{0D108BD9-81ED-4DB2-BD59-A6C34878D82A}">
                    <a16:rowId xmlns:a16="http://schemas.microsoft.com/office/drawing/2014/main" val="3420226584"/>
                  </a:ext>
                </a:extLst>
              </a:tr>
              <a:tr h="215001">
                <a:tc vMerge="1">
                  <a:txBody>
                    <a:bodyPr/>
                    <a:lstStyle/>
                    <a:p>
                      <a:endParaRPr lang="en-US"/>
                    </a:p>
                  </a:txBody>
                  <a:tcPr/>
                </a:tc>
                <a:tc>
                  <a:txBody>
                    <a:bodyPr/>
                    <a:lstStyle/>
                    <a:p>
                      <a:pPr algn="l" rtl="0" fontAlgn="base"/>
                      <a:r>
                        <a:rPr lang="en-US" sz="1200" dirty="0">
                          <a:effectLst/>
                          <a:latin typeface="Arial" charset="0"/>
                          <a:ea typeface="Arial" charset="0"/>
                          <a:cs typeface="Arial" charset="0"/>
                        </a:rPr>
                        <a:t>Invite patient’s concerns. </a:t>
                      </a:r>
                      <a:endParaRPr lang="en-US" sz="2800" b="0" i="0" dirty="0">
                        <a:effectLst/>
                        <a:latin typeface="Arial" charset="0"/>
                        <a:ea typeface="Arial" charset="0"/>
                        <a:cs typeface="Arial" charset="0"/>
                      </a:endParaRPr>
                    </a:p>
                  </a:txBody>
                  <a:tcPr marL="60010" marR="60010" marT="30005" marB="30005">
                    <a:lnL w="12700" cap="flat" cmpd="sng" algn="ctr">
                      <a:solidFill>
                        <a:schemeClr val="bg1"/>
                      </a:solidFill>
                      <a:prstDash val="solid"/>
                      <a:round/>
                      <a:headEnd type="none" w="med" len="med"/>
                      <a:tailEnd type="none" w="med" len="med"/>
                    </a:lnL>
                    <a:lnR w="6350" cap="flat" cmpd="sng" algn="ctr">
                      <a:solidFill>
                        <a:srgbClr val="0A72BA"/>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algn="l" rtl="0" fontAlgn="base"/>
                      <a:r>
                        <a:rPr lang="en-US" sz="1200" dirty="0">
                          <a:effectLst/>
                          <a:latin typeface="Arial" panose="020B0604020202020204" pitchFamily="34" charset="0"/>
                          <a:ea typeface="Arial" charset="0"/>
                          <a:cs typeface="Arial" panose="020B0604020202020204" pitchFamily="34" charset="0"/>
                        </a:rPr>
                        <a:t>“What is most concerning for you about the initial diagnosis?”</a:t>
                      </a:r>
                      <a:endParaRPr lang="en-US" sz="1200" b="0" i="0" dirty="0">
                        <a:effectLst/>
                        <a:latin typeface="Arial" panose="020B0604020202020204" pitchFamily="34" charset="0"/>
                        <a:ea typeface="Arial" charset="0"/>
                        <a:cs typeface="Arial" panose="020B0604020202020204" pitchFamily="34" charset="0"/>
                      </a:endParaRPr>
                    </a:p>
                  </a:txBody>
                  <a:tcPr marL="60010" marR="60010" marT="30005" marB="30005">
                    <a:lnL w="6350" cap="flat" cmpd="sng" algn="ctr">
                      <a:solidFill>
                        <a:srgbClr val="0A72BA"/>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88825174"/>
                  </a:ext>
                </a:extLst>
              </a:tr>
              <a:tr h="538764">
                <a:tc rowSpan="4">
                  <a:txBody>
                    <a:bodyPr/>
                    <a:lstStyle/>
                    <a:p>
                      <a:pPr algn="l" rtl="0" fontAlgn="base"/>
                      <a:r>
                        <a:rPr lang="en-US" sz="1200" dirty="0">
                          <a:effectLst/>
                          <a:latin typeface="Arial" charset="0"/>
                          <a:ea typeface="Arial" charset="0"/>
                          <a:cs typeface="Arial" charset="0"/>
                        </a:rPr>
                        <a:t>Recommendations </a:t>
                      </a:r>
                    </a:p>
                    <a:p>
                      <a:pPr algn="l" rtl="0" fontAlgn="base"/>
                      <a:r>
                        <a:rPr lang="en-US" sz="1200" dirty="0">
                          <a:effectLst/>
                          <a:latin typeface="Arial" charset="0"/>
                          <a:ea typeface="Arial" charset="0"/>
                          <a:cs typeface="Arial" charset="0"/>
                        </a:rPr>
                        <a:t>and Requests</a:t>
                      </a:r>
                      <a:endParaRPr lang="en-US" sz="2800" b="1" i="0" dirty="0">
                        <a:solidFill>
                          <a:schemeClr val="bg1"/>
                        </a:solidFill>
                        <a:effectLst/>
                        <a:latin typeface="Arial" charset="0"/>
                        <a:ea typeface="Arial" charset="0"/>
                        <a:cs typeface="Arial" charset="0"/>
                      </a:endParaRPr>
                    </a:p>
                  </a:txBody>
                  <a:tcPr marL="60010" marR="60010" marT="30005" marB="30005"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6B1"/>
                    </a:solidFill>
                  </a:tcPr>
                </a:tc>
                <a:tc>
                  <a:txBody>
                    <a:bodyPr/>
                    <a:lstStyle/>
                    <a:p>
                      <a:pPr algn="l" rtl="0" fontAlgn="base"/>
                      <a:r>
                        <a:rPr lang="en-US" sz="1200" dirty="0">
                          <a:effectLst/>
                          <a:latin typeface="Arial" charset="0"/>
                          <a:ea typeface="Arial" charset="0"/>
                          <a:cs typeface="Arial" charset="0"/>
                        </a:rPr>
                        <a:t>What should the patient do next? </a:t>
                      </a:r>
                      <a:endParaRPr lang="en-US" sz="2800" b="0" i="0" dirty="0">
                        <a:effectLst/>
                        <a:latin typeface="Arial" charset="0"/>
                        <a:ea typeface="Arial" charset="0"/>
                        <a:cs typeface="Arial" charset="0"/>
                      </a:endParaRPr>
                    </a:p>
                  </a:txBody>
                  <a:tcPr marL="60010" marR="60010" marT="30005" marB="30005">
                    <a:lnL w="12700" cap="flat" cmpd="sng" algn="ctr">
                      <a:solidFill>
                        <a:schemeClr val="bg1"/>
                      </a:solidFill>
                      <a:prstDash val="solid"/>
                      <a:round/>
                      <a:headEnd type="none" w="med" len="med"/>
                      <a:tailEnd type="none" w="med" len="med"/>
                    </a:lnL>
                    <a:lnR w="6350" cap="flat" cmpd="sng" algn="ctr">
                      <a:solidFill>
                        <a:srgbClr val="0A72BA"/>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96B1">
                        <a:alpha val="9804"/>
                      </a:srgbClr>
                    </a:solidFill>
                  </a:tcPr>
                </a:tc>
                <a:tc>
                  <a:txBody>
                    <a:bodyPr/>
                    <a:lstStyle/>
                    <a:p>
                      <a:pPr algn="l" rtl="0" fontAlgn="base"/>
                      <a:r>
                        <a:rPr lang="en-US" sz="1200" dirty="0">
                          <a:effectLst/>
                          <a:latin typeface="Arial" panose="020B0604020202020204" pitchFamily="34" charset="0"/>
                          <a:ea typeface="Arial" charset="0"/>
                          <a:cs typeface="Arial" panose="020B0604020202020204" pitchFamily="34" charset="0"/>
                        </a:rPr>
                        <a:t>“I would like you to have some additional tests.” </a:t>
                      </a:r>
                    </a:p>
                    <a:p>
                      <a:pPr algn="l" rtl="0" fontAlgn="base"/>
                      <a:r>
                        <a:rPr lang="en-US" sz="1200" dirty="0">
                          <a:effectLst/>
                          <a:latin typeface="Arial" panose="020B0604020202020204" pitchFamily="34" charset="0"/>
                          <a:ea typeface="Arial" charset="0"/>
                          <a:cs typeface="Arial" panose="020B0604020202020204" pitchFamily="34" charset="0"/>
                        </a:rPr>
                        <a:t>“I would like to have you seen by a [consulting clinician] to help us get to the bottom of this. </a:t>
                      </a:r>
                      <a:endParaRPr lang="en-US" sz="1200" b="0" i="0" dirty="0">
                        <a:effectLst/>
                        <a:latin typeface="Arial" panose="020B0604020202020204" pitchFamily="34" charset="0"/>
                        <a:ea typeface="Arial" charset="0"/>
                        <a:cs typeface="Arial" panose="020B0604020202020204" pitchFamily="34" charset="0"/>
                      </a:endParaRPr>
                    </a:p>
                  </a:txBody>
                  <a:tcPr marL="60010" marR="60010" marT="30005" marB="30005">
                    <a:lnL w="6350" cap="flat" cmpd="sng" algn="ctr">
                      <a:solidFill>
                        <a:srgbClr val="0A72BA"/>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0096B1">
                        <a:alpha val="9804"/>
                      </a:srgbClr>
                    </a:solidFill>
                  </a:tcPr>
                </a:tc>
                <a:extLst>
                  <a:ext uri="{0D108BD9-81ED-4DB2-BD59-A6C34878D82A}">
                    <a16:rowId xmlns:a16="http://schemas.microsoft.com/office/drawing/2014/main" val="1226500956"/>
                  </a:ext>
                </a:extLst>
              </a:tr>
              <a:tr h="376882">
                <a:tc vMerge="1">
                  <a:txBody>
                    <a:bodyPr/>
                    <a:lstStyle/>
                    <a:p>
                      <a:endParaRPr lang="en-US"/>
                    </a:p>
                  </a:txBody>
                  <a:tcPr/>
                </a:tc>
                <a:tc>
                  <a:txBody>
                    <a:bodyPr/>
                    <a:lstStyle/>
                    <a:p>
                      <a:pPr algn="l" rtl="0" fontAlgn="base"/>
                      <a:r>
                        <a:rPr lang="en-US" sz="1200" dirty="0">
                          <a:effectLst/>
                          <a:latin typeface="Arial" charset="0"/>
                          <a:ea typeface="Arial" charset="0"/>
                          <a:cs typeface="Arial" charset="0"/>
                        </a:rPr>
                        <a:t>How will doing this next step affect the diagnosis? </a:t>
                      </a:r>
                      <a:endParaRPr lang="en-US" sz="2800" b="0" i="0" dirty="0">
                        <a:effectLst/>
                        <a:latin typeface="Arial" charset="0"/>
                        <a:ea typeface="Arial" charset="0"/>
                        <a:cs typeface="Arial" charset="0"/>
                      </a:endParaRPr>
                    </a:p>
                  </a:txBody>
                  <a:tcPr marL="60010" marR="60010" marT="30005" marB="30005">
                    <a:lnL w="12700" cap="flat" cmpd="sng" algn="ctr">
                      <a:solidFill>
                        <a:schemeClr val="bg1"/>
                      </a:solidFill>
                      <a:prstDash val="solid"/>
                      <a:round/>
                      <a:headEnd type="none" w="med" len="med"/>
                      <a:tailEnd type="none" w="med" len="med"/>
                    </a:lnL>
                    <a:lnR w="6350" cap="flat" cmpd="sng" algn="ctr">
                      <a:solidFill>
                        <a:srgbClr val="0A72BA"/>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algn="l" rtl="0" fontAlgn="base"/>
                      <a:r>
                        <a:rPr lang="en-US" sz="1200" dirty="0">
                          <a:effectLst/>
                          <a:latin typeface="Arial" panose="020B0604020202020204" pitchFamily="34" charset="0"/>
                          <a:ea typeface="Arial" charset="0"/>
                          <a:cs typeface="Arial" panose="020B0604020202020204" pitchFamily="34" charset="0"/>
                        </a:rPr>
                        <a:t>“This test/consult will allow us to start to pinpoint the cause of your symptoms and help us achieve the diagnosis.” </a:t>
                      </a:r>
                      <a:endParaRPr lang="en-US" sz="1200" b="0" i="0" dirty="0">
                        <a:effectLst/>
                        <a:latin typeface="Arial" panose="020B0604020202020204" pitchFamily="34" charset="0"/>
                        <a:ea typeface="Arial" charset="0"/>
                        <a:cs typeface="Arial" panose="020B0604020202020204" pitchFamily="34" charset="0"/>
                      </a:endParaRPr>
                    </a:p>
                  </a:txBody>
                  <a:tcPr marL="60010" marR="60010" marT="30005" marB="30005">
                    <a:lnL w="6350" cap="flat" cmpd="sng" algn="ctr">
                      <a:solidFill>
                        <a:srgbClr val="0A72BA"/>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43644282"/>
                  </a:ext>
                </a:extLst>
              </a:tr>
              <a:tr h="538764">
                <a:tc vMerge="1">
                  <a:txBody>
                    <a:bodyPr/>
                    <a:lstStyle/>
                    <a:p>
                      <a:endParaRPr lang="en-US"/>
                    </a:p>
                  </a:txBody>
                  <a:tcPr/>
                </a:tc>
                <a:tc>
                  <a:txBody>
                    <a:bodyPr/>
                    <a:lstStyle/>
                    <a:p>
                      <a:pPr algn="l" rtl="0" fontAlgn="base"/>
                      <a:r>
                        <a:rPr lang="en-US" sz="1200" dirty="0">
                          <a:effectLst/>
                          <a:latin typeface="Arial" charset="0"/>
                          <a:ea typeface="Arial" charset="0"/>
                          <a:cs typeface="Arial" charset="0"/>
                        </a:rPr>
                        <a:t>What should the patient expect from any treatment or test? </a:t>
                      </a:r>
                      <a:endParaRPr lang="en-US" sz="2800" b="0" i="0" dirty="0">
                        <a:effectLst/>
                        <a:latin typeface="Arial" charset="0"/>
                        <a:ea typeface="Arial" charset="0"/>
                        <a:cs typeface="Arial" charset="0"/>
                      </a:endParaRPr>
                    </a:p>
                  </a:txBody>
                  <a:tcPr marL="60010" marR="60010" marT="30005" marB="30005">
                    <a:lnL w="12700" cap="flat" cmpd="sng" algn="ctr">
                      <a:solidFill>
                        <a:schemeClr val="bg1"/>
                      </a:solidFill>
                      <a:prstDash val="solid"/>
                      <a:round/>
                      <a:headEnd type="none" w="med" len="med"/>
                      <a:tailEnd type="none" w="med" len="med"/>
                    </a:lnL>
                    <a:lnR w="6350" cap="flat" cmpd="sng" algn="ctr">
                      <a:solidFill>
                        <a:srgbClr val="0A72BA"/>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96B1">
                        <a:alpha val="9804"/>
                      </a:srgbClr>
                    </a:solidFill>
                  </a:tcPr>
                </a:tc>
                <a:tc>
                  <a:txBody>
                    <a:bodyPr/>
                    <a:lstStyle/>
                    <a:p>
                      <a:pPr marL="0" algn="l" defTabSz="914400" rtl="0" eaLnBrk="1" fontAlgn="base" latinLnBrk="0" hangingPunct="1"/>
                      <a:r>
                        <a:rPr lang="en-US" sz="1200" kern="1200" dirty="0">
                          <a:solidFill>
                            <a:schemeClr val="dk1"/>
                          </a:solidFill>
                          <a:effectLst/>
                          <a:latin typeface="Arial" panose="020B0604020202020204" pitchFamily="34" charset="0"/>
                          <a:ea typeface="Arial" charset="0"/>
                          <a:cs typeface="Arial" panose="020B0604020202020204" pitchFamily="34" charset="0"/>
                        </a:rPr>
                        <a:t>“I would like you to have the test/start this treatment.” </a:t>
                      </a:r>
                    </a:p>
                    <a:p>
                      <a:pPr marL="0" algn="l" defTabSz="914400" rtl="0" eaLnBrk="1" fontAlgn="base" latinLnBrk="0" hangingPunct="1"/>
                      <a:r>
                        <a:rPr lang="en-US" sz="1200" kern="1200" dirty="0">
                          <a:solidFill>
                            <a:schemeClr val="dk1"/>
                          </a:solidFill>
                          <a:effectLst/>
                          <a:latin typeface="Arial" panose="020B0604020202020204" pitchFamily="34" charset="0"/>
                          <a:ea typeface="Arial" charset="0"/>
                          <a:cs typeface="Arial" panose="020B0604020202020204" pitchFamily="34" charset="0"/>
                        </a:rPr>
                        <a:t>“You should complete the test within 2 weeks and </a:t>
                      </a:r>
                    </a:p>
                    <a:p>
                      <a:pPr marL="0" algn="l" defTabSz="914400" rtl="0" eaLnBrk="1" fontAlgn="base" latinLnBrk="0" hangingPunct="1"/>
                      <a:r>
                        <a:rPr lang="en-US" sz="1200" kern="1200" dirty="0">
                          <a:solidFill>
                            <a:schemeClr val="dk1"/>
                          </a:solidFill>
                          <a:effectLst/>
                          <a:latin typeface="Arial" panose="020B0604020202020204" pitchFamily="34" charset="0"/>
                          <a:ea typeface="Arial" charset="0"/>
                          <a:cs typeface="Arial" panose="020B0604020202020204" pitchFamily="34" charset="0"/>
                        </a:rPr>
                        <a:t>come back to see me so we can talk about the </a:t>
                      </a:r>
                    </a:p>
                    <a:p>
                      <a:pPr marL="0" algn="l" defTabSz="914400" rtl="0" eaLnBrk="1" fontAlgn="base" latinLnBrk="0" hangingPunct="1"/>
                      <a:r>
                        <a:rPr lang="en-US" sz="1200" kern="1200" dirty="0">
                          <a:solidFill>
                            <a:schemeClr val="dk1"/>
                          </a:solidFill>
                          <a:effectLst/>
                          <a:latin typeface="Arial" panose="020B0604020202020204" pitchFamily="34" charset="0"/>
                          <a:ea typeface="Arial" charset="0"/>
                          <a:cs typeface="Arial" panose="020B0604020202020204" pitchFamily="34" charset="0"/>
                        </a:rPr>
                        <a:t>results and any next steps.” </a:t>
                      </a:r>
                    </a:p>
                  </a:txBody>
                  <a:tcPr marL="60010" marR="60010" marT="30005" marB="30005">
                    <a:lnL w="6350" cap="flat" cmpd="sng" algn="ctr">
                      <a:solidFill>
                        <a:srgbClr val="0A72BA"/>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0096B1">
                        <a:alpha val="9804"/>
                      </a:srgbClr>
                    </a:solidFill>
                  </a:tcPr>
                </a:tc>
                <a:extLst>
                  <a:ext uri="{0D108BD9-81ED-4DB2-BD59-A6C34878D82A}">
                    <a16:rowId xmlns:a16="http://schemas.microsoft.com/office/drawing/2014/main" val="4185310413"/>
                  </a:ext>
                </a:extLst>
              </a:tr>
              <a:tr h="376882">
                <a:tc vMerge="1">
                  <a:txBody>
                    <a:bodyPr/>
                    <a:lstStyle/>
                    <a:p>
                      <a:endParaRPr lang="en-US"/>
                    </a:p>
                  </a:txBody>
                  <a:tcPr/>
                </a:tc>
                <a:tc>
                  <a:txBody>
                    <a:bodyPr/>
                    <a:lstStyle/>
                    <a:p>
                      <a:pPr algn="l" rtl="0" fontAlgn="base"/>
                      <a:r>
                        <a:rPr lang="en-US" sz="1200" dirty="0">
                          <a:effectLst/>
                          <a:latin typeface="Arial" charset="0"/>
                          <a:ea typeface="Arial" charset="0"/>
                          <a:cs typeface="Arial" charset="0"/>
                        </a:rPr>
                        <a:t>When should the patient </a:t>
                      </a:r>
                      <a:r>
                        <a:rPr lang="en-US" sz="1200" dirty="0" err="1">
                          <a:effectLst/>
                          <a:latin typeface="Arial" charset="0"/>
                          <a:ea typeface="Arial" charset="0"/>
                          <a:cs typeface="Arial" charset="0"/>
                        </a:rPr>
                        <a:t>followup</a:t>
                      </a:r>
                      <a:r>
                        <a:rPr lang="en-US" sz="1200" dirty="0">
                          <a:effectLst/>
                          <a:latin typeface="Arial" charset="0"/>
                          <a:ea typeface="Arial" charset="0"/>
                          <a:cs typeface="Arial" charset="0"/>
                        </a:rPr>
                        <a:t>? </a:t>
                      </a:r>
                      <a:endParaRPr lang="en-US" sz="2800" b="0" i="0" dirty="0">
                        <a:effectLst/>
                        <a:latin typeface="Arial" charset="0"/>
                        <a:ea typeface="Arial" charset="0"/>
                        <a:cs typeface="Arial" charset="0"/>
                      </a:endParaRPr>
                    </a:p>
                  </a:txBody>
                  <a:tcPr marL="60010" marR="60010" marT="30005" marB="30005">
                    <a:lnL w="12700" cap="flat" cmpd="sng" algn="ctr">
                      <a:solidFill>
                        <a:schemeClr val="bg1"/>
                      </a:solidFill>
                      <a:prstDash val="solid"/>
                      <a:round/>
                      <a:headEnd type="none" w="med" len="med"/>
                      <a:tailEnd type="none" w="med" len="med"/>
                    </a:lnL>
                    <a:lnR w="6350" cap="flat" cmpd="sng" algn="ctr">
                      <a:solidFill>
                        <a:srgbClr val="0A72BA"/>
                      </a:solidFill>
                      <a:prstDash val="solid"/>
                      <a:round/>
                      <a:headEnd type="none" w="med" len="med"/>
                      <a:tailEnd type="none" w="med" len="med"/>
                    </a:lnR>
                    <a:lnT>
                      <a:noFill/>
                    </a:lnT>
                    <a:lnB w="25400" cmpd="sng">
                      <a:noFill/>
                    </a:lnB>
                    <a:lnTlToBr w="12700" cmpd="sng">
                      <a:noFill/>
                      <a:prstDash val="solid"/>
                    </a:lnTlToBr>
                    <a:lnBlToTr w="12700" cmpd="sng">
                      <a:noFill/>
                      <a:prstDash val="solid"/>
                    </a:lnBlToTr>
                    <a:solidFill>
                      <a:schemeClr val="bg1"/>
                    </a:solidFill>
                  </a:tcPr>
                </a:tc>
                <a:tc>
                  <a:txBody>
                    <a:bodyPr/>
                    <a:lstStyle/>
                    <a:p>
                      <a:pPr marL="0" algn="l" defTabSz="914400" rtl="0" eaLnBrk="1" fontAlgn="base" latinLnBrk="0" hangingPunct="1"/>
                      <a:r>
                        <a:rPr lang="en-US" sz="1200" kern="1200" dirty="0">
                          <a:solidFill>
                            <a:schemeClr val="dk1"/>
                          </a:solidFill>
                          <a:effectLst/>
                          <a:latin typeface="Arial" panose="020B0604020202020204" pitchFamily="34" charset="0"/>
                          <a:ea typeface="Arial" charset="0"/>
                          <a:cs typeface="Arial" panose="020B0604020202020204" pitchFamily="34" charset="0"/>
                        </a:rPr>
                        <a:t>“If you experience X or Y new symptoms, </a:t>
                      </a:r>
                    </a:p>
                    <a:p>
                      <a:pPr marL="0" algn="l" defTabSz="914400" rtl="0" eaLnBrk="1" fontAlgn="base" latinLnBrk="0" hangingPunct="1"/>
                      <a:r>
                        <a:rPr lang="en-US" sz="1200" kern="1200" dirty="0">
                          <a:solidFill>
                            <a:schemeClr val="dk1"/>
                          </a:solidFill>
                          <a:effectLst/>
                          <a:latin typeface="Arial" panose="020B0604020202020204" pitchFamily="34" charset="0"/>
                          <a:ea typeface="Arial" charset="0"/>
                          <a:cs typeface="Arial" panose="020B0604020202020204" pitchFamily="34" charset="0"/>
                        </a:rPr>
                        <a:t>please come back in or call the office.” </a:t>
                      </a:r>
                    </a:p>
                  </a:txBody>
                  <a:tcPr marL="60010" marR="60010" marT="30005" marB="30005">
                    <a:lnL w="6350" cap="flat" cmpd="sng" algn="ctr">
                      <a:solidFill>
                        <a:srgbClr val="0A72BA"/>
                      </a:solidFill>
                      <a:prstDash val="solid"/>
                      <a:round/>
                      <a:headEnd type="none" w="med" len="med"/>
                      <a:tailEnd type="none" w="med" len="med"/>
                    </a:lnL>
                    <a:lnR>
                      <a:noFill/>
                    </a:lnR>
                    <a:lnT>
                      <a:noFill/>
                    </a:lnT>
                    <a:lnB w="254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88352927"/>
                  </a:ext>
                </a:extLst>
              </a:tr>
            </a:tbl>
          </a:graphicData>
        </a:graphic>
      </p:graphicFrame>
      <p:pic>
        <p:nvPicPr>
          <p:cNvPr id="6" name="Picture 2">
            <a:extLst>
              <a:ext uri="{FF2B5EF4-FFF2-40B4-BE49-F238E27FC236}">
                <a16:creationId xmlns:a16="http://schemas.microsoft.com/office/drawing/2014/main" id="{AF41FAE2-58BF-432C-A96C-98992572082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64" r="664"/>
          <a:stretch/>
        </p:blipFill>
        <p:spPr bwMode="auto">
          <a:xfrm>
            <a:off x="3533775" y="6009898"/>
            <a:ext cx="5610225" cy="2533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This slide can be found in the participant workbook.">
            <a:extLst>
              <a:ext uri="{FF2B5EF4-FFF2-40B4-BE49-F238E27FC236}">
                <a16:creationId xmlns:a16="http://schemas.microsoft.com/office/drawing/2014/main" id="{8409C8FC-D055-41F1-9F23-84AA14A3F6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1400" y="5105400"/>
            <a:ext cx="1686045" cy="1686045"/>
          </a:xfrm>
          <a:prstGeom prst="rect">
            <a:avLst/>
          </a:prstGeom>
        </p:spPr>
      </p:pic>
    </p:spTree>
    <p:extLst>
      <p:ext uri="{BB962C8B-B14F-4D97-AF65-F5344CB8AC3E}">
        <p14:creationId xmlns:p14="http://schemas.microsoft.com/office/powerpoint/2010/main" val="1508965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EB478-C339-4358-B150-5E08EFB99942}"/>
              </a:ext>
            </a:extLst>
          </p:cNvPr>
          <p:cNvSpPr>
            <a:spLocks noGrp="1"/>
          </p:cNvSpPr>
          <p:nvPr>
            <p:ph type="title"/>
          </p:nvPr>
        </p:nvSpPr>
        <p:spPr/>
        <p:txBody>
          <a:bodyPr>
            <a:normAutofit/>
          </a:bodyPr>
          <a:lstStyle/>
          <a:p>
            <a:r>
              <a:rPr lang="en-US" dirty="0"/>
              <a:t>Communicating Diagnostic Uncertainty With Patients</a:t>
            </a:r>
          </a:p>
        </p:txBody>
      </p:sp>
      <p:pic>
        <p:nvPicPr>
          <p:cNvPr id="5" name="Picture 4" descr=" Ask, Listen, and Act is a three-word prompt that can serve as a reminder of the reflective process.">
            <a:extLst>
              <a:ext uri="{FF2B5EF4-FFF2-40B4-BE49-F238E27FC236}">
                <a16:creationId xmlns:a16="http://schemas.microsoft.com/office/drawing/2014/main" id="{35006153-7CEF-4D93-B171-137978B8BD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1880" y="1899514"/>
            <a:ext cx="2611022" cy="2662005"/>
          </a:xfrm>
          <a:prstGeom prst="rect">
            <a:avLst/>
          </a:prstGeom>
        </p:spPr>
      </p:pic>
      <p:sp>
        <p:nvSpPr>
          <p:cNvPr id="10" name="Content Placeholder 9">
            <a:extLst>
              <a:ext uri="{FF2B5EF4-FFF2-40B4-BE49-F238E27FC236}">
                <a16:creationId xmlns:a16="http://schemas.microsoft.com/office/drawing/2014/main" id="{F727DE22-0A84-4639-A598-E6353204CE0C}"/>
              </a:ext>
            </a:extLst>
          </p:cNvPr>
          <p:cNvSpPr>
            <a:spLocks noGrp="1"/>
          </p:cNvSpPr>
          <p:nvPr>
            <p:ph idx="1"/>
          </p:nvPr>
        </p:nvSpPr>
        <p:spPr>
          <a:xfrm>
            <a:off x="1193732" y="4267200"/>
            <a:ext cx="2391995" cy="1919093"/>
          </a:xfrm>
        </p:spPr>
        <p:txBody>
          <a:bodyPr>
            <a:normAutofit/>
          </a:bodyPr>
          <a:lstStyle/>
          <a:p>
            <a:r>
              <a:rPr lang="en-US" sz="2000" dirty="0">
                <a:latin typeface="Arial" panose="020B0604020202020204" pitchFamily="34" charset="0"/>
                <a:cs typeface="Arial" panose="020B0604020202020204" pitchFamily="34" charset="0"/>
              </a:rPr>
              <a:t>Acknowledge uncertainty.</a:t>
            </a:r>
          </a:p>
          <a:p>
            <a:r>
              <a:rPr lang="en-US" sz="2000" dirty="0">
                <a:latin typeface="Arial" panose="020B0604020202020204" pitchFamily="34" charset="0"/>
                <a:cs typeface="Arial" panose="020B0604020202020204" pitchFamily="34" charset="0"/>
              </a:rPr>
              <a:t>Ask for emotional reaction.</a:t>
            </a:r>
          </a:p>
        </p:txBody>
      </p:sp>
      <p:pic>
        <p:nvPicPr>
          <p:cNvPr id="7" name="Picture 6" descr="Listen">
            <a:extLst>
              <a:ext uri="{FF2B5EF4-FFF2-40B4-BE49-F238E27FC236}">
                <a16:creationId xmlns:a16="http://schemas.microsoft.com/office/drawing/2014/main" id="{54F9416D-8F2A-407E-BF66-05C51D0039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69080" y="1899514"/>
            <a:ext cx="2611022" cy="2662005"/>
          </a:xfrm>
          <a:prstGeom prst="rect">
            <a:avLst/>
          </a:prstGeom>
        </p:spPr>
      </p:pic>
      <p:sp>
        <p:nvSpPr>
          <p:cNvPr id="11" name="Rectangle 10">
            <a:extLst>
              <a:ext uri="{FF2B5EF4-FFF2-40B4-BE49-F238E27FC236}">
                <a16:creationId xmlns:a16="http://schemas.microsoft.com/office/drawing/2014/main" id="{F51A9D41-EF96-4E55-A339-5F179B993003}"/>
              </a:ext>
            </a:extLst>
          </p:cNvPr>
          <p:cNvSpPr/>
          <p:nvPr/>
        </p:nvSpPr>
        <p:spPr>
          <a:xfrm>
            <a:off x="3643698" y="4211083"/>
            <a:ext cx="2204552" cy="1015663"/>
          </a:xfrm>
          <a:prstGeom prst="rect">
            <a:avLst/>
          </a:prstGeom>
        </p:spPr>
        <p:txBody>
          <a:bodyPr wrap="square">
            <a:spAutoFit/>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Listen and respond empathetically.</a:t>
            </a:r>
          </a:p>
        </p:txBody>
      </p:sp>
      <p:pic>
        <p:nvPicPr>
          <p:cNvPr id="9" name="Picture 8" descr="Act">
            <a:extLst>
              <a:ext uri="{FF2B5EF4-FFF2-40B4-BE49-F238E27FC236}">
                <a16:creationId xmlns:a16="http://schemas.microsoft.com/office/drawing/2014/main" id="{4671ABB8-8A0C-49C1-8DC4-8A62C2CD67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12602" y="1899514"/>
            <a:ext cx="2765402" cy="2819400"/>
          </a:xfrm>
          <a:prstGeom prst="rect">
            <a:avLst/>
          </a:prstGeom>
        </p:spPr>
      </p:pic>
      <p:sp>
        <p:nvSpPr>
          <p:cNvPr id="12" name="Rectangle 11">
            <a:extLst>
              <a:ext uri="{FF2B5EF4-FFF2-40B4-BE49-F238E27FC236}">
                <a16:creationId xmlns:a16="http://schemas.microsoft.com/office/drawing/2014/main" id="{43C880AD-6AD3-4201-885A-D998A288E415}"/>
              </a:ext>
            </a:extLst>
          </p:cNvPr>
          <p:cNvSpPr/>
          <p:nvPr/>
        </p:nvSpPr>
        <p:spPr>
          <a:xfrm>
            <a:off x="6254720" y="4242459"/>
            <a:ext cx="1900730" cy="1015663"/>
          </a:xfrm>
          <a:prstGeom prst="rect">
            <a:avLst/>
          </a:prstGeom>
        </p:spPr>
        <p:txBody>
          <a:bodyPr wrap="square">
            <a:spAutoFit/>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Discuss next steps and actions.</a:t>
            </a:r>
          </a:p>
        </p:txBody>
      </p:sp>
    </p:spTree>
    <p:extLst>
      <p:ext uri="{BB962C8B-B14F-4D97-AF65-F5344CB8AC3E}">
        <p14:creationId xmlns:p14="http://schemas.microsoft.com/office/powerpoint/2010/main" val="4189328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EB478-C339-4358-B150-5E08EFB99942}"/>
              </a:ext>
            </a:extLst>
          </p:cNvPr>
          <p:cNvSpPr>
            <a:spLocks noGrp="1"/>
          </p:cNvSpPr>
          <p:nvPr>
            <p:ph type="title"/>
          </p:nvPr>
        </p:nvSpPr>
        <p:spPr/>
        <p:txBody>
          <a:bodyPr>
            <a:normAutofit/>
          </a:bodyPr>
          <a:lstStyle/>
          <a:p>
            <a:r>
              <a:rPr lang="en-US" dirty="0"/>
              <a:t>What Is “Teach-Back?”</a:t>
            </a:r>
          </a:p>
        </p:txBody>
      </p:sp>
      <p:sp>
        <p:nvSpPr>
          <p:cNvPr id="6" name="Content Placeholder 5">
            <a:extLst>
              <a:ext uri="{FF2B5EF4-FFF2-40B4-BE49-F238E27FC236}">
                <a16:creationId xmlns:a16="http://schemas.microsoft.com/office/drawing/2014/main" id="{D64EDB70-C67F-4B5D-AA64-4CDE55632C28}"/>
              </a:ext>
            </a:extLst>
          </p:cNvPr>
          <p:cNvSpPr>
            <a:spLocks noGrp="1"/>
          </p:cNvSpPr>
          <p:nvPr>
            <p:ph idx="1"/>
          </p:nvPr>
        </p:nvSpPr>
        <p:spPr>
          <a:xfrm>
            <a:off x="122566" y="1863437"/>
            <a:ext cx="8839200" cy="4230623"/>
          </a:xfrm>
        </p:spPr>
        <p:txBody>
          <a:bodyPr>
            <a:normAutofit/>
          </a:bodyPr>
          <a:lstStyle/>
          <a:p>
            <a:r>
              <a:rPr lang="en-US" sz="2800" dirty="0">
                <a:latin typeface="Arial" charset="0"/>
                <a:ea typeface="Arial" charset="0"/>
                <a:cs typeface="Arial" charset="0"/>
              </a:rPr>
              <a:t>Ask patients or family members to explain in their own words what they need to know or do.</a:t>
            </a:r>
          </a:p>
          <a:p>
            <a:r>
              <a:rPr lang="en-US" sz="2800" dirty="0">
                <a:latin typeface="Arial" charset="0"/>
                <a:ea typeface="Arial" charset="0"/>
                <a:cs typeface="Arial" charset="0"/>
              </a:rPr>
              <a:t>Teach-back can be used when you explain:</a:t>
            </a:r>
          </a:p>
          <a:p>
            <a:pPr lvl="1"/>
            <a:r>
              <a:rPr lang="en-US" sz="2400" dirty="0">
                <a:latin typeface="Arial" charset="0"/>
                <a:ea typeface="Arial" charset="0"/>
                <a:cs typeface="Arial" charset="0"/>
              </a:rPr>
              <a:t>A new diagnosis.</a:t>
            </a:r>
            <a:r>
              <a:rPr lang="en-US" sz="1100" dirty="0">
                <a:latin typeface="Arial" charset="0"/>
                <a:ea typeface="Arial" charset="0"/>
                <a:cs typeface="Arial" charset="0"/>
              </a:rPr>
              <a:t> </a:t>
            </a:r>
            <a:endParaRPr lang="en-US" sz="2000" dirty="0">
              <a:latin typeface="Arial" charset="0"/>
              <a:ea typeface="Arial" charset="0"/>
              <a:cs typeface="Arial" charset="0"/>
            </a:endParaRPr>
          </a:p>
          <a:p>
            <a:pPr lvl="1"/>
            <a:r>
              <a:rPr lang="en-US" sz="2400" dirty="0">
                <a:latin typeface="Arial" charset="0"/>
                <a:ea typeface="Arial" charset="0"/>
                <a:cs typeface="Arial" charset="0"/>
              </a:rPr>
              <a:t>Next steps for </a:t>
            </a:r>
            <a:r>
              <a:rPr lang="en-US" sz="2400" dirty="0" err="1">
                <a:latin typeface="Arial" charset="0"/>
                <a:ea typeface="Arial" charset="0"/>
                <a:cs typeface="Arial" charset="0"/>
              </a:rPr>
              <a:t>followup</a:t>
            </a:r>
            <a:r>
              <a:rPr lang="en-US" sz="2400" dirty="0">
                <a:latin typeface="Arial" charset="0"/>
                <a:ea typeface="Arial" charset="0"/>
                <a:cs typeface="Arial" charset="0"/>
              </a:rPr>
              <a:t> testing.</a:t>
            </a:r>
            <a:endParaRPr lang="en-US" sz="2000" dirty="0">
              <a:latin typeface="Arial" charset="0"/>
              <a:ea typeface="Arial" charset="0"/>
              <a:cs typeface="Arial" charset="0"/>
            </a:endParaRPr>
          </a:p>
          <a:p>
            <a:pPr lvl="1"/>
            <a:r>
              <a:rPr lang="en-US" sz="2400" dirty="0">
                <a:latin typeface="Arial" charset="0"/>
                <a:ea typeface="Arial" charset="0"/>
                <a:cs typeface="Arial" charset="0"/>
              </a:rPr>
              <a:t>Recommended behavior changes.</a:t>
            </a:r>
            <a:endParaRPr lang="en-US" sz="2000" dirty="0">
              <a:latin typeface="Arial" charset="0"/>
              <a:ea typeface="Arial" charset="0"/>
              <a:cs typeface="Arial" charset="0"/>
            </a:endParaRPr>
          </a:p>
          <a:p>
            <a:pPr lvl="1"/>
            <a:r>
              <a:rPr lang="en-US" sz="2400" dirty="0">
                <a:latin typeface="Arial" charset="0"/>
                <a:ea typeface="Arial" charset="0"/>
                <a:cs typeface="Arial" charset="0"/>
              </a:rPr>
              <a:t>Treatment options.</a:t>
            </a:r>
            <a:endParaRPr lang="en-US" sz="2000" dirty="0">
              <a:latin typeface="Arial" charset="0"/>
              <a:ea typeface="Arial" charset="0"/>
              <a:cs typeface="Arial" charset="0"/>
            </a:endParaRPr>
          </a:p>
          <a:p>
            <a:pPr lvl="1"/>
            <a:r>
              <a:rPr lang="en-US" sz="2400" dirty="0">
                <a:latin typeface="Arial" charset="0"/>
                <a:ea typeface="Arial" charset="0"/>
                <a:cs typeface="Arial" charset="0"/>
              </a:rPr>
              <a:t>Treatment plan.</a:t>
            </a:r>
            <a:endParaRPr lang="en-US" sz="2000" dirty="0">
              <a:latin typeface="Arial" charset="0"/>
              <a:ea typeface="Arial" charset="0"/>
              <a:cs typeface="Arial" charset="0"/>
            </a:endParaRPr>
          </a:p>
        </p:txBody>
      </p:sp>
      <p:sp>
        <p:nvSpPr>
          <p:cNvPr id="16" name="Rounded Rectangular Callout 7">
            <a:extLst>
              <a:ext uri="{FF2B5EF4-FFF2-40B4-BE49-F238E27FC236}">
                <a16:creationId xmlns:a16="http://schemas.microsoft.com/office/drawing/2014/main" id="{53B7DA95-A3C7-41CF-97CD-395C56F43FD5}"/>
              </a:ext>
              <a:ext uri="{C183D7F6-B498-43B3-948B-1728B52AA6E4}">
                <adec:decorative xmlns:adec="http://schemas.microsoft.com/office/drawing/2017/decorative" val="1"/>
              </a:ext>
            </a:extLst>
          </p:cNvPr>
          <p:cNvSpPr/>
          <p:nvPr/>
        </p:nvSpPr>
        <p:spPr>
          <a:xfrm>
            <a:off x="6019799" y="3869434"/>
            <a:ext cx="2877671" cy="1997965"/>
          </a:xfrm>
          <a:prstGeom prst="wedgeRoundRectCallout">
            <a:avLst>
              <a:gd name="adj1" fmla="val -79303"/>
              <a:gd name="adj2" fmla="val 40191"/>
              <a:gd name="adj3" fmla="val 16667"/>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Content Placeholder 2">
            <a:extLst>
              <a:ext uri="{FF2B5EF4-FFF2-40B4-BE49-F238E27FC236}">
                <a16:creationId xmlns:a16="http://schemas.microsoft.com/office/drawing/2014/main" id="{ED458E7C-DAB5-45A3-B0F8-79EF1896CA10}"/>
              </a:ext>
            </a:extLst>
          </p:cNvPr>
          <p:cNvSpPr txBox="1">
            <a:spLocks/>
          </p:cNvSpPr>
          <p:nvPr/>
        </p:nvSpPr>
        <p:spPr>
          <a:xfrm flipH="1">
            <a:off x="5895834" y="4066658"/>
            <a:ext cx="3125600" cy="1769365"/>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400" b="1" dirty="0">
                <a:solidFill>
                  <a:schemeClr val="bg1"/>
                </a:solidFill>
              </a:rPr>
              <a:t>“I want to make sure we are on the same page. Can you tell me</a:t>
            </a:r>
            <a:r>
              <a:rPr lang="is-IS" sz="2400" b="1" dirty="0">
                <a:solidFill>
                  <a:schemeClr val="bg1"/>
                </a:solidFill>
              </a:rPr>
              <a:t>…”</a:t>
            </a:r>
          </a:p>
        </p:txBody>
      </p:sp>
    </p:spTree>
    <p:extLst>
      <p:ext uri="{BB962C8B-B14F-4D97-AF65-F5344CB8AC3E}">
        <p14:creationId xmlns:p14="http://schemas.microsoft.com/office/powerpoint/2010/main" val="3191594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6AF5A-B332-4ADE-9E88-D7142D0F6B8D}"/>
              </a:ext>
            </a:extLst>
          </p:cNvPr>
          <p:cNvSpPr>
            <a:spLocks noGrp="1"/>
          </p:cNvSpPr>
          <p:nvPr>
            <p:ph type="title"/>
          </p:nvPr>
        </p:nvSpPr>
        <p:spPr/>
        <p:txBody>
          <a:bodyPr>
            <a:noAutofit/>
          </a:bodyPr>
          <a:lstStyle/>
          <a:p>
            <a:r>
              <a:rPr lang="en-US" sz="3600" dirty="0"/>
              <a:t>Facilitating Communication With Patients in the Diagnostic Process</a:t>
            </a:r>
          </a:p>
        </p:txBody>
      </p:sp>
      <p:sp>
        <p:nvSpPr>
          <p:cNvPr id="8" name="Content Placeholder 2">
            <a:extLst>
              <a:ext uri="{FF2B5EF4-FFF2-40B4-BE49-F238E27FC236}">
                <a16:creationId xmlns:a16="http://schemas.microsoft.com/office/drawing/2014/main" id="{46984FE3-EE1B-445C-9A52-B6DB4CF4223A}"/>
              </a:ext>
            </a:extLst>
          </p:cNvPr>
          <p:cNvSpPr txBox="1">
            <a:spLocks/>
          </p:cNvSpPr>
          <p:nvPr/>
        </p:nvSpPr>
        <p:spPr>
          <a:xfrm>
            <a:off x="457200" y="1981200"/>
            <a:ext cx="5257800" cy="4041647"/>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000" dirty="0">
                <a:latin typeface="Arial" charset="0"/>
                <a:ea typeface="Arial" charset="0"/>
                <a:cs typeface="Arial" charset="0"/>
              </a:rPr>
              <a:t>What can patients do?</a:t>
            </a:r>
          </a:p>
          <a:p>
            <a:r>
              <a:rPr lang="en-US" sz="2000" dirty="0">
                <a:latin typeface="Arial" charset="0"/>
                <a:ea typeface="Arial" charset="0"/>
                <a:cs typeface="Arial" charset="0"/>
              </a:rPr>
              <a:t>“Be the expert on you”</a:t>
            </a:r>
          </a:p>
          <a:p>
            <a:pPr marL="0" indent="0">
              <a:buFont typeface="Arial" panose="020B0604020202020204" pitchFamily="34" charset="0"/>
              <a:buNone/>
            </a:pPr>
            <a:endParaRPr lang="en-US" sz="2000" dirty="0">
              <a:latin typeface="Arial" charset="0"/>
              <a:ea typeface="Arial" charset="0"/>
              <a:cs typeface="Arial" charset="0"/>
            </a:endParaRPr>
          </a:p>
          <a:p>
            <a:pPr marL="0" indent="0">
              <a:buFont typeface="Arial" panose="020B0604020202020204" pitchFamily="34" charset="0"/>
              <a:buNone/>
            </a:pPr>
            <a:r>
              <a:rPr lang="en-US" sz="2000" dirty="0">
                <a:latin typeface="Arial" charset="0"/>
                <a:ea typeface="Arial" charset="0"/>
                <a:cs typeface="Arial" charset="0"/>
              </a:rPr>
              <a:t>What can providers do?</a:t>
            </a:r>
          </a:p>
          <a:p>
            <a:r>
              <a:rPr lang="en-US" sz="2000" dirty="0">
                <a:latin typeface="Arial" charset="0"/>
                <a:ea typeface="Arial" charset="0"/>
                <a:cs typeface="Arial" charset="0"/>
              </a:rPr>
              <a:t>Give patients 1 minute to share their story.</a:t>
            </a:r>
          </a:p>
          <a:p>
            <a:r>
              <a:rPr lang="en-US" sz="2000" dirty="0">
                <a:latin typeface="Arial" charset="0"/>
                <a:ea typeface="Arial" charset="0"/>
                <a:cs typeface="Arial" charset="0"/>
              </a:rPr>
              <a:t>Confirm your understanding of the symptoms.</a:t>
            </a:r>
          </a:p>
          <a:p>
            <a:r>
              <a:rPr lang="en-US" sz="2000" dirty="0">
                <a:latin typeface="Arial" charset="0"/>
                <a:ea typeface="Arial" charset="0"/>
                <a:cs typeface="Arial" charset="0"/>
              </a:rPr>
              <a:t>Acknowledge the patient’s experience.</a:t>
            </a:r>
          </a:p>
          <a:p>
            <a:r>
              <a:rPr lang="en-US" sz="2000" dirty="0">
                <a:latin typeface="Arial" charset="0"/>
                <a:ea typeface="Arial" charset="0"/>
                <a:cs typeface="Arial" charset="0"/>
              </a:rPr>
              <a:t>State your working diagnosis.</a:t>
            </a:r>
          </a:p>
          <a:p>
            <a:r>
              <a:rPr lang="en-US" sz="2000" dirty="0">
                <a:latin typeface="Arial" charset="0"/>
                <a:ea typeface="Arial" charset="0"/>
                <a:cs typeface="Arial" charset="0"/>
              </a:rPr>
              <a:t>Communicate uncertainty.</a:t>
            </a:r>
          </a:p>
          <a:p>
            <a:r>
              <a:rPr lang="en-US" sz="2000" dirty="0">
                <a:latin typeface="Arial" charset="0"/>
                <a:ea typeface="Arial" charset="0"/>
                <a:cs typeface="Arial" charset="0"/>
              </a:rPr>
              <a:t>Invite the patient’s concerns.</a:t>
            </a:r>
          </a:p>
          <a:p>
            <a:r>
              <a:rPr lang="en-US" sz="2000" dirty="0">
                <a:latin typeface="Arial" charset="0"/>
                <a:ea typeface="Arial" charset="0"/>
                <a:cs typeface="Arial" charset="0"/>
              </a:rPr>
              <a:t>Provide clear recommendations and instructions for </a:t>
            </a:r>
            <a:r>
              <a:rPr lang="en-US" sz="2000" dirty="0" err="1">
                <a:latin typeface="Arial" charset="0"/>
                <a:ea typeface="Arial" charset="0"/>
                <a:cs typeface="Arial" charset="0"/>
              </a:rPr>
              <a:t>followup</a:t>
            </a:r>
            <a:r>
              <a:rPr lang="en-US" sz="2000" dirty="0">
                <a:latin typeface="Arial" charset="0"/>
                <a:ea typeface="Arial" charset="0"/>
                <a:cs typeface="Arial" charset="0"/>
              </a:rPr>
              <a:t>/further testing.</a:t>
            </a:r>
            <a:endParaRPr lang="en-US" dirty="0">
              <a:latin typeface="Arial" charset="0"/>
              <a:ea typeface="Arial" charset="0"/>
              <a:cs typeface="Arial" charset="0"/>
            </a:endParaRPr>
          </a:p>
        </p:txBody>
      </p:sp>
      <p:pic>
        <p:nvPicPr>
          <p:cNvPr id="3" name="Picture 2" descr=" The Be the Expert on You patient note sheet facilitates communication in the diagnostic process by helping patients share their story and helping clinicians receive the full story of the patient's health problem.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1690689"/>
            <a:ext cx="3129012" cy="3884611"/>
          </a:xfrm>
          <a:prstGeom prst="rect">
            <a:avLst/>
          </a:prstGeom>
        </p:spPr>
      </p:pic>
      <p:pic>
        <p:nvPicPr>
          <p:cNvPr id="7" name="Picture 6" descr="This slidecan be found in the participant workbook.">
            <a:extLst>
              <a:ext uri="{FF2B5EF4-FFF2-40B4-BE49-F238E27FC236}">
                <a16:creationId xmlns:a16="http://schemas.microsoft.com/office/drawing/2014/main" id="{8A446AFF-2AD2-4C25-969C-9F9C822B35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1400" y="5105400"/>
            <a:ext cx="1686045" cy="1686045"/>
          </a:xfrm>
          <a:prstGeom prst="rect">
            <a:avLst/>
          </a:prstGeom>
        </p:spPr>
      </p:pic>
    </p:spTree>
    <p:extLst>
      <p:ext uri="{BB962C8B-B14F-4D97-AF65-F5344CB8AC3E}">
        <p14:creationId xmlns:p14="http://schemas.microsoft.com/office/powerpoint/2010/main" val="1891573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020B1-FCB9-4DA1-815C-3195D237B21B}"/>
              </a:ext>
            </a:extLst>
          </p:cNvPr>
          <p:cNvSpPr>
            <a:spLocks noGrp="1"/>
          </p:cNvSpPr>
          <p:nvPr>
            <p:ph type="title"/>
          </p:nvPr>
        </p:nvSpPr>
        <p:spPr/>
        <p:txBody>
          <a:bodyPr/>
          <a:lstStyle/>
          <a:p>
            <a:r>
              <a:rPr lang="en-US" dirty="0"/>
              <a:t>Module 3 Summary</a:t>
            </a:r>
          </a:p>
        </p:txBody>
      </p:sp>
      <p:sp>
        <p:nvSpPr>
          <p:cNvPr id="3" name="Content Placeholder 2">
            <a:extLst>
              <a:ext uri="{FF2B5EF4-FFF2-40B4-BE49-F238E27FC236}">
                <a16:creationId xmlns:a16="http://schemas.microsoft.com/office/drawing/2014/main" id="{6393189D-579D-4DF5-B00C-335900088B70}"/>
              </a:ext>
            </a:extLst>
          </p:cNvPr>
          <p:cNvSpPr>
            <a:spLocks noGrp="1"/>
          </p:cNvSpPr>
          <p:nvPr>
            <p:ph idx="1"/>
          </p:nvPr>
        </p:nvSpPr>
        <p:spPr>
          <a:xfrm>
            <a:off x="304800" y="1828800"/>
            <a:ext cx="8229600" cy="4230623"/>
          </a:xfrm>
        </p:spPr>
        <p:txBody>
          <a:bodyPr>
            <a:normAutofit/>
          </a:bodyPr>
          <a:lstStyle/>
          <a:p>
            <a:pPr lvl="0"/>
            <a:r>
              <a:rPr lang="en-US" sz="2800" dirty="0">
                <a:latin typeface="Arial" panose="020B0604020202020204" pitchFamily="34" charset="0"/>
                <a:cs typeface="Arial" panose="020B0604020202020204" pitchFamily="34" charset="0"/>
              </a:rPr>
              <a:t>Effective communication is complete, clear, brief, and timely.</a:t>
            </a:r>
          </a:p>
          <a:p>
            <a:pPr lvl="0"/>
            <a:r>
              <a:rPr lang="en-US" sz="2800" dirty="0">
                <a:latin typeface="Arial" panose="020B0604020202020204" pitchFamily="34" charset="0"/>
                <a:cs typeface="Arial" panose="020B0604020202020204" pitchFamily="34" charset="0"/>
              </a:rPr>
              <a:t>There are multiple effective ways for the team to communicate to improve diagnostic safety.   </a:t>
            </a:r>
          </a:p>
          <a:p>
            <a:pPr lvl="0"/>
            <a:r>
              <a:rPr lang="en-US" sz="2800" dirty="0">
                <a:latin typeface="Arial" panose="020B0604020202020204" pitchFamily="34" charset="0"/>
                <a:cs typeface="Arial" panose="020B0604020202020204" pitchFamily="34" charset="0"/>
              </a:rPr>
              <a:t>You can use SBAR approaches to communicate critical diagnostic activities in a structured way.</a:t>
            </a:r>
          </a:p>
          <a:p>
            <a:pPr lvl="0"/>
            <a:r>
              <a:rPr lang="en-US" sz="2800" dirty="0">
                <a:latin typeface="Arial" panose="020B0604020202020204" pitchFamily="34" charset="0"/>
                <a:cs typeface="Arial" panose="020B0604020202020204" pitchFamily="34" charset="0"/>
              </a:rPr>
              <a:t>You can use reflective practice (ask, listen, act) to help navigate through diagnostic uncertainty.</a:t>
            </a:r>
          </a:p>
        </p:txBody>
      </p:sp>
    </p:spTree>
    <p:extLst>
      <p:ext uri="{BB962C8B-B14F-4D97-AF65-F5344CB8AC3E}">
        <p14:creationId xmlns:p14="http://schemas.microsoft.com/office/powerpoint/2010/main" val="1352469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26771-1986-4404-B15F-9E00F70C90EF}"/>
              </a:ext>
            </a:extLst>
          </p:cNvPr>
          <p:cNvSpPr>
            <a:spLocks noGrp="1"/>
          </p:cNvSpPr>
          <p:nvPr>
            <p:ph type="title"/>
          </p:nvPr>
        </p:nvSpPr>
        <p:spPr/>
        <p:txBody>
          <a:bodyPr>
            <a:normAutofit/>
          </a:bodyPr>
          <a:lstStyle/>
          <a:p>
            <a:r>
              <a:rPr lang="en-US" dirty="0">
                <a:latin typeface="Arial"/>
                <a:cs typeface="Arial"/>
              </a:rPr>
              <a:t>Course Modules</a:t>
            </a:r>
            <a:endParaRPr lang="en-US" dirty="0"/>
          </a:p>
        </p:txBody>
      </p:sp>
      <p:pic>
        <p:nvPicPr>
          <p:cNvPr id="17" name="Picture 16">
            <a:extLst>
              <a:ext uri="{FF2B5EF4-FFF2-40B4-BE49-F238E27FC236}">
                <a16:creationId xmlns:a16="http://schemas.microsoft.com/office/drawing/2014/main" id="{293A71A7-4078-44B5-9DC7-9BD4AA610953}"/>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1312" y="1725991"/>
            <a:ext cx="1582890" cy="1582890"/>
          </a:xfrm>
          <a:prstGeom prst="rect">
            <a:avLst/>
          </a:prstGeom>
        </p:spPr>
      </p:pic>
      <p:sp>
        <p:nvSpPr>
          <p:cNvPr id="18" name="TextBox 17">
            <a:extLst>
              <a:ext uri="{FF2B5EF4-FFF2-40B4-BE49-F238E27FC236}">
                <a16:creationId xmlns:a16="http://schemas.microsoft.com/office/drawing/2014/main" id="{F052B1B4-D86F-4996-86B9-FD59BFD27A34}"/>
              </a:ext>
            </a:extLst>
          </p:cNvPr>
          <p:cNvSpPr txBox="1"/>
          <p:nvPr/>
        </p:nvSpPr>
        <p:spPr>
          <a:xfrm>
            <a:off x="1978918" y="3153112"/>
            <a:ext cx="1274256" cy="523220"/>
          </a:xfrm>
          <a:prstGeom prst="rect">
            <a:avLst/>
          </a:prstGeom>
          <a:noFill/>
        </p:spPr>
        <p:txBody>
          <a:bodyPr wrap="square" rtlCol="0">
            <a:spAutoFit/>
          </a:bodyPr>
          <a:lstStyle/>
          <a:p>
            <a:pPr lvl="0" algn="ctr"/>
            <a:r>
              <a:rPr lang="en-US" sz="1400" b="1" dirty="0">
                <a:latin typeface="Arial" charset="0"/>
                <a:ea typeface="Arial" charset="0"/>
                <a:cs typeface="Arial" charset="0"/>
              </a:rPr>
              <a:t>Module 1: Introduction</a:t>
            </a: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2615" y="1800118"/>
            <a:ext cx="1464884" cy="1464884"/>
          </a:xfrm>
          <a:prstGeom prst="rect">
            <a:avLst/>
          </a:prstGeom>
        </p:spPr>
      </p:pic>
      <p:sp>
        <p:nvSpPr>
          <p:cNvPr id="12" name="TextBox 11"/>
          <p:cNvSpPr txBox="1"/>
          <p:nvPr/>
        </p:nvSpPr>
        <p:spPr>
          <a:xfrm>
            <a:off x="3619395" y="3147536"/>
            <a:ext cx="1525823" cy="738664"/>
          </a:xfrm>
          <a:prstGeom prst="rect">
            <a:avLst/>
          </a:prstGeom>
          <a:noFill/>
        </p:spPr>
        <p:txBody>
          <a:bodyPr wrap="square" rtlCol="0">
            <a:spAutoFit/>
          </a:bodyPr>
          <a:lstStyle/>
          <a:p>
            <a:pPr lvl="0" algn="ctr"/>
            <a:r>
              <a:rPr lang="en-US" sz="1400" b="1" dirty="0">
                <a:latin typeface="Arial" charset="0"/>
                <a:ea typeface="Arial" charset="0"/>
                <a:cs typeface="Arial" charset="0"/>
              </a:rPr>
              <a:t>Module 2: </a:t>
            </a:r>
          </a:p>
          <a:p>
            <a:pPr lvl="0" algn="ctr"/>
            <a:r>
              <a:rPr lang="en-US" sz="1400" b="1" dirty="0">
                <a:latin typeface="Arial" charset="0"/>
                <a:ea typeface="Arial" charset="0"/>
                <a:cs typeface="Arial" charset="0"/>
              </a:rPr>
              <a:t>Diagnostic Team Structure</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57682" y="1784994"/>
            <a:ext cx="1464884" cy="1464884"/>
          </a:xfrm>
          <a:prstGeom prst="rect">
            <a:avLst/>
          </a:prstGeom>
        </p:spPr>
      </p:pic>
      <p:sp>
        <p:nvSpPr>
          <p:cNvPr id="13" name="TextBox 12"/>
          <p:cNvSpPr txBox="1"/>
          <p:nvPr/>
        </p:nvSpPr>
        <p:spPr>
          <a:xfrm>
            <a:off x="5312692" y="3147536"/>
            <a:ext cx="1572831" cy="523220"/>
          </a:xfrm>
          <a:prstGeom prst="rect">
            <a:avLst/>
          </a:prstGeom>
          <a:noFill/>
        </p:spPr>
        <p:txBody>
          <a:bodyPr wrap="square" rtlCol="0">
            <a:spAutoFit/>
          </a:bodyPr>
          <a:lstStyle/>
          <a:p>
            <a:pPr lvl="0" algn="ctr"/>
            <a:r>
              <a:rPr lang="en-US" sz="1400" b="1" dirty="0">
                <a:latin typeface="Arial" charset="0"/>
                <a:ea typeface="Arial" charset="0"/>
                <a:cs typeface="Arial" charset="0"/>
              </a:rPr>
              <a:t>Module 3: Communication</a:t>
            </a:r>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51162" y="3788092"/>
            <a:ext cx="1464884" cy="1464884"/>
          </a:xfrm>
          <a:prstGeom prst="rect">
            <a:avLst/>
          </a:prstGeom>
        </p:spPr>
      </p:pic>
      <p:sp>
        <p:nvSpPr>
          <p:cNvPr id="14" name="TextBox 13"/>
          <p:cNvSpPr txBox="1"/>
          <p:nvPr/>
        </p:nvSpPr>
        <p:spPr>
          <a:xfrm>
            <a:off x="1238471" y="5134934"/>
            <a:ext cx="1300445" cy="523220"/>
          </a:xfrm>
          <a:prstGeom prst="rect">
            <a:avLst/>
          </a:prstGeom>
          <a:noFill/>
        </p:spPr>
        <p:txBody>
          <a:bodyPr wrap="square" rtlCol="0">
            <a:spAutoFit/>
          </a:bodyPr>
          <a:lstStyle/>
          <a:p>
            <a:pPr lvl="0" algn="ctr"/>
            <a:r>
              <a:rPr lang="en-US" sz="1400" b="1" dirty="0">
                <a:latin typeface="Arial" charset="0"/>
                <a:ea typeface="Arial" charset="0"/>
                <a:cs typeface="Arial" charset="0"/>
              </a:rPr>
              <a:t>Module 4: Leadership</a:t>
            </a:r>
          </a:p>
        </p:txBody>
      </p:sp>
      <p:pic>
        <p:nvPicPr>
          <p:cNvPr id="8" name="Picture 7">
            <a:extLst>
              <a:ext uri="{C183D7F6-B498-43B3-948B-1728B52AA6E4}">
                <adec:decorative xmlns:adec="http://schemas.microsoft.com/office/drawing/2017/decorative" val="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5035"/>
          <a:stretch/>
        </p:blipFill>
        <p:spPr>
          <a:xfrm>
            <a:off x="2919317" y="3886200"/>
            <a:ext cx="1464883" cy="1391125"/>
          </a:xfrm>
          <a:prstGeom prst="rect">
            <a:avLst/>
          </a:prstGeom>
        </p:spPr>
      </p:pic>
      <p:sp>
        <p:nvSpPr>
          <p:cNvPr id="15" name="TextBox 14"/>
          <p:cNvSpPr txBox="1"/>
          <p:nvPr/>
        </p:nvSpPr>
        <p:spPr>
          <a:xfrm>
            <a:off x="2983712" y="5200518"/>
            <a:ext cx="1286382" cy="738664"/>
          </a:xfrm>
          <a:prstGeom prst="rect">
            <a:avLst/>
          </a:prstGeom>
          <a:noFill/>
        </p:spPr>
        <p:txBody>
          <a:bodyPr wrap="square" rtlCol="0">
            <a:spAutoFit/>
          </a:bodyPr>
          <a:lstStyle/>
          <a:p>
            <a:pPr lvl="0" algn="ctr"/>
            <a:r>
              <a:rPr lang="en-US" sz="1400" b="1" dirty="0">
                <a:latin typeface="Arial" charset="0"/>
                <a:ea typeface="Arial" charset="0"/>
                <a:cs typeface="Arial" charset="0"/>
              </a:rPr>
              <a:t>Module 5: Situation Monitoring</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25240" y="3821838"/>
            <a:ext cx="1464884" cy="1464884"/>
          </a:xfrm>
          <a:prstGeom prst="rect">
            <a:avLst/>
          </a:prstGeom>
        </p:spPr>
      </p:pic>
      <p:sp>
        <p:nvSpPr>
          <p:cNvPr id="16" name="TextBox 15"/>
          <p:cNvSpPr txBox="1"/>
          <p:nvPr/>
        </p:nvSpPr>
        <p:spPr>
          <a:xfrm>
            <a:off x="4687471" y="5200518"/>
            <a:ext cx="1274256" cy="738664"/>
          </a:xfrm>
          <a:prstGeom prst="rect">
            <a:avLst/>
          </a:prstGeom>
          <a:noFill/>
        </p:spPr>
        <p:txBody>
          <a:bodyPr wrap="square" rtlCol="0">
            <a:spAutoFit/>
          </a:bodyPr>
          <a:lstStyle/>
          <a:p>
            <a:pPr lvl="0" algn="ctr"/>
            <a:r>
              <a:rPr lang="en-US" sz="1400" b="1" dirty="0">
                <a:latin typeface="Arial" charset="0"/>
                <a:ea typeface="Arial" charset="0"/>
                <a:cs typeface="Arial" charset="0"/>
              </a:rPr>
              <a:t>Module 6: Mutual Support</a:t>
            </a:r>
          </a:p>
        </p:txBody>
      </p:sp>
      <p:pic>
        <p:nvPicPr>
          <p:cNvPr id="10" name="Picture 9">
            <a:extLst>
              <a:ext uri="{C183D7F6-B498-43B3-948B-1728B52AA6E4}">
                <adec:decorative xmlns:adec="http://schemas.microsoft.com/office/drawing/2017/decorative" val="1"/>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6353"/>
          <a:stretch/>
        </p:blipFill>
        <p:spPr>
          <a:xfrm>
            <a:off x="6393394" y="3924675"/>
            <a:ext cx="1464884" cy="1371809"/>
          </a:xfrm>
          <a:prstGeom prst="rect">
            <a:avLst/>
          </a:prstGeom>
        </p:spPr>
      </p:pic>
      <p:sp>
        <p:nvSpPr>
          <p:cNvPr id="19" name="TextBox 18">
            <a:extLst>
              <a:ext uri="{FF2B5EF4-FFF2-40B4-BE49-F238E27FC236}">
                <a16:creationId xmlns:a16="http://schemas.microsoft.com/office/drawing/2014/main" id="{7EC1A67A-6DD5-4B66-88BE-A175F55D931B}"/>
              </a:ext>
            </a:extLst>
          </p:cNvPr>
          <p:cNvSpPr txBox="1"/>
          <p:nvPr/>
        </p:nvSpPr>
        <p:spPr>
          <a:xfrm>
            <a:off x="6379104" y="5181600"/>
            <a:ext cx="1397368" cy="738664"/>
          </a:xfrm>
          <a:prstGeom prst="rect">
            <a:avLst/>
          </a:prstGeom>
          <a:noFill/>
        </p:spPr>
        <p:txBody>
          <a:bodyPr wrap="square" rtlCol="0">
            <a:spAutoFit/>
          </a:bodyPr>
          <a:lstStyle/>
          <a:p>
            <a:pPr lvl="0" algn="ctr"/>
            <a:r>
              <a:rPr lang="en-US" sz="1400" b="1" dirty="0">
                <a:latin typeface="Arial" charset="0"/>
                <a:ea typeface="Arial" charset="0"/>
                <a:cs typeface="Arial" charset="0"/>
              </a:rPr>
              <a:t>Module 7: Putting It All Together</a:t>
            </a:r>
          </a:p>
        </p:txBody>
      </p:sp>
    </p:spTree>
    <p:extLst>
      <p:ext uri="{BB962C8B-B14F-4D97-AF65-F5344CB8AC3E}">
        <p14:creationId xmlns:p14="http://schemas.microsoft.com/office/powerpoint/2010/main" val="1244601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0FB68-9150-47FA-9DAA-0C0D52574601}"/>
              </a:ext>
            </a:extLst>
          </p:cNvPr>
          <p:cNvSpPr>
            <a:spLocks noGrp="1"/>
          </p:cNvSpPr>
          <p:nvPr>
            <p:ph type="title"/>
          </p:nvPr>
        </p:nvSpPr>
        <p:spPr/>
        <p:txBody>
          <a:bodyPr/>
          <a:lstStyle/>
          <a:p>
            <a:pPr algn="ctr"/>
            <a:r>
              <a:rPr lang="en-US" dirty="0"/>
              <a:t>Module 3 References</a:t>
            </a:r>
          </a:p>
        </p:txBody>
      </p:sp>
      <p:sp>
        <p:nvSpPr>
          <p:cNvPr id="9" name="Content Placeholder 2">
            <a:extLst>
              <a:ext uri="{FF2B5EF4-FFF2-40B4-BE49-F238E27FC236}">
                <a16:creationId xmlns:a16="http://schemas.microsoft.com/office/drawing/2014/main" id="{9539A687-B888-44BD-A088-F417ECF372DD}"/>
              </a:ext>
            </a:extLst>
          </p:cNvPr>
          <p:cNvSpPr>
            <a:spLocks noGrp="1"/>
          </p:cNvSpPr>
          <p:nvPr>
            <p:ph idx="1"/>
          </p:nvPr>
        </p:nvSpPr>
        <p:spPr>
          <a:xfrm>
            <a:off x="152400" y="914400"/>
            <a:ext cx="8595360" cy="5511114"/>
          </a:xfrm>
        </p:spPr>
        <p:txBody>
          <a:bodyPr>
            <a:noAutofit/>
          </a:bodyPr>
          <a:lstStyle/>
          <a:p>
            <a:pPr>
              <a:lnSpc>
                <a:spcPct val="120000"/>
              </a:lnSpc>
              <a:spcBef>
                <a:spcPts val="0"/>
              </a:spcBef>
            </a:pPr>
            <a:r>
              <a:rPr lang="en-US" sz="1220" dirty="0">
                <a:latin typeface="Arial" charset="0"/>
                <a:ea typeface="Arial" charset="0"/>
                <a:cs typeface="Arial" charset="0"/>
              </a:rPr>
              <a:t>Ha JF, </a:t>
            </a:r>
            <a:r>
              <a:rPr lang="en-US" sz="1220" dirty="0" err="1">
                <a:latin typeface="Arial" charset="0"/>
                <a:ea typeface="Arial" charset="0"/>
                <a:cs typeface="Arial" charset="0"/>
              </a:rPr>
              <a:t>Longnecker</a:t>
            </a:r>
            <a:r>
              <a:rPr lang="en-US" sz="1220" dirty="0">
                <a:latin typeface="Arial" charset="0"/>
                <a:ea typeface="Arial" charset="0"/>
                <a:cs typeface="Arial" charset="0"/>
              </a:rPr>
              <a:t> N. Doctor-patient communication: a review. Ochsner J. 2010 Spring;10(1):38-43. </a:t>
            </a:r>
            <a:r>
              <a:rPr lang="en-US" sz="1220" dirty="0">
                <a:latin typeface="Arial" charset="0"/>
                <a:ea typeface="Arial" charset="0"/>
                <a:cs typeface="Arial" charset="0"/>
                <a:hlinkClick r:id="rId3"/>
              </a:rPr>
              <a:t>https://www.ncbi.nlm.nih.gov/pmc/articles/PMC3096184/</a:t>
            </a:r>
            <a:r>
              <a:rPr lang="en-US" sz="1220" dirty="0">
                <a:latin typeface="Arial" charset="0"/>
                <a:ea typeface="Arial" charset="0"/>
                <a:cs typeface="Arial" charset="0"/>
              </a:rPr>
              <a:t>. Accessed January 13, 2022.</a:t>
            </a:r>
          </a:p>
          <a:p>
            <a:pPr>
              <a:lnSpc>
                <a:spcPct val="120000"/>
              </a:lnSpc>
              <a:spcBef>
                <a:spcPts val="0"/>
              </a:spcBef>
            </a:pPr>
            <a:r>
              <a:rPr lang="en-US" sz="1220" dirty="0">
                <a:latin typeface="Arial" charset="0"/>
                <a:ea typeface="Arial" charset="0"/>
                <a:cs typeface="Arial" charset="0"/>
              </a:rPr>
              <a:t>Meyer AND, Giardina TD, Khanna A, </a:t>
            </a:r>
            <a:r>
              <a:rPr lang="en-US" sz="1220" dirty="0" err="1">
                <a:latin typeface="Arial" charset="0"/>
                <a:ea typeface="Arial" charset="0"/>
                <a:cs typeface="Arial" charset="0"/>
              </a:rPr>
              <a:t>Bhise</a:t>
            </a:r>
            <a:r>
              <a:rPr lang="en-US" sz="1220" dirty="0">
                <a:latin typeface="Arial" charset="0"/>
                <a:ea typeface="Arial" charset="0"/>
                <a:cs typeface="Arial" charset="0"/>
              </a:rPr>
              <a:t> V, Singhal GR, Street RL, Singh H. Pediatric clinician perspectives on communicating diagnostic uncertainty. Int J Qual Health Care. 2019 Nov 30;31(9):G107-G112. </a:t>
            </a:r>
            <a:r>
              <a:rPr lang="en-US" sz="1220" dirty="0">
                <a:latin typeface="Arial" charset="0"/>
                <a:ea typeface="Arial" charset="0"/>
                <a:cs typeface="Arial" charset="0"/>
                <a:hlinkClick r:id="rId4"/>
              </a:rPr>
              <a:t>https://doi.org/10.1093/intqhc/mzz061</a:t>
            </a:r>
            <a:r>
              <a:rPr lang="en-US" sz="1220" dirty="0">
                <a:latin typeface="Arial" charset="0"/>
                <a:ea typeface="Arial" charset="0"/>
                <a:cs typeface="Arial" charset="0"/>
              </a:rPr>
              <a:t>. Accessed January 13, 2022.</a:t>
            </a:r>
          </a:p>
          <a:p>
            <a:pPr>
              <a:lnSpc>
                <a:spcPct val="120000"/>
              </a:lnSpc>
              <a:spcBef>
                <a:spcPts val="0"/>
              </a:spcBef>
            </a:pPr>
            <a:r>
              <a:rPr lang="en-US" sz="1220" dirty="0">
                <a:latin typeface="Arial" charset="0"/>
                <a:ea typeface="Arial" charset="0"/>
                <a:cs typeface="Arial" charset="0"/>
              </a:rPr>
              <a:t>Osler W, Bean RB, Bean WB. Aphorisms from His Bedside Teachings and Writings. Yale J Biol Med. 1950 Nov;23(2):162-3. </a:t>
            </a:r>
            <a:r>
              <a:rPr lang="en-US" sz="1220" dirty="0">
                <a:latin typeface="Arial" charset="0"/>
                <a:ea typeface="Arial" charset="0"/>
                <a:cs typeface="Arial" charset="0"/>
                <a:hlinkClick r:id="rId5"/>
              </a:rPr>
              <a:t>https://www.ncbi.nlm.nih.gov/pmc/articles/PMC2599021/</a:t>
            </a:r>
            <a:r>
              <a:rPr lang="en-US" sz="1220" dirty="0">
                <a:latin typeface="Arial" charset="0"/>
                <a:ea typeface="Arial" charset="0"/>
                <a:cs typeface="Arial" charset="0"/>
              </a:rPr>
              <a:t>. Accessed January 13, 2022.</a:t>
            </a:r>
          </a:p>
          <a:p>
            <a:pPr>
              <a:lnSpc>
                <a:spcPct val="120000"/>
              </a:lnSpc>
              <a:spcBef>
                <a:spcPts val="0"/>
              </a:spcBef>
            </a:pPr>
            <a:r>
              <a:rPr lang="en-US" sz="1220" dirty="0">
                <a:latin typeface="Arial" charset="0"/>
                <a:ea typeface="Arial" charset="0"/>
                <a:cs typeface="Arial" charset="0"/>
              </a:rPr>
              <a:t>Phillips KA, Ospina NS. Physicians interrupting patients. JAMA. 2017 Jul 4;318(1):93-4. </a:t>
            </a:r>
            <a:r>
              <a:rPr lang="en-US" sz="1220" dirty="0" err="1">
                <a:latin typeface="Arial" charset="0"/>
                <a:ea typeface="Arial" charset="0"/>
                <a:cs typeface="Arial" charset="0"/>
              </a:rPr>
              <a:t>doi</a:t>
            </a:r>
            <a:r>
              <a:rPr lang="en-US" sz="1220" dirty="0">
                <a:latin typeface="Arial" charset="0"/>
                <a:ea typeface="Arial" charset="0"/>
                <a:cs typeface="Arial" charset="0"/>
              </a:rPr>
              <a:t>: 10.1001/jama.2017.6493. PMID: 28672309.</a:t>
            </a:r>
          </a:p>
          <a:p>
            <a:pPr>
              <a:lnSpc>
                <a:spcPct val="120000"/>
              </a:lnSpc>
              <a:spcBef>
                <a:spcPts val="0"/>
              </a:spcBef>
            </a:pPr>
            <a:r>
              <a:rPr lang="en-US" sz="1220" dirty="0">
                <a:latin typeface="Arial" charset="0"/>
                <a:ea typeface="Arial" charset="0"/>
                <a:cs typeface="Arial" charset="0"/>
              </a:rPr>
              <a:t>Singh Ospina N, Phillips KA, Rodriguez-Gutierrez R, Castaneda-</a:t>
            </a:r>
            <a:r>
              <a:rPr lang="en-US" sz="1220" dirty="0" err="1">
                <a:latin typeface="Arial" charset="0"/>
                <a:ea typeface="Arial" charset="0"/>
                <a:cs typeface="Arial" charset="0"/>
              </a:rPr>
              <a:t>Guarderas</a:t>
            </a:r>
            <a:r>
              <a:rPr lang="en-US" sz="1220" dirty="0">
                <a:latin typeface="Arial" charset="0"/>
                <a:ea typeface="Arial" charset="0"/>
                <a:cs typeface="Arial" charset="0"/>
              </a:rPr>
              <a:t> A, </a:t>
            </a:r>
            <a:r>
              <a:rPr lang="en-US" sz="1220" dirty="0" err="1">
                <a:latin typeface="Arial" charset="0"/>
                <a:ea typeface="Arial" charset="0"/>
                <a:cs typeface="Arial" charset="0"/>
              </a:rPr>
              <a:t>Gionfriddo</a:t>
            </a:r>
            <a:r>
              <a:rPr lang="en-US" sz="1220" dirty="0">
                <a:latin typeface="Arial" charset="0"/>
                <a:ea typeface="Arial" charset="0"/>
                <a:cs typeface="Arial" charset="0"/>
              </a:rPr>
              <a:t> MR, Branda ME, </a:t>
            </a:r>
            <a:r>
              <a:rPr lang="en-US" sz="1220" dirty="0" err="1">
                <a:latin typeface="Arial" charset="0"/>
                <a:ea typeface="Arial" charset="0"/>
                <a:cs typeface="Arial" charset="0"/>
              </a:rPr>
              <a:t>Montori</a:t>
            </a:r>
            <a:r>
              <a:rPr lang="en-US" sz="1220" dirty="0">
                <a:latin typeface="Arial" charset="0"/>
                <a:ea typeface="Arial" charset="0"/>
                <a:cs typeface="Arial" charset="0"/>
              </a:rPr>
              <a:t> VM. Eliciting the patient's agenda - secondary analysis of recorded clinical encounters. J Gen Intern Med. 2019 Jan;34(1):36-40. </a:t>
            </a:r>
            <a:r>
              <a:rPr lang="en-US" sz="1220" dirty="0">
                <a:latin typeface="Arial" charset="0"/>
                <a:ea typeface="Arial" charset="0"/>
                <a:cs typeface="Arial" charset="0"/>
                <a:hlinkClick r:id="rId6"/>
              </a:rPr>
              <a:t>https://www.ncbi.nlm.nih.gov/pmc/articles/PMC6318197/</a:t>
            </a:r>
            <a:r>
              <a:rPr lang="en-US" sz="1220" dirty="0">
                <a:latin typeface="Arial" charset="0"/>
                <a:ea typeface="Arial" charset="0"/>
                <a:cs typeface="Arial" charset="0"/>
              </a:rPr>
              <a:t>. Accessed January 13, 2022.</a:t>
            </a:r>
          </a:p>
          <a:p>
            <a:pPr>
              <a:lnSpc>
                <a:spcPct val="120000"/>
              </a:lnSpc>
              <a:spcBef>
                <a:spcPts val="0"/>
              </a:spcBef>
            </a:pPr>
            <a:r>
              <a:rPr lang="en-US" sz="1220" dirty="0">
                <a:latin typeface="Arial" charset="0"/>
                <a:ea typeface="Arial" charset="0"/>
                <a:cs typeface="Arial" charset="0"/>
              </a:rPr>
              <a:t>Singh H, Giardina TD, Meyer AN, </a:t>
            </a:r>
            <a:r>
              <a:rPr lang="en-US" sz="1220" dirty="0" err="1">
                <a:latin typeface="Arial" charset="0"/>
                <a:ea typeface="Arial" charset="0"/>
                <a:cs typeface="Arial" charset="0"/>
              </a:rPr>
              <a:t>Forjuoh</a:t>
            </a:r>
            <a:r>
              <a:rPr lang="en-US" sz="1220" dirty="0">
                <a:latin typeface="Arial" charset="0"/>
                <a:ea typeface="Arial" charset="0"/>
                <a:cs typeface="Arial" charset="0"/>
              </a:rPr>
              <a:t> SN, Reis MD, Thomas EJ. Types and origins of diagnostic errors in primary care settings. JAMA Intern Med. 2013 Mar 25;173(6):418-25. </a:t>
            </a:r>
            <a:r>
              <a:rPr lang="en-US" sz="1220" dirty="0">
                <a:latin typeface="Arial" charset="0"/>
                <a:ea typeface="Arial" charset="0"/>
                <a:cs typeface="Arial" charset="0"/>
                <a:hlinkClick r:id="rId7"/>
              </a:rPr>
              <a:t>https://www.ncbi.nlm.nih.gov/pmc/articles/PMC3690001/</a:t>
            </a:r>
            <a:r>
              <a:rPr lang="en-US" sz="1220" dirty="0">
                <a:latin typeface="Arial" charset="0"/>
                <a:ea typeface="Arial" charset="0"/>
                <a:cs typeface="Arial" charset="0"/>
              </a:rPr>
              <a:t>. Accessed January 13, 2022.</a:t>
            </a:r>
          </a:p>
          <a:p>
            <a:pPr>
              <a:lnSpc>
                <a:spcPct val="120000"/>
              </a:lnSpc>
              <a:spcBef>
                <a:spcPts val="0"/>
              </a:spcBef>
            </a:pPr>
            <a:r>
              <a:rPr lang="en-US" sz="1220" dirty="0">
                <a:latin typeface="Arial" charset="0"/>
                <a:ea typeface="Arial" charset="0"/>
                <a:cs typeface="Arial" charset="0"/>
              </a:rPr>
              <a:t>TeamSTEPPS Fundamentals Course: Module 3. Communication. Content last reviewed March 2019. Rockville, MD: Agency for Healthcare Research and Quality. </a:t>
            </a:r>
            <a:r>
              <a:rPr lang="en-US" sz="1220" dirty="0">
                <a:latin typeface="Arial" charset="0"/>
                <a:ea typeface="Arial" charset="0"/>
                <a:cs typeface="Arial" charset="0"/>
                <a:hlinkClick r:id="rId8"/>
              </a:rPr>
              <a:t>https://www.ahrq.gov/teamstepps/instructor/fundamentals/module3/igcommunication.html</a:t>
            </a:r>
            <a:r>
              <a:rPr lang="en-US" sz="1220" dirty="0">
                <a:latin typeface="Arial" charset="0"/>
                <a:ea typeface="Arial" charset="0"/>
                <a:cs typeface="Arial" charset="0"/>
              </a:rPr>
              <a:t>. Accessed January 13, 2022.</a:t>
            </a:r>
          </a:p>
          <a:p>
            <a:pPr>
              <a:lnSpc>
                <a:spcPct val="120000"/>
              </a:lnSpc>
              <a:spcBef>
                <a:spcPts val="0"/>
              </a:spcBef>
            </a:pPr>
            <a:r>
              <a:rPr lang="en-US" sz="1220" dirty="0">
                <a:latin typeface="Arial" charset="0"/>
                <a:ea typeface="Arial" charset="0"/>
                <a:cs typeface="Arial" charset="0"/>
              </a:rPr>
              <a:t>TeamSTEPPS for Office-Based Care: Communication. Content last reviewed September 2015. Rockville, MD: Agency for Healthcare Research and Quality. </a:t>
            </a:r>
            <a:r>
              <a:rPr lang="en-US" sz="1220" dirty="0">
                <a:latin typeface="Arial" charset="0"/>
                <a:ea typeface="Arial" charset="0"/>
                <a:cs typeface="Arial" charset="0"/>
                <a:hlinkClick r:id="rId9"/>
              </a:rPr>
              <a:t>https://www.ahrq.gov/teamstepps/officebasedcare/classroom.html</a:t>
            </a:r>
            <a:r>
              <a:rPr lang="en-US" sz="1220" dirty="0">
                <a:latin typeface="Arial" charset="0"/>
                <a:ea typeface="Arial" charset="0"/>
                <a:cs typeface="Arial" charset="0"/>
              </a:rPr>
              <a:t>. Accessed January 13, 2022.</a:t>
            </a:r>
          </a:p>
          <a:p>
            <a:pPr>
              <a:lnSpc>
                <a:spcPct val="120000"/>
              </a:lnSpc>
              <a:spcBef>
                <a:spcPts val="0"/>
              </a:spcBef>
            </a:pPr>
            <a:r>
              <a:rPr lang="en-US" sz="1220" dirty="0">
                <a:latin typeface="Arial" charset="0"/>
                <a:ea typeface="Arial" charset="0"/>
                <a:cs typeface="Arial" charset="0"/>
              </a:rPr>
              <a:t>Toolkit for Engaging Patients To Improve Diagnostic Safety. Content last reviewed August 2021. Rockville, MD: Agency for Healthcare Research and Quality. </a:t>
            </a:r>
            <a:r>
              <a:rPr lang="en-US" sz="1220" dirty="0">
                <a:latin typeface="Arial" charset="0"/>
                <a:ea typeface="Arial" charset="0"/>
                <a:cs typeface="Arial" charset="0"/>
                <a:hlinkClick r:id="rId10"/>
              </a:rPr>
              <a:t>https://www.ahrq.gov/patient-safety/resources/diagnostic-safety/toolkit.html</a:t>
            </a:r>
            <a:r>
              <a:rPr lang="en-US" sz="1220" dirty="0">
                <a:latin typeface="Arial" charset="0"/>
                <a:ea typeface="Arial" charset="0"/>
                <a:cs typeface="Arial" charset="0"/>
              </a:rPr>
              <a:t>. Accessed January 13, 2022.</a:t>
            </a:r>
          </a:p>
        </p:txBody>
      </p:sp>
    </p:spTree>
    <p:extLst>
      <p:ext uri="{BB962C8B-B14F-4D97-AF65-F5344CB8AC3E}">
        <p14:creationId xmlns:p14="http://schemas.microsoft.com/office/powerpoint/2010/main" val="1325959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9DFCB-6F10-416D-87D0-0BBF72D10263}"/>
              </a:ext>
            </a:extLst>
          </p:cNvPr>
          <p:cNvSpPr>
            <a:spLocks noGrp="1"/>
          </p:cNvSpPr>
          <p:nvPr>
            <p:ph type="title"/>
          </p:nvPr>
        </p:nvSpPr>
        <p:spPr>
          <a:xfrm>
            <a:off x="457200" y="274638"/>
            <a:ext cx="8229600" cy="1143000"/>
          </a:xfrm>
        </p:spPr>
        <p:txBody>
          <a:bodyPr anchor="ctr">
            <a:normAutofit/>
          </a:bodyPr>
          <a:lstStyle/>
          <a:p>
            <a:r>
              <a:rPr lang="en-US" dirty="0">
                <a:latin typeface="Arial" charset="0"/>
                <a:ea typeface="Arial" charset="0"/>
                <a:cs typeface="Arial" charset="0"/>
              </a:rPr>
              <a:t>Module 3 Objectives</a:t>
            </a:r>
          </a:p>
        </p:txBody>
      </p:sp>
      <p:sp>
        <p:nvSpPr>
          <p:cNvPr id="3" name="Content Placeholder 2">
            <a:extLst>
              <a:ext uri="{FF2B5EF4-FFF2-40B4-BE49-F238E27FC236}">
                <a16:creationId xmlns:a16="http://schemas.microsoft.com/office/drawing/2014/main" id="{3E3795C3-CD18-4523-84D8-E784617ECCFC}"/>
              </a:ext>
            </a:extLst>
          </p:cNvPr>
          <p:cNvSpPr>
            <a:spLocks noGrp="1"/>
          </p:cNvSpPr>
          <p:nvPr>
            <p:ph sz="half" idx="2"/>
          </p:nvPr>
        </p:nvSpPr>
        <p:spPr>
          <a:xfrm>
            <a:off x="228601" y="2057400"/>
            <a:ext cx="4876800" cy="4297363"/>
          </a:xfrm>
        </p:spPr>
        <p:txBody>
          <a:bodyPr>
            <a:normAutofit fontScale="85000" lnSpcReduction="20000"/>
          </a:bodyPr>
          <a:lstStyle/>
          <a:p>
            <a:pPr>
              <a:spcAft>
                <a:spcPts val="1200"/>
              </a:spcAft>
            </a:pPr>
            <a:r>
              <a:rPr lang="en-US" dirty="0">
                <a:latin typeface="Arial" charset="0"/>
                <a:ea typeface="Arial" charset="0"/>
                <a:cs typeface="Arial" charset="0"/>
              </a:rPr>
              <a:t>Define what makes communication effective for diagnosis.</a:t>
            </a:r>
          </a:p>
          <a:p>
            <a:pPr>
              <a:spcAft>
                <a:spcPts val="1200"/>
              </a:spcAft>
            </a:pPr>
            <a:r>
              <a:rPr lang="en-US" dirty="0">
                <a:latin typeface="Arial" charset="0"/>
                <a:ea typeface="Arial" charset="0"/>
                <a:cs typeface="Arial" charset="0"/>
              </a:rPr>
              <a:t>Describe structured communication methods that can increase diagnostic safety.   </a:t>
            </a:r>
          </a:p>
          <a:p>
            <a:pPr>
              <a:spcAft>
                <a:spcPts val="1200"/>
              </a:spcAft>
            </a:pPr>
            <a:r>
              <a:rPr lang="en-US" dirty="0">
                <a:latin typeface="Arial" charset="0"/>
                <a:ea typeface="Arial" charset="0"/>
                <a:cs typeface="Arial" charset="0"/>
              </a:rPr>
              <a:t>Describe  diagnostic uncertainty and strategies for communicating uncertainty.</a:t>
            </a:r>
          </a:p>
          <a:p>
            <a:pPr marL="0" indent="0">
              <a:spcAft>
                <a:spcPts val="1200"/>
              </a:spcAft>
              <a:buNone/>
            </a:pPr>
            <a:r>
              <a:rPr lang="en-US" dirty="0">
                <a:latin typeface="Arial" charset="0"/>
                <a:ea typeface="Arial" charset="0"/>
                <a:cs typeface="Arial" charset="0"/>
              </a:rPr>
              <a:t> </a:t>
            </a:r>
          </a:p>
          <a:p>
            <a:pPr marL="0" indent="0">
              <a:spcAft>
                <a:spcPts val="1200"/>
              </a:spcAft>
              <a:buNone/>
            </a:pPr>
            <a:endParaRPr lang="en-US" dirty="0">
              <a:latin typeface="Arial" charset="0"/>
              <a:ea typeface="Arial" charset="0"/>
              <a:cs typeface="Arial" charset="0"/>
            </a:endParaRPr>
          </a:p>
        </p:txBody>
      </p:sp>
      <p:pic>
        <p:nvPicPr>
          <p:cNvPr id="5" name="Picture 5" descr="The TeamSTEPPS triangle logo is a visual model that represents some basic but critical concepts related to teamwork training. The four primary trainable teamwork skills are Leadership, Communication, Situation monitoring, and Mutual support. With a fundamental level of competency in each of these skills, research has shown that the team can enhance three types of teamwork outcomes: Performance, Knowledge, and Attitudes.">
            <a:extLst>
              <a:ext uri="{FF2B5EF4-FFF2-40B4-BE49-F238E27FC236}">
                <a16:creationId xmlns:a16="http://schemas.microsoft.com/office/drawing/2014/main" id="{24BDF982-4180-46ED-904B-8A01699C6985}"/>
              </a:ext>
            </a:extLst>
          </p:cNvPr>
          <p:cNvPicPr>
            <a:picLocks noChangeAspect="1"/>
          </p:cNvPicPr>
          <p:nvPr/>
        </p:nvPicPr>
        <p:blipFill>
          <a:blip r:embed="rId3"/>
          <a:stretch>
            <a:fillRect/>
          </a:stretch>
        </p:blipFill>
        <p:spPr>
          <a:xfrm>
            <a:off x="5462336" y="2514600"/>
            <a:ext cx="3453063" cy="2800763"/>
          </a:xfrm>
          <a:prstGeom prst="rect">
            <a:avLst/>
          </a:prstGeom>
        </p:spPr>
      </p:pic>
    </p:spTree>
    <p:extLst>
      <p:ext uri="{BB962C8B-B14F-4D97-AF65-F5344CB8AC3E}">
        <p14:creationId xmlns:p14="http://schemas.microsoft.com/office/powerpoint/2010/main" val="2736865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F6902-8E67-4377-9F16-12E64A3580AD}"/>
              </a:ext>
            </a:extLst>
          </p:cNvPr>
          <p:cNvSpPr>
            <a:spLocks noGrp="1"/>
          </p:cNvSpPr>
          <p:nvPr>
            <p:ph type="title"/>
          </p:nvPr>
        </p:nvSpPr>
        <p:spPr/>
        <p:txBody>
          <a:bodyPr/>
          <a:lstStyle/>
          <a:p>
            <a:r>
              <a:rPr lang="en-US" dirty="0"/>
              <a:t>Materials for This Module</a:t>
            </a:r>
          </a:p>
        </p:txBody>
      </p:sp>
      <p:sp>
        <p:nvSpPr>
          <p:cNvPr id="6" name="Rectangle 5">
            <a:extLst>
              <a:ext uri="{FF2B5EF4-FFF2-40B4-BE49-F238E27FC236}">
                <a16:creationId xmlns:a16="http://schemas.microsoft.com/office/drawing/2014/main" id="{422408D3-8A76-4363-B429-D197B2859673}"/>
              </a:ext>
            </a:extLst>
          </p:cNvPr>
          <p:cNvSpPr/>
          <p:nvPr/>
        </p:nvSpPr>
        <p:spPr>
          <a:xfrm>
            <a:off x="304800" y="1952590"/>
            <a:ext cx="5257800" cy="3570208"/>
          </a:xfrm>
          <a:prstGeom prst="rect">
            <a:avLst/>
          </a:prstGeom>
        </p:spPr>
        <p:txBody>
          <a:bodyPr wrap="square">
            <a:spAutoFit/>
          </a:bodyPr>
          <a:lstStyle/>
          <a:p>
            <a:r>
              <a:rPr lang="en-US" sz="2400" b="1" dirty="0">
                <a:latin typeface="Arial" panose="020B0604020202020204" pitchFamily="34" charset="0"/>
                <a:cs typeface="Arial" panose="020B0604020202020204" pitchFamily="34" charset="0"/>
              </a:rPr>
              <a:t>Participant Workbook</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Team Assessment for Communication </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Diagnostic-Focused Referral Form</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Communication With Patients: Sample SBAR</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Be The Expert On You Patient Note Sheet</a:t>
            </a:r>
          </a:p>
          <a:p>
            <a:pPr>
              <a:spcBef>
                <a:spcPts val="1200"/>
              </a:spcBef>
            </a:pPr>
            <a:r>
              <a:rPr lang="en-US" sz="2400" b="1" dirty="0">
                <a:latin typeface="Arial" panose="020B0604020202020204" pitchFamily="34" charset="0"/>
                <a:cs typeface="Arial" panose="020B0604020202020204" pitchFamily="34" charset="0"/>
              </a:rPr>
              <a:t>Facilitator’s Guide</a:t>
            </a:r>
          </a:p>
        </p:txBody>
      </p:sp>
      <p:pic>
        <p:nvPicPr>
          <p:cNvPr id="4" name="Picture 3">
            <a:extLst>
              <a:ext uri="{FF2B5EF4-FFF2-40B4-BE49-F238E27FC236}">
                <a16:creationId xmlns:a16="http://schemas.microsoft.com/office/drawing/2014/main" id="{AAB84011-2D45-45F5-972D-70F141921CD1}"/>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2171071"/>
            <a:ext cx="2682755" cy="3471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27545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E9348-DDAD-43D3-96D1-A96EABFE87E8}"/>
              </a:ext>
            </a:extLst>
          </p:cNvPr>
          <p:cNvSpPr>
            <a:spLocks noGrp="1"/>
          </p:cNvSpPr>
          <p:nvPr>
            <p:ph type="title"/>
          </p:nvPr>
        </p:nvSpPr>
        <p:spPr>
          <a:xfrm>
            <a:off x="152400" y="228600"/>
            <a:ext cx="8991600" cy="1143000"/>
          </a:xfrm>
        </p:spPr>
        <p:txBody>
          <a:bodyPr>
            <a:noAutofit/>
          </a:bodyPr>
          <a:lstStyle/>
          <a:p>
            <a:r>
              <a:rPr lang="en-US" sz="3600" dirty="0"/>
              <a:t>Team Assessment for Communication To Improve Diagnosis</a:t>
            </a:r>
          </a:p>
        </p:txBody>
      </p:sp>
      <p:pic>
        <p:nvPicPr>
          <p:cNvPr id="6" name="Picture 5" descr="The Communication domain of the Team Assessment Tool for Improving Diagnosis rates your team’s engagement in setting goals and using standard communication tools. Teams are rated on their team members’ ability to actively exchange information, work collaboratively, access information, hold one another accountable for using structured communication tools, use structured referral tools, and use reflective practice in the diagnostic process.">
            <a:extLst>
              <a:ext uri="{FF2B5EF4-FFF2-40B4-BE49-F238E27FC236}">
                <a16:creationId xmlns:a16="http://schemas.microsoft.com/office/drawing/2014/main" id="{514A34E5-F2A7-4C59-96B9-F89151A88F7C}"/>
              </a:ext>
            </a:extLst>
          </p:cNvPr>
          <p:cNvPicPr>
            <a:picLocks noChangeAspect="1"/>
          </p:cNvPicPr>
          <p:nvPr/>
        </p:nvPicPr>
        <p:blipFill>
          <a:blip r:embed="rId3"/>
          <a:stretch>
            <a:fillRect/>
          </a:stretch>
        </p:blipFill>
        <p:spPr>
          <a:xfrm>
            <a:off x="649371" y="1891084"/>
            <a:ext cx="7587156" cy="3742589"/>
          </a:xfrm>
          <a:prstGeom prst="rect">
            <a:avLst/>
          </a:prstGeom>
        </p:spPr>
      </p:pic>
      <p:pic>
        <p:nvPicPr>
          <p:cNvPr id="5" name="Picture 4" descr="This slide can be found in the participant workbook.">
            <a:extLst>
              <a:ext uri="{FF2B5EF4-FFF2-40B4-BE49-F238E27FC236}">
                <a16:creationId xmlns:a16="http://schemas.microsoft.com/office/drawing/2014/main" id="{8A446AFF-2AD2-4C25-969C-9F9C822B35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1400" y="5105400"/>
            <a:ext cx="1686045" cy="1686045"/>
          </a:xfrm>
          <a:prstGeom prst="rect">
            <a:avLst/>
          </a:prstGeom>
        </p:spPr>
      </p:pic>
    </p:spTree>
    <p:extLst>
      <p:ext uri="{BB962C8B-B14F-4D97-AF65-F5344CB8AC3E}">
        <p14:creationId xmlns:p14="http://schemas.microsoft.com/office/powerpoint/2010/main" val="1281786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70BF7-08F4-4128-9AB0-68FFE064BFB5}"/>
              </a:ext>
            </a:extLst>
          </p:cNvPr>
          <p:cNvSpPr>
            <a:spLocks noGrp="1"/>
          </p:cNvSpPr>
          <p:nvPr>
            <p:ph type="title"/>
          </p:nvPr>
        </p:nvSpPr>
        <p:spPr>
          <a:xfrm>
            <a:off x="478536" y="263653"/>
            <a:ext cx="8229600" cy="1143000"/>
          </a:xfrm>
        </p:spPr>
        <p:txBody>
          <a:bodyPr/>
          <a:lstStyle/>
          <a:p>
            <a:r>
              <a:rPr lang="en-US" dirty="0">
                <a:latin typeface="Arial"/>
                <a:cs typeface="Arial"/>
              </a:rPr>
              <a:t>Why Communication?</a:t>
            </a:r>
            <a:endParaRPr lang="en-US" dirty="0"/>
          </a:p>
        </p:txBody>
      </p:sp>
      <p:sp>
        <p:nvSpPr>
          <p:cNvPr id="9" name="TextBox 8">
            <a:extLst>
              <a:ext uri="{FF2B5EF4-FFF2-40B4-BE49-F238E27FC236}">
                <a16:creationId xmlns:a16="http://schemas.microsoft.com/office/drawing/2014/main" id="{B94F3B19-5423-496A-9887-705A449E70F7}"/>
              </a:ext>
            </a:extLst>
          </p:cNvPr>
          <p:cNvSpPr txBox="1"/>
          <p:nvPr/>
        </p:nvSpPr>
        <p:spPr>
          <a:xfrm>
            <a:off x="171589" y="1976908"/>
            <a:ext cx="2984383"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panose="020B0604020202020204" pitchFamily="34" charset="0"/>
                <a:cs typeface="Arial" panose="020B0604020202020204" pitchFamily="34" charset="0"/>
              </a:rPr>
              <a:t>Nearly </a:t>
            </a:r>
            <a:r>
              <a:rPr lang="en-US" b="1" dirty="0">
                <a:latin typeface="Arial" panose="020B0604020202020204" pitchFamily="34" charset="0"/>
                <a:cs typeface="Arial" panose="020B0604020202020204" pitchFamily="34" charset="0"/>
              </a:rPr>
              <a:t>79% of all breakdowns</a:t>
            </a:r>
            <a:r>
              <a:rPr lang="en-US" dirty="0">
                <a:latin typeface="Arial" panose="020B0604020202020204" pitchFamily="34" charset="0"/>
                <a:cs typeface="Arial" panose="020B0604020202020204" pitchFamily="34" charset="0"/>
              </a:rPr>
              <a:t> in the diagnostic process occur during the patient-practitioner encounter.</a:t>
            </a:r>
            <a:endParaRPr lang="en-US" baseline="30000" dirty="0">
              <a:latin typeface="Arial" panose="020B0604020202020204" pitchFamily="34" charset="0"/>
              <a:cs typeface="Arial" panose="020B0604020202020204" pitchFamily="34" charset="0"/>
            </a:endParaRPr>
          </a:p>
        </p:txBody>
      </p:sp>
      <p:pic>
        <p:nvPicPr>
          <p:cNvPr id="5" name="Picture 5">
            <a:extLst>
              <a:ext uri="{FF2B5EF4-FFF2-40B4-BE49-F238E27FC236}">
                <a16:creationId xmlns:a16="http://schemas.microsoft.com/office/drawing/2014/main" id="{CA23531A-8765-4EA4-B3B1-9AC54EE62D7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63969" y="3300348"/>
            <a:ext cx="2743200" cy="2743200"/>
          </a:xfrm>
          <a:prstGeom prst="rect">
            <a:avLst/>
          </a:prstGeom>
        </p:spPr>
      </p:pic>
      <p:sp>
        <p:nvSpPr>
          <p:cNvPr id="13" name="TextBox 12">
            <a:extLst>
              <a:ext uri="{FF2B5EF4-FFF2-40B4-BE49-F238E27FC236}">
                <a16:creationId xmlns:a16="http://schemas.microsoft.com/office/drawing/2014/main" id="{33C3FBCD-798E-4ADB-8DB8-E42C3A4AFA00}"/>
              </a:ext>
            </a:extLst>
          </p:cNvPr>
          <p:cNvSpPr txBox="1"/>
          <p:nvPr/>
        </p:nvSpPr>
        <p:spPr>
          <a:xfrm>
            <a:off x="3428004" y="1925415"/>
            <a:ext cx="2780291"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panose="020B0604020202020204" pitchFamily="34" charset="0"/>
                <a:cs typeface="Arial" panose="020B0604020202020204" pitchFamily="34" charset="0"/>
              </a:rPr>
              <a:t>About </a:t>
            </a:r>
            <a:r>
              <a:rPr lang="en-US" b="1" dirty="0">
                <a:latin typeface="Arial" panose="020B0604020202020204" pitchFamily="34" charset="0"/>
                <a:cs typeface="Arial" panose="020B0604020202020204" pitchFamily="34" charset="0"/>
              </a:rPr>
              <a:t>35% of breakdowns </a:t>
            </a:r>
            <a:r>
              <a:rPr lang="en-US" dirty="0">
                <a:latin typeface="Arial" panose="020B0604020202020204" pitchFamily="34" charset="0"/>
                <a:cs typeface="Arial" panose="020B0604020202020204" pitchFamily="34" charset="0"/>
              </a:rPr>
              <a:t>in the diagnostic process are attributed to referrals or </a:t>
            </a:r>
            <a:r>
              <a:rPr lang="en-US" dirty="0" err="1">
                <a:latin typeface="Arial" panose="020B0604020202020204" pitchFamily="34" charset="0"/>
                <a:cs typeface="Arial" panose="020B0604020202020204" pitchFamily="34" charset="0"/>
              </a:rPr>
              <a:t>followup</a:t>
            </a:r>
            <a:r>
              <a:rPr lang="en-US" dirty="0">
                <a:latin typeface="Arial" panose="020B0604020202020204" pitchFamily="34" charset="0"/>
                <a:cs typeface="Arial" panose="020B0604020202020204" pitchFamily="34" charset="0"/>
              </a:rPr>
              <a:t> of diagnostic information.</a:t>
            </a:r>
          </a:p>
        </p:txBody>
      </p:sp>
      <p:pic>
        <p:nvPicPr>
          <p:cNvPr id="3" name="Picture 3">
            <a:extLst>
              <a:ext uri="{FF2B5EF4-FFF2-40B4-BE49-F238E27FC236}">
                <a16:creationId xmlns:a16="http://schemas.microsoft.com/office/drawing/2014/main" id="{4C7CC6EB-B08A-4518-BE65-98DB66D79A7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392973" y="3455670"/>
            <a:ext cx="2743200" cy="2743200"/>
          </a:xfrm>
          <a:prstGeom prst="rect">
            <a:avLst/>
          </a:prstGeom>
        </p:spPr>
      </p:pic>
      <p:sp>
        <p:nvSpPr>
          <p:cNvPr id="16" name="TextBox 15">
            <a:extLst>
              <a:ext uri="{FF2B5EF4-FFF2-40B4-BE49-F238E27FC236}">
                <a16:creationId xmlns:a16="http://schemas.microsoft.com/office/drawing/2014/main" id="{EB6BC3AB-D29E-4E39-B592-A08A139E06B8}"/>
              </a:ext>
            </a:extLst>
          </p:cNvPr>
          <p:cNvSpPr txBox="1"/>
          <p:nvPr/>
        </p:nvSpPr>
        <p:spPr>
          <a:xfrm>
            <a:off x="6208295" y="1979186"/>
            <a:ext cx="274320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panose="020B0604020202020204" pitchFamily="34" charset="0"/>
                <a:cs typeface="Arial" panose="020B0604020202020204" pitchFamily="34" charset="0"/>
              </a:rPr>
              <a:t>Because of these breakdowns, </a:t>
            </a:r>
            <a:r>
              <a:rPr lang="en-US" b="1" dirty="0">
                <a:latin typeface="Arial" panose="020B0604020202020204" pitchFamily="34" charset="0"/>
                <a:cs typeface="Arial" panose="020B0604020202020204" pitchFamily="34" charset="0"/>
              </a:rPr>
              <a:t>1 out of every 3</a:t>
            </a:r>
            <a:r>
              <a:rPr lang="en-US" dirty="0">
                <a:latin typeface="Arial" panose="020B0604020202020204" pitchFamily="34" charset="0"/>
                <a:cs typeface="Arial" panose="020B0604020202020204" pitchFamily="34" charset="0"/>
              </a:rPr>
              <a:t> people has firsthand experience of diagnostic error. </a:t>
            </a:r>
            <a:endParaRPr lang="en-US" baseline="30000" dirty="0">
              <a:latin typeface="Arial" panose="020B0604020202020204" pitchFamily="34" charset="0"/>
              <a:cs typeface="Arial" panose="020B0604020202020204" pitchFamily="34" charset="0"/>
            </a:endParaRPr>
          </a:p>
        </p:txBody>
      </p:sp>
      <p:pic>
        <p:nvPicPr>
          <p:cNvPr id="4" name="Picture 4">
            <a:extLst>
              <a:ext uri="{FF2B5EF4-FFF2-40B4-BE49-F238E27FC236}">
                <a16:creationId xmlns:a16="http://schemas.microsoft.com/office/drawing/2014/main" id="{65B76BAF-B0C6-4915-B854-7512D74E9C7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136173" y="3323208"/>
            <a:ext cx="2743200" cy="2743200"/>
          </a:xfrm>
          <a:prstGeom prst="rect">
            <a:avLst/>
          </a:prstGeom>
        </p:spPr>
      </p:pic>
      <p:sp>
        <p:nvSpPr>
          <p:cNvPr id="10" name="TextBox 9">
            <a:extLst>
              <a:ext uri="{FF2B5EF4-FFF2-40B4-BE49-F238E27FC236}">
                <a16:creationId xmlns:a16="http://schemas.microsoft.com/office/drawing/2014/main" id="{009FCEED-D7FE-4DB3-961E-BEA8D4856BC7}"/>
              </a:ext>
            </a:extLst>
          </p:cNvPr>
          <p:cNvSpPr txBox="1"/>
          <p:nvPr/>
        </p:nvSpPr>
        <p:spPr>
          <a:xfrm>
            <a:off x="163969" y="5619960"/>
            <a:ext cx="5093920" cy="507831"/>
          </a:xfrm>
          <a:prstGeom prst="rect">
            <a:avLst/>
          </a:prstGeom>
          <a:noFill/>
        </p:spPr>
        <p:txBody>
          <a:bodyPr wrap="square">
            <a:spAutoFit/>
          </a:bodyPr>
          <a:lstStyle/>
          <a:p>
            <a:r>
              <a:rPr lang="en-US" sz="900" dirty="0">
                <a:solidFill>
                  <a:srgbClr val="898989"/>
                </a:solidFill>
                <a:latin typeface="Arial" panose="020B0604020202020204" pitchFamily="34" charset="0"/>
                <a:cs typeface="Arial" panose="020B0604020202020204" pitchFamily="34" charset="0"/>
              </a:rPr>
              <a:t>References:</a:t>
            </a:r>
          </a:p>
          <a:p>
            <a:r>
              <a:rPr lang="en-US" sz="900" dirty="0">
                <a:solidFill>
                  <a:srgbClr val="898989"/>
                </a:solidFill>
                <a:latin typeface="Arial" panose="020B0604020202020204" pitchFamily="34" charset="0"/>
                <a:cs typeface="Arial" panose="020B0604020202020204" pitchFamily="34" charset="0"/>
              </a:rPr>
              <a:t>Singh, Giardina, Meyer, et al., 2013.</a:t>
            </a:r>
          </a:p>
          <a:p>
            <a:r>
              <a:rPr lang="en-US" sz="900" dirty="0">
                <a:solidFill>
                  <a:srgbClr val="898989"/>
                </a:solidFill>
                <a:latin typeface="Arial" panose="020B0604020202020204" pitchFamily="34" charset="0"/>
                <a:cs typeface="Arial" panose="020B0604020202020204" pitchFamily="34" charset="0"/>
              </a:rPr>
              <a:t>Society to Improve Diagnosis in Medicine, 2020.</a:t>
            </a:r>
          </a:p>
        </p:txBody>
      </p:sp>
    </p:spTree>
    <p:extLst>
      <p:ext uri="{BB962C8B-B14F-4D97-AF65-F5344CB8AC3E}">
        <p14:creationId xmlns:p14="http://schemas.microsoft.com/office/powerpoint/2010/main" val="4185386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3A29A-E012-4D4E-B809-B9A315B56A2F}"/>
              </a:ext>
            </a:extLst>
          </p:cNvPr>
          <p:cNvSpPr>
            <a:spLocks noGrp="1"/>
          </p:cNvSpPr>
          <p:nvPr>
            <p:ph type="title"/>
          </p:nvPr>
        </p:nvSpPr>
        <p:spPr>
          <a:xfrm>
            <a:off x="323850" y="59109"/>
            <a:ext cx="8382000" cy="1558181"/>
          </a:xfrm>
        </p:spPr>
        <p:txBody>
          <a:bodyPr anchor="ctr">
            <a:normAutofit/>
          </a:bodyPr>
          <a:lstStyle/>
          <a:p>
            <a:pPr>
              <a:lnSpc>
                <a:spcPct val="90000"/>
              </a:lnSpc>
            </a:pPr>
            <a:r>
              <a:rPr lang="en-US" dirty="0"/>
              <a:t>Considerations for Diagnostic Communication</a:t>
            </a:r>
          </a:p>
        </p:txBody>
      </p:sp>
      <p:graphicFrame>
        <p:nvGraphicFramePr>
          <p:cNvPr id="6" name="Content Placeholder 2" descr="Audience,mode of communication, standards associated with the specific mode of communication, and power of nonverbal communication. ">
            <a:extLst>
              <a:ext uri="{FF2B5EF4-FFF2-40B4-BE49-F238E27FC236}">
                <a16:creationId xmlns:a16="http://schemas.microsoft.com/office/drawing/2014/main" id="{C50EF662-2B11-4252-9CF6-CBC8CD1A5E4E}"/>
              </a:ext>
            </a:extLst>
          </p:cNvPr>
          <p:cNvGraphicFramePr>
            <a:graphicFrameLocks noGrp="1"/>
          </p:cNvGraphicFramePr>
          <p:nvPr>
            <p:ph sz="half" idx="2"/>
            <p:extLst>
              <p:ext uri="{D42A27DB-BD31-4B8C-83A1-F6EECF244321}">
                <p14:modId xmlns:p14="http://schemas.microsoft.com/office/powerpoint/2010/main" val="7335226"/>
              </p:ext>
            </p:extLst>
          </p:nvPr>
        </p:nvGraphicFramePr>
        <p:xfrm>
          <a:off x="4648200" y="1905000"/>
          <a:ext cx="40386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200" y="1832819"/>
            <a:ext cx="4058789" cy="4293343"/>
          </a:xfrm>
          <a:prstGeom prst="rect">
            <a:avLst/>
          </a:prstGeom>
        </p:spPr>
      </p:pic>
    </p:spTree>
    <p:extLst>
      <p:ext uri="{BB962C8B-B14F-4D97-AF65-F5344CB8AC3E}">
        <p14:creationId xmlns:p14="http://schemas.microsoft.com/office/powerpoint/2010/main" val="594616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939BD-15C4-4119-BD38-E3DE0082D2DB}"/>
              </a:ext>
            </a:extLst>
          </p:cNvPr>
          <p:cNvSpPr>
            <a:spLocks noGrp="1"/>
          </p:cNvSpPr>
          <p:nvPr>
            <p:ph type="title"/>
          </p:nvPr>
        </p:nvSpPr>
        <p:spPr>
          <a:xfrm>
            <a:off x="304800" y="228600"/>
            <a:ext cx="8534400" cy="1401762"/>
          </a:xfrm>
        </p:spPr>
        <p:txBody>
          <a:bodyPr anchor="ctr">
            <a:normAutofit/>
          </a:bodyPr>
          <a:lstStyle/>
          <a:p>
            <a:pPr>
              <a:lnSpc>
                <a:spcPct val="90000"/>
              </a:lnSpc>
            </a:pPr>
            <a:r>
              <a:rPr lang="en-US" dirty="0"/>
              <a:t>Standards for Effective Communication</a:t>
            </a:r>
          </a:p>
        </p:txBody>
      </p:sp>
      <p:graphicFrame>
        <p:nvGraphicFramePr>
          <p:cNvPr id="5" name="Content Placeholder 2" descr="Complete: communicate all relevant information. Clear: convey information in plain language. Brief: communicate information in a concise manner. Timely: offer and request information in an appropriate timeframe. ">
            <a:extLst>
              <a:ext uri="{FF2B5EF4-FFF2-40B4-BE49-F238E27FC236}">
                <a16:creationId xmlns:a16="http://schemas.microsoft.com/office/drawing/2014/main" id="{05ACEB16-E534-4850-A3E2-C3C450580C4B}"/>
              </a:ext>
            </a:extLst>
          </p:cNvPr>
          <p:cNvGraphicFramePr>
            <a:graphicFrameLocks noGrp="1"/>
          </p:cNvGraphicFramePr>
          <p:nvPr>
            <p:ph idx="1"/>
            <p:extLst>
              <p:ext uri="{D42A27DB-BD31-4B8C-83A1-F6EECF244321}">
                <p14:modId xmlns:p14="http://schemas.microsoft.com/office/powerpoint/2010/main" val="3875191826"/>
              </p:ext>
            </p:extLst>
          </p:nvPr>
        </p:nvGraphicFramePr>
        <p:xfrm>
          <a:off x="457200" y="1792224"/>
          <a:ext cx="8229600" cy="42306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1461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19677-7D25-4630-839E-9C7EB4C7B444}"/>
              </a:ext>
            </a:extLst>
          </p:cNvPr>
          <p:cNvSpPr>
            <a:spLocks noGrp="1"/>
          </p:cNvSpPr>
          <p:nvPr>
            <p:ph type="title"/>
          </p:nvPr>
        </p:nvSpPr>
        <p:spPr>
          <a:xfrm>
            <a:off x="457200" y="274638"/>
            <a:ext cx="8229600" cy="1143000"/>
          </a:xfrm>
        </p:spPr>
        <p:txBody>
          <a:bodyPr anchor="ctr">
            <a:normAutofit/>
          </a:bodyPr>
          <a:lstStyle/>
          <a:p>
            <a:r>
              <a:rPr lang="en-US" dirty="0"/>
              <a:t>Structured Communication</a:t>
            </a:r>
          </a:p>
        </p:txBody>
      </p:sp>
      <p:graphicFrame>
        <p:nvGraphicFramePr>
          <p:cNvPr id="5" name="Content Placeholder 2" descr="Situation: What is going on with the patient?&#10;Background: What is the clinical background and context?&#10;Assessment: What do I think the problem is?&#10;Recommendation or Requests: What would I recommend? What do I need from you?">
            <a:extLst>
              <a:ext uri="{FF2B5EF4-FFF2-40B4-BE49-F238E27FC236}">
                <a16:creationId xmlns:a16="http://schemas.microsoft.com/office/drawing/2014/main" id="{2541B8F7-7149-4B42-8DC3-8683620DE4A7}"/>
              </a:ext>
            </a:extLst>
          </p:cNvPr>
          <p:cNvGraphicFramePr>
            <a:graphicFrameLocks noGrp="1"/>
          </p:cNvGraphicFramePr>
          <p:nvPr>
            <p:ph idx="1"/>
            <p:extLst>
              <p:ext uri="{D42A27DB-BD31-4B8C-83A1-F6EECF244321}">
                <p14:modId xmlns:p14="http://schemas.microsoft.com/office/powerpoint/2010/main" val="817914499"/>
              </p:ext>
            </p:extLst>
          </p:nvPr>
        </p:nvGraphicFramePr>
        <p:xfrm>
          <a:off x="152400" y="1905000"/>
          <a:ext cx="8839200" cy="41309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6714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27E573-779C-456E-A046-B2FC908D4F40}"/>
              </a:ext>
            </a:extLst>
          </p:cNvPr>
          <p:cNvSpPr>
            <a:spLocks noGrp="1"/>
          </p:cNvSpPr>
          <p:nvPr>
            <p:ph type="title"/>
          </p:nvPr>
        </p:nvSpPr>
        <p:spPr>
          <a:xfrm>
            <a:off x="118111" y="179452"/>
            <a:ext cx="8858249" cy="1219200"/>
          </a:xfrm>
        </p:spPr>
        <p:txBody>
          <a:bodyPr anchor="ctr">
            <a:normAutofit/>
          </a:bodyPr>
          <a:lstStyle/>
          <a:p>
            <a:r>
              <a:rPr lang="en-US" dirty="0"/>
              <a:t>SBAR and Reflective Practice</a:t>
            </a:r>
          </a:p>
        </p:txBody>
      </p:sp>
      <p:graphicFrame>
        <p:nvGraphicFramePr>
          <p:cNvPr id="4" name="Content Placeholder 2" descr="Situation &amp; background: What do I know?&#10;Assessment: What are the alternatives? What information would help? What are the consequences?&#10;Repeat back recommendation request: What are the next steps?">
            <a:extLst>
              <a:ext uri="{FF2B5EF4-FFF2-40B4-BE49-F238E27FC236}">
                <a16:creationId xmlns:a16="http://schemas.microsoft.com/office/drawing/2014/main" id="{796EE3BB-55F3-402D-B7D7-4FFC755BB915}"/>
              </a:ext>
            </a:extLst>
          </p:cNvPr>
          <p:cNvGraphicFramePr>
            <a:graphicFrameLocks/>
          </p:cNvGraphicFramePr>
          <p:nvPr>
            <p:extLst>
              <p:ext uri="{D42A27DB-BD31-4B8C-83A1-F6EECF244321}">
                <p14:modId xmlns:p14="http://schemas.microsoft.com/office/powerpoint/2010/main" val="3082991320"/>
              </p:ext>
            </p:extLst>
          </p:nvPr>
        </p:nvGraphicFramePr>
        <p:xfrm>
          <a:off x="476252" y="1838325"/>
          <a:ext cx="8515348" cy="42306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030323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1596</TotalTime>
  <Words>5413</Words>
  <Application>Microsoft Office PowerPoint</Application>
  <PresentationFormat>On-screen Show (4:3)</PresentationFormat>
  <Paragraphs>365</Paragraphs>
  <Slides>18</Slides>
  <Notes>18</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18</vt:i4>
      </vt:variant>
    </vt:vector>
  </HeadingPairs>
  <TitlesOfParts>
    <vt:vector size="24" baseType="lpstr">
      <vt:lpstr>Arial</vt:lpstr>
      <vt:lpstr>Calibri</vt:lpstr>
      <vt:lpstr>Times New Roman</vt:lpstr>
      <vt:lpstr>Office Theme</vt:lpstr>
      <vt:lpstr>Custom Design</vt:lpstr>
      <vt:lpstr>1_Custom Design</vt:lpstr>
      <vt:lpstr>Module 3 Communication To Improve Diagnosis</vt:lpstr>
      <vt:lpstr>Module 3 Objectives</vt:lpstr>
      <vt:lpstr>Materials for This Module</vt:lpstr>
      <vt:lpstr>Team Assessment for Communication To Improve Diagnosis</vt:lpstr>
      <vt:lpstr>Why Communication?</vt:lpstr>
      <vt:lpstr>Considerations for Diagnostic Communication</vt:lpstr>
      <vt:lpstr>Standards for Effective Communication</vt:lpstr>
      <vt:lpstr>Structured Communication</vt:lpstr>
      <vt:lpstr>SBAR and Reflective Practice</vt:lpstr>
      <vt:lpstr>A Diagnosis-Focused Referral </vt:lpstr>
      <vt:lpstr>Communicating Uncertainty</vt:lpstr>
      <vt:lpstr>Communicating With Patients: Sample SBAR</vt:lpstr>
      <vt:lpstr>Communicating Diagnostic Uncertainty With Patients</vt:lpstr>
      <vt:lpstr>What Is “Teach-Back?”</vt:lpstr>
      <vt:lpstr>Facilitating Communication With Patients in the Diagnostic Process</vt:lpstr>
      <vt:lpstr>Module 3 Summary</vt:lpstr>
      <vt:lpstr>Course Modules</vt:lpstr>
      <vt:lpstr>Module 3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3: Communication</dc:title>
  <dc:subject>TeamSTEPPS® Diagnosis Improvement:</dc:subject>
  <dc:creator>"Agency for Healthcare Research and Quality (AHRQ)"</dc:creator>
  <cp:keywords>diagnostic safety</cp:keywords>
  <dc:description>PowerPoint Presentation</dc:description>
  <cp:lastModifiedBy>Ramage, Kathryn (AHRQ/OC) (CTR)</cp:lastModifiedBy>
  <cp:revision>66</cp:revision>
  <cp:lastPrinted>2022-02-16T19:51:45Z</cp:lastPrinted>
  <dcterms:created xsi:type="dcterms:W3CDTF">2021-09-21T14:13:27Z</dcterms:created>
  <dcterms:modified xsi:type="dcterms:W3CDTF">2022-02-25T19:56:46Z</dcterms:modified>
  <cp:category>TeamSTEPPS</cp:category>
</cp:coreProperties>
</file>