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6" r:id="rId3"/>
  </p:sldMasterIdLst>
  <p:notesMasterIdLst>
    <p:notesMasterId r:id="rId20"/>
  </p:notesMasterIdLst>
  <p:handoutMasterIdLst>
    <p:handoutMasterId r:id="rId21"/>
  </p:handoutMasterIdLst>
  <p:sldIdLst>
    <p:sldId id="383" r:id="rId4"/>
    <p:sldId id="384" r:id="rId5"/>
    <p:sldId id="313" r:id="rId6"/>
    <p:sldId id="386" r:id="rId7"/>
    <p:sldId id="398" r:id="rId8"/>
    <p:sldId id="382" r:id="rId9"/>
    <p:sldId id="367" r:id="rId10"/>
    <p:sldId id="370" r:id="rId11"/>
    <p:sldId id="390" r:id="rId12"/>
    <p:sldId id="396" r:id="rId13"/>
    <p:sldId id="394" r:id="rId14"/>
    <p:sldId id="395" r:id="rId15"/>
    <p:sldId id="387" r:id="rId16"/>
    <p:sldId id="388" r:id="rId17"/>
    <p:sldId id="371" r:id="rId18"/>
    <p:sldId id="379" r:id="rId19"/>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6C0A"/>
    <a:srgbClr val="8064A2"/>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868" autoAdjust="0"/>
    <p:restoredTop sz="76167" autoAdjust="0"/>
  </p:normalViewPr>
  <p:slideViewPr>
    <p:cSldViewPr snapToGrid="0" showGuides="1">
      <p:cViewPr varScale="1">
        <p:scale>
          <a:sx n="58" d="100"/>
          <a:sy n="58" d="100"/>
        </p:scale>
        <p:origin x="78" y="540"/>
      </p:cViewPr>
      <p:guideLst>
        <p:guide orient="horz" pos="2160"/>
        <p:guide pos="2880"/>
      </p:guideLst>
    </p:cSldViewPr>
  </p:slideViewPr>
  <p:outlineViewPr>
    <p:cViewPr>
      <p:scale>
        <a:sx n="33" d="100"/>
        <a:sy n="33" d="100"/>
      </p:scale>
      <p:origin x="0" y="-704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p:scale>
          <a:sx n="66" d="100"/>
          <a:sy n="66" d="100"/>
        </p:scale>
        <p:origin x="2966" y="-389"/>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2E50213-331C-4D9E-891D-886CD4E8D524}"/>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a:extLst>
              <a:ext uri="{FF2B5EF4-FFF2-40B4-BE49-F238E27FC236}">
                <a16:creationId xmlns:a16="http://schemas.microsoft.com/office/drawing/2014/main" id="{11C07573-1421-476B-86C0-CAA02F0859A0}"/>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E8A99FAD-27F6-4FEB-96A4-77BE6CE23018}" type="datetimeFigureOut">
              <a:rPr lang="en-US" smtClean="0"/>
              <a:t>2/24/2022</a:t>
            </a:fld>
            <a:endParaRPr lang="en-US"/>
          </a:p>
        </p:txBody>
      </p:sp>
      <p:sp>
        <p:nvSpPr>
          <p:cNvPr id="4" name="Footer Placeholder 3">
            <a:extLst>
              <a:ext uri="{FF2B5EF4-FFF2-40B4-BE49-F238E27FC236}">
                <a16:creationId xmlns:a16="http://schemas.microsoft.com/office/drawing/2014/main" id="{42615282-A0FF-4AED-85CA-0CA78E4FEC42}"/>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a:extLst>
              <a:ext uri="{FF2B5EF4-FFF2-40B4-BE49-F238E27FC236}">
                <a16:creationId xmlns:a16="http://schemas.microsoft.com/office/drawing/2014/main" id="{2F8F5798-1922-4912-A278-105313C22D64}"/>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37AC8DC2-3247-481D-BE9D-FE5C27E284B7}" type="slidenum">
              <a:rPr lang="en-US" smtClean="0"/>
              <a:t>‹#›</a:t>
            </a:fld>
            <a:endParaRPr lang="en-US"/>
          </a:p>
        </p:txBody>
      </p:sp>
    </p:spTree>
    <p:extLst>
      <p:ext uri="{BB962C8B-B14F-4D97-AF65-F5344CB8AC3E}">
        <p14:creationId xmlns:p14="http://schemas.microsoft.com/office/powerpoint/2010/main" val="1890132106"/>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r>
              <a:rPr lang="en-US" dirty="0"/>
              <a:t>Slide</a:t>
            </a:r>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32BED618-D232-42EC-A73F-7B939C5E1EA5}" type="datetimeFigureOut">
              <a:rPr lang="en-US" smtClean="0"/>
              <a:t>2/24/2022</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4785599"/>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292439" y="0"/>
            <a:ext cx="461603" cy="288036"/>
          </a:xfrm>
          <a:prstGeom prst="rect">
            <a:avLst/>
          </a:prstGeom>
        </p:spPr>
        <p:txBody>
          <a:bodyPr vert="horz" lIns="96661" tIns="48331" rIns="96661" bIns="48331" rtlCol="0" anchor="b"/>
          <a:lstStyle>
            <a:lvl1pPr algn="r">
              <a:defRPr sz="1300"/>
            </a:lvl1pPr>
          </a:lstStyle>
          <a:p>
            <a:fld id="{5FF6188A-B79F-44DB-9FF4-F22F39030D5D}" type="slidenum">
              <a:rPr lang="en-US" smtClean="0"/>
              <a:t>‹#›</a:t>
            </a:fld>
            <a:endParaRPr lang="en-US" dirty="0"/>
          </a:p>
        </p:txBody>
      </p:sp>
    </p:spTree>
    <p:extLst>
      <p:ext uri="{BB962C8B-B14F-4D97-AF65-F5344CB8AC3E}">
        <p14:creationId xmlns:p14="http://schemas.microsoft.com/office/powerpoint/2010/main" val="648734575"/>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image" Target="../media/image8.svg"/></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health.mil/Military-Health-Topics/Access-Cost-Quality-and-Safety/Quality-And-Safety-of-Healthcare/Patient-Safety/Patient-Safety-Products-And-Services/Toolkits/Briefs-and-Huddles-Toolkit"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www.ahrq.gov/teamstepps/instructor/fundamentals/module4/slleadership.html#im13" TargetMode="External"/><Relationship Id="rId4" Type="http://schemas.openxmlformats.org/officeDocument/2006/relationships/hyperlink" Target="https://www.ahrq.gov/hai/tools/ambulatory-surgery/sections/sustainability/management/huddles-comp-kit.html"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image" Target="../media/image8.svg"/></Relationships>
</file>

<file path=ppt/notesSlides/_rels/note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image" Target="../media/image8.svg"/></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Welcome to the TeamSTEPPS for Diagnosis Improvement course. This presentation will cover Module 4, Leadership To Improve Diagnosis, that you will review as the course facilitator.   </a:t>
            </a:r>
          </a:p>
          <a:p>
            <a:endParaRPr lang="en-US" dirty="0"/>
          </a:p>
          <a:p>
            <a:r>
              <a:rPr lang="en-US" dirty="0">
                <a:effectLst/>
                <a:latin typeface="Calibri" panose="020F0502020204030204" pitchFamily="34" charset="0"/>
                <a:ea typeface="Calibri" panose="020F0502020204030204" pitchFamily="34" charset="0"/>
                <a:cs typeface="Calibri" panose="020F0502020204030204" pitchFamily="34" charset="0"/>
              </a:rPr>
              <a:t>Individuals who plan to take the course but will not complete it as part of a team should follow the </a:t>
            </a:r>
            <a:r>
              <a:rPr lang="en-US" b="1" dirty="0">
                <a:effectLst/>
                <a:latin typeface="Calibri" panose="020F0502020204030204" pitchFamily="34" charset="0"/>
                <a:ea typeface="Calibri" panose="020F0502020204030204" pitchFamily="34" charset="0"/>
                <a:cs typeface="Calibri" panose="020F0502020204030204" pitchFamily="34" charset="0"/>
              </a:rPr>
              <a:t>Self-Paced Learner’s Roadmap </a:t>
            </a:r>
            <a:r>
              <a:rPr lang="en-US" dirty="0">
                <a:effectLst/>
                <a:latin typeface="Calibri" panose="020F0502020204030204" pitchFamily="34" charset="0"/>
                <a:ea typeface="Calibri" panose="020F0502020204030204" pitchFamily="34" charset="0"/>
                <a:cs typeface="Calibri" panose="020F0502020204030204" pitchFamily="34" charset="0"/>
              </a:rPr>
              <a:t>found on the TeamSTEPPS for Diagnosis Improvement course web page. The roadmap provides step-by-step instructions to maximize the value of time spent on the course and ways to leverage core principles and tools. Throughout the presenter’s notes, you will also find </a:t>
            </a:r>
            <a:r>
              <a:rPr lang="en-US" b="1" dirty="0">
                <a:effectLst/>
                <a:latin typeface="Calibri" panose="020F0502020204030204" pitchFamily="34" charset="0"/>
                <a:ea typeface="Calibri" panose="020F0502020204030204" pitchFamily="34" charset="0"/>
                <a:cs typeface="Calibri" panose="020F0502020204030204" pitchFamily="34" charset="0"/>
              </a:rPr>
              <a:t>Self-Paced Learner Tips.</a:t>
            </a:r>
            <a:endParaRPr lang="en-US" dirty="0">
              <a:effectLst/>
              <a:latin typeface="Calibri" panose="020F0502020204030204" pitchFamily="34" charset="0"/>
              <a:ea typeface="Calibri" panose="020F0502020204030204" pitchFamily="34" charset="0"/>
            </a:endParaRPr>
          </a:p>
          <a:p>
            <a:pPr marL="181240"/>
            <a:r>
              <a:rPr lang="en-US" dirty="0">
                <a:effectLst/>
                <a:latin typeface="Calibri" panose="020F0502020204030204" pitchFamily="34" charset="0"/>
                <a:ea typeface="Calibri" panose="020F0502020204030204" pitchFamily="34" charset="0"/>
                <a:cs typeface="Calibri" panose="020F0502020204030204" pitchFamily="34" charset="0"/>
              </a:rPr>
              <a:t> </a:t>
            </a:r>
            <a:endParaRPr lang="en-US" dirty="0">
              <a:effectLst/>
              <a:latin typeface="Calibri" panose="020F0502020204030204" pitchFamily="34" charset="0"/>
              <a:ea typeface="Calibri" panose="020F0502020204030204" pitchFamily="34" charset="0"/>
            </a:endParaRPr>
          </a:p>
          <a:p>
            <a:pPr>
              <a:lnSpc>
                <a:spcPct val="150000"/>
              </a:lnSpc>
            </a:pPr>
            <a:r>
              <a:rPr lang="en-US" dirty="0">
                <a:effectLst/>
                <a:latin typeface="Calibri" panose="020F0502020204030204" pitchFamily="34" charset="0"/>
                <a:ea typeface="Calibri" panose="020F0502020204030204" pitchFamily="34" charset="0"/>
              </a:rPr>
              <a:t>Estimated Time to complete this module: </a:t>
            </a:r>
            <a:r>
              <a:rPr lang="en-US" b="1" dirty="0">
                <a:effectLst/>
                <a:latin typeface="Calibri" panose="020F0502020204030204" pitchFamily="34" charset="0"/>
                <a:ea typeface="Calibri" panose="020F0502020204030204" pitchFamily="34" charset="0"/>
              </a:rPr>
              <a:t>30</a:t>
            </a:r>
            <a:r>
              <a:rPr lang="en-US" dirty="0">
                <a:effectLst/>
                <a:latin typeface="Calibri" panose="020F0502020204030204" pitchFamily="34" charset="0"/>
                <a:ea typeface="Calibri" panose="020F0502020204030204" pitchFamily="34" charset="0"/>
              </a:rPr>
              <a:t> </a:t>
            </a:r>
            <a:r>
              <a:rPr lang="en-US" b="1" dirty="0">
                <a:effectLst/>
                <a:latin typeface="Calibri" panose="020F0502020204030204" pitchFamily="34" charset="0"/>
                <a:ea typeface="Calibri" panose="020F0502020204030204" pitchFamily="34" charset="0"/>
              </a:rPr>
              <a:t>minutes</a:t>
            </a:r>
            <a:r>
              <a:rPr lang="en-US" dirty="0"/>
              <a:t> (16 slides)</a:t>
            </a:r>
            <a:endParaRPr lang="en-US" sz="1300" dirty="0">
              <a:cs typeface="Calibri"/>
            </a:endParaRPr>
          </a:p>
          <a:p>
            <a:endParaRPr lang="en-US" dirty="0"/>
          </a:p>
        </p:txBody>
      </p:sp>
      <p:sp>
        <p:nvSpPr>
          <p:cNvPr id="4" name="Slide Number Placeholder 3"/>
          <p:cNvSpPr>
            <a:spLocks noGrp="1"/>
          </p:cNvSpPr>
          <p:nvPr>
            <p:ph type="sldNum" sz="quarter" idx="5"/>
          </p:nvPr>
        </p:nvSpPr>
        <p:spPr/>
        <p:txBody>
          <a:bodyPr/>
          <a:lstStyle/>
          <a:p>
            <a:fld id="{7D612C43-7281-4B81-9204-AE17A482DDDD}" type="slidenum">
              <a:rPr lang="en-US" smtClean="0"/>
              <a:pPr/>
              <a:t>1</a:t>
            </a:fld>
            <a:endParaRPr lang="en-US"/>
          </a:p>
        </p:txBody>
      </p:sp>
      <p:sp>
        <p:nvSpPr>
          <p:cNvPr id="5" name="Header Placeholder 4">
            <a:extLst>
              <a:ext uri="{FF2B5EF4-FFF2-40B4-BE49-F238E27FC236}">
                <a16:creationId xmlns:a16="http://schemas.microsoft.com/office/drawing/2014/main" id="{3D911601-ED6D-4F46-B474-D767B1D120DF}"/>
              </a:ext>
            </a:extLst>
          </p:cNvPr>
          <p:cNvSpPr>
            <a:spLocks noGrp="1"/>
          </p:cNvSpPr>
          <p:nvPr>
            <p:ph type="hdr" sz="quarter"/>
          </p:nvPr>
        </p:nvSpPr>
        <p:spPr/>
        <p:txBody>
          <a:bodyPr/>
          <a:lstStyle/>
          <a:p>
            <a:r>
              <a:rPr lang="en-US"/>
              <a:t>Slide</a:t>
            </a:r>
            <a:endParaRPr lang="en-US" dirty="0"/>
          </a:p>
        </p:txBody>
      </p:sp>
      <p:grpSp>
        <p:nvGrpSpPr>
          <p:cNvPr id="9" name="Group 8">
            <a:extLst>
              <a:ext uri="{FF2B5EF4-FFF2-40B4-BE49-F238E27FC236}">
                <a16:creationId xmlns:a16="http://schemas.microsoft.com/office/drawing/2014/main" id="{F87BB50C-905E-4AF1-8966-8B142490B9DA}"/>
              </a:ext>
            </a:extLst>
          </p:cNvPr>
          <p:cNvGrpSpPr/>
          <p:nvPr/>
        </p:nvGrpSpPr>
        <p:grpSpPr>
          <a:xfrm>
            <a:off x="5963328" y="6183391"/>
            <a:ext cx="163915" cy="170021"/>
            <a:chOff x="0" y="0"/>
            <a:chExt cx="153670" cy="162160"/>
          </a:xfrm>
        </p:grpSpPr>
        <p:sp>
          <p:nvSpPr>
            <p:cNvPr id="10" name="Oval 9">
              <a:extLst>
                <a:ext uri="{FF2B5EF4-FFF2-40B4-BE49-F238E27FC236}">
                  <a16:creationId xmlns:a16="http://schemas.microsoft.com/office/drawing/2014/main" id="{AC5C029D-FD21-4D72-9CF0-729243F494A6}"/>
                </a:ext>
              </a:extLst>
            </p:cNvPr>
            <p:cNvSpPr/>
            <p:nvPr/>
          </p:nvSpPr>
          <p:spPr>
            <a:xfrm>
              <a:off x="0" y="6171"/>
              <a:ext cx="153670" cy="155989"/>
            </a:xfrm>
            <a:prstGeom prst="ellipse">
              <a:avLst/>
            </a:prstGeom>
            <a:solidFill>
              <a:schemeClr val="bg1"/>
            </a:solidFill>
            <a:ln w="28575">
              <a:solidFill>
                <a:srgbClr val="008A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11" name="Graphic 8" descr="User with solid fill">
              <a:extLst>
                <a:ext uri="{FF2B5EF4-FFF2-40B4-BE49-F238E27FC236}">
                  <a16:creationId xmlns:a16="http://schemas.microsoft.com/office/drawing/2014/main" id="{C539F74D-67FB-47AF-BAAE-892272F6E78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56" y="0"/>
              <a:ext cx="147320" cy="147320"/>
            </a:xfrm>
            <a:prstGeom prst="rect">
              <a:avLst/>
            </a:prstGeom>
          </p:spPr>
        </p:pic>
      </p:grpSp>
    </p:spTree>
    <p:extLst>
      <p:ext uri="{BB962C8B-B14F-4D97-AF65-F5344CB8AC3E}">
        <p14:creationId xmlns:p14="http://schemas.microsoft.com/office/powerpoint/2010/main" val="41228416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8"/>
            <a:ext cx="5852160" cy="4581296"/>
          </a:xfrm>
        </p:spPr>
        <p:txBody>
          <a:bodyPr/>
          <a:lstStyle/>
          <a:p>
            <a:r>
              <a:rPr lang="en-US" sz="1300" b="1" dirty="0"/>
              <a:t>Briefs</a:t>
            </a:r>
            <a:r>
              <a:rPr lang="en-US" sz="1300" dirty="0"/>
              <a:t> are held for planning purposes and are used to:</a:t>
            </a:r>
          </a:p>
          <a:p>
            <a:pPr marL="181240" indent="-181240">
              <a:buFont typeface="Arial" panose="020B0604020202020204" pitchFamily="34" charset="0"/>
              <a:buChar char="•"/>
            </a:pPr>
            <a:r>
              <a:rPr lang="en-US" sz="1300" dirty="0"/>
              <a:t>Form the team.</a:t>
            </a:r>
          </a:p>
          <a:p>
            <a:pPr marL="181240" indent="-181240">
              <a:buFont typeface="Arial" panose="020B0604020202020204" pitchFamily="34" charset="0"/>
              <a:buChar char="•"/>
            </a:pPr>
            <a:r>
              <a:rPr lang="en-US" sz="1300" dirty="0"/>
              <a:t>Designate team roles and responsibilities. </a:t>
            </a:r>
          </a:p>
          <a:p>
            <a:pPr marL="181240" indent="-181240">
              <a:buFont typeface="Arial" panose="020B0604020202020204" pitchFamily="34" charset="0"/>
              <a:buChar char="•"/>
            </a:pPr>
            <a:r>
              <a:rPr lang="en-US" sz="1300" dirty="0"/>
              <a:t>Set team climate and goals.</a:t>
            </a:r>
          </a:p>
          <a:p>
            <a:pPr marL="181240" indent="-181240">
              <a:buFont typeface="Arial" panose="020B0604020202020204" pitchFamily="34" charset="0"/>
              <a:buChar char="•"/>
            </a:pPr>
            <a:r>
              <a:rPr lang="en-US" sz="1300" dirty="0"/>
              <a:t>Recognize pitfalls and barriers.</a:t>
            </a:r>
          </a:p>
          <a:p>
            <a:pPr marL="181240" indent="-181240">
              <a:buFont typeface="Arial" panose="020B0604020202020204" pitchFamily="34" charset="0"/>
              <a:buChar char="•"/>
            </a:pPr>
            <a:r>
              <a:rPr lang="en-US" sz="1300" dirty="0"/>
              <a:t>Discuss the clinical status of the team’s patients. </a:t>
            </a:r>
          </a:p>
          <a:p>
            <a:pPr marL="181240" indent="-181240">
              <a:buFont typeface="Arial" panose="020B0604020202020204" pitchFamily="34" charset="0"/>
              <a:buChar char="•"/>
            </a:pPr>
            <a:r>
              <a:rPr lang="en-US" sz="1300" dirty="0"/>
              <a:t>Engage the team in short- and long-term planning.</a:t>
            </a:r>
          </a:p>
          <a:p>
            <a:r>
              <a:rPr lang="en-US" sz="1300" dirty="0"/>
              <a:t> </a:t>
            </a:r>
          </a:p>
          <a:p>
            <a:r>
              <a:rPr lang="en-US" sz="1300" dirty="0"/>
              <a:t>For example, a complex case might require the establishment of a very specific coordinated team to address a diagnostic safety concern. In this case, a brief would: </a:t>
            </a:r>
          </a:p>
          <a:p>
            <a:pPr marL="181240" indent="-181240">
              <a:buFont typeface="Arial" panose="020B0604020202020204" pitchFamily="34" charset="0"/>
              <a:buChar char="•"/>
            </a:pPr>
            <a:r>
              <a:rPr lang="en-US" sz="1300" dirty="0"/>
              <a:t>Clarify who would lead the team so that others know to whom to look for guidance.</a:t>
            </a:r>
          </a:p>
          <a:p>
            <a:pPr marL="181240" indent="-181240">
              <a:buFont typeface="Arial" panose="020B0604020202020204" pitchFamily="34" charset="0"/>
              <a:buChar char="•"/>
            </a:pPr>
            <a:r>
              <a:rPr lang="en-US" sz="1300" dirty="0"/>
              <a:t>Open lines of communication among team members, ensuring that they all can contribute their unique knowledge base to the task. The brief sets the tone for management of the case. Protocols, responsibilities, and expected behaviors are discussed and reinforced to avoid possible misunderstandings.</a:t>
            </a:r>
          </a:p>
          <a:p>
            <a:pPr marL="181240" indent="-181240">
              <a:buFont typeface="Arial" panose="020B0604020202020204" pitchFamily="34" charset="0"/>
              <a:buChar char="•"/>
            </a:pPr>
            <a:r>
              <a:rPr lang="en-US" sz="1300" dirty="0"/>
              <a:t>Prepare the team for the patient’s clinic visit, establish contingency plans, and identify ways to resolve any unusual circumstances.</a:t>
            </a:r>
          </a:p>
          <a:p>
            <a:pPr marL="181240" indent="-181240">
              <a:buFont typeface="Arial" panose="020B0604020202020204" pitchFamily="34" charset="0"/>
              <a:buChar char="•"/>
            </a:pPr>
            <a:r>
              <a:rPr lang="en-US" sz="1300" dirty="0"/>
              <a:t>Increase understanding of what was expected, help prioritize what to do, and reduce chances of getting distracted by clarifying expectations.</a:t>
            </a:r>
          </a:p>
          <a:p>
            <a:r>
              <a:rPr lang="en-US" sz="1300" dirty="0"/>
              <a:t> </a:t>
            </a:r>
          </a:p>
          <a:p>
            <a:r>
              <a:rPr lang="en-US" sz="1300" dirty="0"/>
              <a:t>(TeamSTEPPS for Office‐Based Care: Leading Teams, 2015)</a:t>
            </a:r>
          </a:p>
          <a:p>
            <a:r>
              <a:rPr lang="en-US" sz="1300" dirty="0"/>
              <a:t> </a:t>
            </a:r>
          </a:p>
          <a:p>
            <a:r>
              <a:rPr lang="en-US" sz="1300" dirty="0"/>
              <a:t>In the </a:t>
            </a:r>
            <a:r>
              <a:rPr lang="en-US" sz="1300" b="1" dirty="0"/>
              <a:t>Participant Workbook </a:t>
            </a:r>
            <a:r>
              <a:rPr lang="en-US" sz="1300" dirty="0"/>
              <a:t>are the following questions related to </a:t>
            </a:r>
            <a:r>
              <a:rPr lang="en-US" sz="1300" b="1" dirty="0"/>
              <a:t>briefs</a:t>
            </a:r>
            <a:r>
              <a:rPr lang="en-US" sz="1300" dirty="0"/>
              <a:t> to discuss with participants:</a:t>
            </a:r>
          </a:p>
          <a:p>
            <a:pPr marL="241653" indent="-241653">
              <a:buFont typeface="+mj-lt"/>
              <a:buAutoNum type="arabicPeriod"/>
            </a:pPr>
            <a:r>
              <a:rPr lang="en-US" sz="1300" dirty="0"/>
              <a:t>When and where does clinic/site-level quality improvement planning occur now?</a:t>
            </a:r>
          </a:p>
          <a:p>
            <a:pPr marL="241653" indent="-241653">
              <a:buFont typeface="+mj-lt"/>
              <a:buAutoNum type="arabicPeriod"/>
            </a:pPr>
            <a:r>
              <a:rPr lang="en-US" sz="1300" dirty="0"/>
              <a:t>Who attends? Clinical or operations staff? Or both?</a:t>
            </a:r>
          </a:p>
          <a:p>
            <a:pPr marL="241653" indent="-241653">
              <a:buFont typeface="+mj-lt"/>
              <a:buAutoNum type="arabicPeriod"/>
            </a:pPr>
            <a:r>
              <a:rPr lang="en-US" sz="1300" dirty="0"/>
              <a:t>Who should attend? </a:t>
            </a:r>
          </a:p>
          <a:p>
            <a:br>
              <a:rPr lang="en-US" sz="1300" dirty="0"/>
            </a:br>
            <a:endParaRPr lang="en-US" dirty="0"/>
          </a:p>
        </p:txBody>
      </p:sp>
      <p:sp>
        <p:nvSpPr>
          <p:cNvPr id="4" name="Slide Number Placeholder 3"/>
          <p:cNvSpPr>
            <a:spLocks noGrp="1"/>
          </p:cNvSpPr>
          <p:nvPr>
            <p:ph type="sldNum" sz="quarter" idx="5"/>
          </p:nvPr>
        </p:nvSpPr>
        <p:spPr/>
        <p:txBody>
          <a:bodyPr/>
          <a:lstStyle/>
          <a:p>
            <a:fld id="{7D612C43-7281-4B81-9204-AE17A482DDDD}" type="slidenum">
              <a:rPr lang="en-US" smtClean="0"/>
              <a:pPr/>
              <a:t>10</a:t>
            </a:fld>
            <a:endParaRPr lang="en-US"/>
          </a:p>
        </p:txBody>
      </p:sp>
      <p:sp>
        <p:nvSpPr>
          <p:cNvPr id="5" name="Header Placeholder 4">
            <a:extLst>
              <a:ext uri="{FF2B5EF4-FFF2-40B4-BE49-F238E27FC236}">
                <a16:creationId xmlns:a16="http://schemas.microsoft.com/office/drawing/2014/main" id="{ACCD5FBD-DFEB-4933-B596-800DB9C32001}"/>
              </a:ext>
            </a:extLst>
          </p:cNvPr>
          <p:cNvSpPr>
            <a:spLocks noGrp="1"/>
          </p:cNvSpPr>
          <p:nvPr>
            <p:ph type="hdr" sz="quarter"/>
          </p:nvPr>
        </p:nvSpPr>
        <p:spPr/>
        <p:txBody>
          <a:bodyPr/>
          <a:lstStyle/>
          <a:p>
            <a:r>
              <a:rPr lang="en-US"/>
              <a:t>Slide</a:t>
            </a:r>
            <a:endParaRPr lang="en-US" dirty="0"/>
          </a:p>
        </p:txBody>
      </p:sp>
    </p:spTree>
    <p:extLst>
      <p:ext uri="{BB962C8B-B14F-4D97-AF65-F5344CB8AC3E}">
        <p14:creationId xmlns:p14="http://schemas.microsoft.com/office/powerpoint/2010/main" val="2025310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Huddles are</a:t>
            </a:r>
            <a:r>
              <a:rPr lang="en-US" sz="1300" dirty="0"/>
              <a:t> held for problem-solving purposes. They are quick, reactive, touch-base meetings to gain or regain situation awareness. They allow team members to:</a:t>
            </a:r>
          </a:p>
          <a:p>
            <a:pPr marL="181240" indent="-181240">
              <a:buFont typeface="Arial" panose="020B0604020202020204" pitchFamily="34" charset="0"/>
              <a:buChar char="•"/>
            </a:pPr>
            <a:r>
              <a:rPr lang="en-US" sz="1300" dirty="0"/>
              <a:t>Discuss critical issues and emerging events.</a:t>
            </a:r>
          </a:p>
          <a:p>
            <a:pPr marL="181240" indent="-181240">
              <a:buFont typeface="Arial" panose="020B0604020202020204" pitchFamily="34" charset="0"/>
              <a:buChar char="•"/>
            </a:pPr>
            <a:r>
              <a:rPr lang="en-US" sz="1300" dirty="0"/>
              <a:t>Anticipate outcomes and likely contingencies.</a:t>
            </a:r>
          </a:p>
          <a:p>
            <a:pPr marL="181240" indent="-181240">
              <a:buFont typeface="Arial" panose="020B0604020202020204" pitchFamily="34" charset="0"/>
              <a:buChar char="•"/>
            </a:pPr>
            <a:r>
              <a:rPr lang="en-US" sz="1300" dirty="0"/>
              <a:t>Assign resources.</a:t>
            </a:r>
          </a:p>
          <a:p>
            <a:pPr marL="181240" indent="-181240">
              <a:buFont typeface="Arial" panose="020B0604020202020204" pitchFamily="34" charset="0"/>
              <a:buChar char="•"/>
            </a:pPr>
            <a:r>
              <a:rPr lang="en-US" sz="1300" dirty="0"/>
              <a:t>Express concerns.</a:t>
            </a:r>
          </a:p>
          <a:p>
            <a:r>
              <a:rPr lang="en-US" sz="1300" dirty="0"/>
              <a:t> </a:t>
            </a:r>
          </a:p>
          <a:p>
            <a:r>
              <a:rPr lang="en-US" sz="1300" dirty="0"/>
              <a:t>A common example of when a team would use a huddle is if a key member of the diagnostic team has called in sick or cannot make it to work. The team strategy for the day has to be revised. It should not be assumed that everything will be taken care of. Instead, a huddle should be formed to address the ramifications of this team member being out for the day and how the team will compensate for his or her absence.</a:t>
            </a:r>
          </a:p>
          <a:p>
            <a:r>
              <a:rPr lang="en-US" sz="1300" dirty="0"/>
              <a:t> </a:t>
            </a:r>
          </a:p>
          <a:p>
            <a:r>
              <a:rPr lang="en-US" sz="1300" dirty="0"/>
              <a:t>(TeamSTEPPS for Office-Based Care: Leading Teams, 2015)</a:t>
            </a:r>
          </a:p>
          <a:p>
            <a:r>
              <a:rPr lang="en-US" sz="1300" dirty="0"/>
              <a:t> </a:t>
            </a:r>
          </a:p>
          <a:p>
            <a:r>
              <a:rPr lang="en-US" sz="1300" dirty="0"/>
              <a:t>In the </a:t>
            </a:r>
            <a:r>
              <a:rPr lang="en-US" sz="1300" b="1" dirty="0"/>
              <a:t>Participant Workbook </a:t>
            </a:r>
            <a:r>
              <a:rPr lang="en-US" sz="1300" dirty="0"/>
              <a:t>are the following questions related to </a:t>
            </a:r>
            <a:r>
              <a:rPr lang="en-US" sz="1300" b="1" dirty="0"/>
              <a:t>huddles</a:t>
            </a:r>
            <a:r>
              <a:rPr lang="en-US" sz="1300" dirty="0"/>
              <a:t> to discuss with participants:</a:t>
            </a:r>
          </a:p>
          <a:p>
            <a:pPr marL="241653" indent="-241653">
              <a:buFont typeface="+mj-lt"/>
              <a:buAutoNum type="arabicPeriod"/>
            </a:pPr>
            <a:r>
              <a:rPr lang="en-US" sz="1300" dirty="0"/>
              <a:t>Think about a situation in your office in which the team leader could have called a diagnosis improvement/communication-related huddle but did not. What were the results?</a:t>
            </a:r>
          </a:p>
          <a:p>
            <a:pPr marL="241653" indent="-241653">
              <a:buFont typeface="+mj-lt"/>
              <a:buAutoNum type="arabicPeriod"/>
            </a:pPr>
            <a:r>
              <a:rPr lang="en-US" sz="1300" dirty="0"/>
              <a:t>List a few examples of when a huddle should be used to improve diagnosis. These examples can be from actual experience or situations that you imagine could happen.</a:t>
            </a:r>
          </a:p>
          <a:p>
            <a:pPr marL="241653" indent="-241653">
              <a:buFont typeface="+mj-lt"/>
              <a:buAutoNum type="arabicPeriod"/>
            </a:pPr>
            <a:r>
              <a:rPr lang="en-US" sz="1300" dirty="0"/>
              <a:t>What members of the diagnostic team should feel empowered to call a huddle?</a:t>
            </a:r>
          </a:p>
          <a:p>
            <a:pPr marL="241653" indent="-241653">
              <a:buFont typeface="+mj-lt"/>
              <a:buAutoNum type="arabicPeriod"/>
            </a:pPr>
            <a:r>
              <a:rPr lang="en-US" sz="1300" dirty="0"/>
              <a:t>Do you think issues discussed during huddles should be tracked over time?</a:t>
            </a:r>
          </a:p>
          <a:p>
            <a:pPr marL="724959" lvl="1" indent="-241653">
              <a:buFont typeface="Arial" panose="020B0604020202020204" pitchFamily="34" charset="0"/>
              <a:buChar char="•"/>
            </a:pPr>
            <a:r>
              <a:rPr lang="en-US" kern="1200" dirty="0">
                <a:solidFill>
                  <a:schemeClr val="tx1"/>
                </a:solidFill>
                <a:effectLst/>
                <a:latin typeface="+mn-lt"/>
                <a:ea typeface="+mn-ea"/>
                <a:cs typeface="+mn-cs"/>
              </a:rPr>
              <a:t>Why or why not?</a:t>
            </a:r>
          </a:p>
          <a:p>
            <a:pPr marL="724959" lvl="1" indent="-241653">
              <a:buFont typeface="Arial" panose="020B0604020202020204" pitchFamily="34" charset="0"/>
              <a:buChar char="•"/>
            </a:pPr>
            <a:r>
              <a:rPr lang="en-US" kern="1200" dirty="0">
                <a:solidFill>
                  <a:schemeClr val="tx1"/>
                </a:solidFill>
                <a:effectLst/>
                <a:latin typeface="+mn-lt"/>
                <a:ea typeface="+mn-ea"/>
                <a:cs typeface="+mn-cs"/>
              </a:rPr>
              <a:t>How could that happen in your setting?  </a:t>
            </a:r>
          </a:p>
          <a:p>
            <a:pPr marL="724959" lvl="1" indent="-241653">
              <a:buFont typeface="Arial" panose="020B0604020202020204" pitchFamily="34" charset="0"/>
              <a:buChar char="•"/>
            </a:pPr>
            <a:r>
              <a:rPr lang="en-US" kern="1200" dirty="0">
                <a:solidFill>
                  <a:schemeClr val="tx1"/>
                </a:solidFill>
                <a:effectLst/>
                <a:latin typeface="+mn-lt"/>
                <a:ea typeface="+mn-ea"/>
                <a:cs typeface="+mn-cs"/>
              </a:rPr>
              <a:t>What would you want to learn if you decide to track issues?   </a:t>
            </a:r>
          </a:p>
          <a:p>
            <a:r>
              <a:rPr lang="en-US" sz="1300" dirty="0"/>
              <a:t> </a:t>
            </a:r>
          </a:p>
          <a:p>
            <a:r>
              <a:rPr lang="en-US" sz="1300" i="1" dirty="0"/>
              <a:t>[</a:t>
            </a:r>
            <a:r>
              <a:rPr lang="en-US" sz="1300" b="1" i="1" dirty="0"/>
              <a:t>Facilitator’s Tip: </a:t>
            </a:r>
            <a:r>
              <a:rPr lang="en-US" sz="1300" i="1" dirty="0"/>
              <a:t>You can find additional huddle resources at the following links or in the </a:t>
            </a:r>
            <a:r>
              <a:rPr lang="en-US" sz="1300" b="1" i="1" dirty="0"/>
              <a:t>Facilitator’s Guide</a:t>
            </a:r>
            <a:r>
              <a:rPr lang="en-US" sz="1300" i="1" dirty="0"/>
              <a:t>:</a:t>
            </a:r>
          </a:p>
          <a:p>
            <a:pPr marL="181240" indent="-181240">
              <a:buFont typeface="Arial" panose="020B0604020202020204" pitchFamily="34" charset="0"/>
              <a:buChar char="•"/>
            </a:pPr>
            <a:r>
              <a:rPr lang="en-US" sz="1300" i="1" dirty="0"/>
              <a:t>DoD Briefs and Huddles Toolkit: </a:t>
            </a:r>
            <a:r>
              <a:rPr lang="en-US" sz="1200" i="1" dirty="0">
                <a:latin typeface="+mn-lt"/>
                <a:ea typeface="Arial" charset="0"/>
                <a:cs typeface="Arial" charset="0"/>
                <a:hlinkClick r:id="rId3"/>
              </a:rPr>
              <a:t>https://www.health.mil/Military-Health-Topics/Access-Cost-Quality-and-Safety/Quality-And-Safety-of-Healthcare/Patient-Safety/Patient-Safety-Products-And-Services/Toolkits/Briefs-and-Huddles-Toolkit</a:t>
            </a:r>
            <a:endParaRPr lang="en-US" sz="1200" i="1" dirty="0">
              <a:latin typeface="+mn-lt"/>
            </a:endParaRPr>
          </a:p>
          <a:p>
            <a:pPr marL="181240" indent="-181240">
              <a:buFont typeface="Arial" panose="020B0604020202020204" pitchFamily="34" charset="0"/>
              <a:buChar char="•"/>
            </a:pPr>
            <a:r>
              <a:rPr lang="en-US" sz="1300" i="1" dirty="0"/>
              <a:t>AHRQ HAI Daily Huddle Component Kit</a:t>
            </a:r>
            <a:r>
              <a:rPr lang="en-US" i="1" dirty="0"/>
              <a:t>: </a:t>
            </a:r>
            <a:r>
              <a:rPr lang="en-US" i="1" dirty="0">
                <a:hlinkClick r:id="rId4"/>
              </a:rPr>
              <a:t>https://www.ahrq.gov/hai/tools/ambulatory-surgery/sections/sustainability/management/huddles-comp-kit.html</a:t>
            </a:r>
            <a:endParaRPr lang="en-US" i="1" dirty="0"/>
          </a:p>
          <a:p>
            <a:pPr marL="181240" indent="-181240">
              <a:buFont typeface="Arial" panose="020B0604020202020204" pitchFamily="34" charset="0"/>
              <a:buChar char="•"/>
            </a:pPr>
            <a:r>
              <a:rPr lang="en-US" i="1" dirty="0"/>
              <a:t>AHRQ Huddle Slides: </a:t>
            </a:r>
            <a:r>
              <a:rPr lang="en-US" i="1" dirty="0">
                <a:hlinkClick r:id="rId5"/>
              </a:rPr>
              <a:t>https://www.ahrq.gov/teamstepps/instructor/fundamentals/module4/slleadership.html#im13</a:t>
            </a:r>
            <a:r>
              <a:rPr lang="en-US" i="1" dirty="0"/>
              <a:t>]</a:t>
            </a:r>
            <a:endParaRPr lang="en-US" sz="1300" i="1" dirty="0"/>
          </a:p>
        </p:txBody>
      </p:sp>
      <p:sp>
        <p:nvSpPr>
          <p:cNvPr id="4" name="Slide Number Placeholder 3"/>
          <p:cNvSpPr>
            <a:spLocks noGrp="1"/>
          </p:cNvSpPr>
          <p:nvPr>
            <p:ph type="sldNum" sz="quarter" idx="5"/>
          </p:nvPr>
        </p:nvSpPr>
        <p:spPr/>
        <p:txBody>
          <a:bodyPr/>
          <a:lstStyle/>
          <a:p>
            <a:fld id="{7D612C43-7281-4B81-9204-AE17A482DDDD}" type="slidenum">
              <a:rPr lang="en-US" smtClean="0"/>
              <a:pPr/>
              <a:t>11</a:t>
            </a:fld>
            <a:endParaRPr lang="en-US"/>
          </a:p>
        </p:txBody>
      </p:sp>
      <p:sp>
        <p:nvSpPr>
          <p:cNvPr id="5" name="Header Placeholder 4">
            <a:extLst>
              <a:ext uri="{FF2B5EF4-FFF2-40B4-BE49-F238E27FC236}">
                <a16:creationId xmlns:a16="http://schemas.microsoft.com/office/drawing/2014/main" id="{FC83DA86-8255-454C-8061-98BD02ABEDBF}"/>
              </a:ext>
            </a:extLst>
          </p:cNvPr>
          <p:cNvSpPr>
            <a:spLocks noGrp="1"/>
          </p:cNvSpPr>
          <p:nvPr>
            <p:ph type="hdr" sz="quarter"/>
          </p:nvPr>
        </p:nvSpPr>
        <p:spPr/>
        <p:txBody>
          <a:bodyPr/>
          <a:lstStyle/>
          <a:p>
            <a:r>
              <a:rPr lang="en-US"/>
              <a:t>Slide</a:t>
            </a:r>
            <a:endParaRPr lang="en-US" dirty="0"/>
          </a:p>
        </p:txBody>
      </p:sp>
    </p:spTree>
    <p:extLst>
      <p:ext uri="{BB962C8B-B14F-4D97-AF65-F5344CB8AC3E}">
        <p14:creationId xmlns:p14="http://schemas.microsoft.com/office/powerpoint/2010/main" val="6472583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8"/>
            <a:ext cx="5852160" cy="4604446"/>
          </a:xfrm>
        </p:spPr>
        <p:txBody>
          <a:bodyPr/>
          <a:lstStyle/>
          <a:p>
            <a:r>
              <a:rPr lang="en-US" sz="1300" b="1" dirty="0"/>
              <a:t>Debriefs</a:t>
            </a:r>
            <a:r>
              <a:rPr lang="en-US" sz="1300" dirty="0"/>
              <a:t> are short, informal information exchanges used for process improvement. They occur after an event or shift and are designed to improve teamwork skills. Debriefs can include:</a:t>
            </a:r>
          </a:p>
          <a:p>
            <a:pPr marL="181240" indent="-181240">
              <a:buFont typeface="Arial" panose="020B0604020202020204" pitchFamily="34" charset="0"/>
              <a:buChar char="•"/>
            </a:pPr>
            <a:r>
              <a:rPr lang="en-US" sz="1300" dirty="0"/>
              <a:t>An accurate reconstruction of key events.</a:t>
            </a:r>
          </a:p>
          <a:p>
            <a:pPr marL="181240" indent="-181240">
              <a:buFont typeface="Arial" panose="020B0604020202020204" pitchFamily="34" charset="0"/>
              <a:buChar char="•"/>
            </a:pPr>
            <a:r>
              <a:rPr lang="en-US" sz="1300" dirty="0"/>
              <a:t>Analysis of what worked or did not work and why.</a:t>
            </a:r>
          </a:p>
          <a:p>
            <a:pPr marL="181240" indent="-181240">
              <a:buFont typeface="Arial" panose="020B0604020202020204" pitchFamily="34" charset="0"/>
              <a:buChar char="•"/>
            </a:pPr>
            <a:r>
              <a:rPr lang="en-US" sz="1300" dirty="0"/>
              <a:t>What should be done differently next time.</a:t>
            </a:r>
          </a:p>
          <a:p>
            <a:pPr marL="181240" indent="-181240">
              <a:buFont typeface="Arial" panose="020B0604020202020204" pitchFamily="34" charset="0"/>
              <a:buChar char="•"/>
            </a:pPr>
            <a:r>
              <a:rPr lang="en-US" sz="1300" dirty="0"/>
              <a:t>Recognition of good team contributions or catches.</a:t>
            </a:r>
          </a:p>
          <a:p>
            <a:pPr marL="181240" indent="-181240">
              <a:buFont typeface="Arial" panose="020B0604020202020204" pitchFamily="34" charset="0"/>
              <a:buChar char="•"/>
            </a:pPr>
            <a:endParaRPr lang="en-US" sz="1300" dirty="0"/>
          </a:p>
          <a:p>
            <a:r>
              <a:rPr lang="en-US" sz="1300" dirty="0"/>
              <a:t>For example, after dealing with a complex diagnostic situation, the team leader may conduct a debrief. This debrief would recap the established plan and key events that occurred and ask questions related to team performance, such as:</a:t>
            </a:r>
          </a:p>
          <a:p>
            <a:pPr marL="181240" indent="-181240">
              <a:buFont typeface="Arial" panose="020B0604020202020204" pitchFamily="34" charset="0"/>
              <a:buChar char="•"/>
            </a:pPr>
            <a:r>
              <a:rPr lang="en-US" sz="1300" dirty="0"/>
              <a:t>What events led up to the situation? </a:t>
            </a:r>
          </a:p>
          <a:p>
            <a:pPr marL="181240" indent="-181240">
              <a:buFont typeface="Arial" panose="020B0604020202020204" pitchFamily="34" charset="0"/>
              <a:buChar char="•"/>
            </a:pPr>
            <a:r>
              <a:rPr lang="en-US" sz="1300" dirty="0"/>
              <a:t>Did everything happen for a patient or patients that was intended? </a:t>
            </a:r>
          </a:p>
          <a:p>
            <a:pPr marL="181240" indent="-181240">
              <a:buFont typeface="Arial" panose="020B0604020202020204" pitchFamily="34" charset="0"/>
              <a:buChar char="•"/>
            </a:pPr>
            <a:r>
              <a:rPr lang="en-US" sz="1300" dirty="0"/>
              <a:t>Were patient </a:t>
            </a:r>
            <a:r>
              <a:rPr lang="en-US" sz="1300" dirty="0" err="1"/>
              <a:t>followup</a:t>
            </a:r>
            <a:r>
              <a:rPr lang="en-US" sz="1300" dirty="0"/>
              <a:t> needs clarified? </a:t>
            </a:r>
          </a:p>
          <a:p>
            <a:pPr marL="181240" indent="-181240">
              <a:buFont typeface="Arial" panose="020B0604020202020204" pitchFamily="34" charset="0"/>
              <a:buChar char="•"/>
            </a:pPr>
            <a:r>
              <a:rPr lang="en-US" sz="1300" dirty="0"/>
              <a:t>What roles did team leadership, situation awareness, mutual support, and communication play in the team’s performance?</a:t>
            </a:r>
          </a:p>
          <a:p>
            <a:pPr marL="181240" indent="-181240">
              <a:buFont typeface="Arial" panose="020B0604020202020204" pitchFamily="34" charset="0"/>
              <a:buChar char="•"/>
            </a:pPr>
            <a:r>
              <a:rPr lang="en-US" sz="1300" dirty="0"/>
              <a:t>What take-aways or lessons can be learned from this experience?</a:t>
            </a:r>
          </a:p>
          <a:p>
            <a:pPr marL="181240" indent="-181240">
              <a:buFont typeface="Arial" panose="020B0604020202020204" pitchFamily="34" charset="0"/>
              <a:buChar char="•"/>
            </a:pPr>
            <a:r>
              <a:rPr lang="en-US" sz="1300" dirty="0"/>
              <a:t>What are goals for improvement?</a:t>
            </a:r>
          </a:p>
          <a:p>
            <a:r>
              <a:rPr lang="en-US" sz="1300" dirty="0"/>
              <a:t>  </a:t>
            </a:r>
          </a:p>
          <a:p>
            <a:r>
              <a:rPr lang="en-US" sz="1300" dirty="0"/>
              <a:t>In the </a:t>
            </a:r>
            <a:r>
              <a:rPr lang="en-US" sz="1300" b="1" dirty="0"/>
              <a:t>Participant Workbook </a:t>
            </a:r>
            <a:r>
              <a:rPr lang="en-US" sz="1300" dirty="0"/>
              <a:t>are the following questions related to </a:t>
            </a:r>
            <a:r>
              <a:rPr lang="en-US" sz="1300" b="1" dirty="0"/>
              <a:t>debriefs</a:t>
            </a:r>
            <a:r>
              <a:rPr lang="en-US" sz="1300" dirty="0"/>
              <a:t> to discuss with participants:</a:t>
            </a:r>
          </a:p>
          <a:p>
            <a:pPr marL="241653" indent="-241653">
              <a:buFont typeface="+mj-lt"/>
              <a:buAutoNum type="arabicPeriod"/>
            </a:pPr>
            <a:r>
              <a:rPr lang="en-US" sz="1300" dirty="0"/>
              <a:t>Have you ever participated in a debrief? If so, what debrief questions were used? </a:t>
            </a:r>
          </a:p>
          <a:p>
            <a:pPr marL="241653" indent="-241653">
              <a:buFont typeface="+mj-lt"/>
              <a:buAutoNum type="arabicPeriod"/>
            </a:pPr>
            <a:r>
              <a:rPr lang="en-US" sz="1300" dirty="0"/>
              <a:t>Think about a diagnostic-related situation in your office in which the team leader should have called a debrief but did not. What were the results?</a:t>
            </a:r>
          </a:p>
          <a:p>
            <a:pPr marL="241653" indent="-241653">
              <a:buFont typeface="+mj-lt"/>
              <a:buAutoNum type="arabicPeriod"/>
            </a:pPr>
            <a:r>
              <a:rPr lang="en-US" sz="1300" dirty="0"/>
              <a:t>List a few examples of when a debrief should be used. These examples can be from actual experience or situations that you imagine could happen. </a:t>
            </a:r>
          </a:p>
          <a:p>
            <a:pPr marL="241653" indent="-241653">
              <a:buFont typeface="+mj-lt"/>
              <a:buAutoNum type="arabicPeriod"/>
            </a:pPr>
            <a:endParaRPr lang="en-US" sz="1300" dirty="0"/>
          </a:p>
          <a:p>
            <a:pPr defTabSz="966612"/>
            <a:r>
              <a:rPr lang="en-US" sz="1300" dirty="0"/>
              <a:t>(TeamSTEPPS for Office-Based Care: Leading Teams, 2015)</a:t>
            </a:r>
          </a:p>
          <a:p>
            <a:endParaRPr lang="en-US" dirty="0"/>
          </a:p>
        </p:txBody>
      </p:sp>
      <p:sp>
        <p:nvSpPr>
          <p:cNvPr id="4" name="Slide Number Placeholder 3"/>
          <p:cNvSpPr>
            <a:spLocks noGrp="1"/>
          </p:cNvSpPr>
          <p:nvPr>
            <p:ph type="sldNum" sz="quarter" idx="5"/>
          </p:nvPr>
        </p:nvSpPr>
        <p:spPr/>
        <p:txBody>
          <a:bodyPr/>
          <a:lstStyle/>
          <a:p>
            <a:fld id="{7D612C43-7281-4B81-9204-AE17A482DDDD}" type="slidenum">
              <a:rPr lang="en-US" smtClean="0"/>
              <a:pPr/>
              <a:t>12</a:t>
            </a:fld>
            <a:endParaRPr lang="en-US"/>
          </a:p>
        </p:txBody>
      </p:sp>
      <p:sp>
        <p:nvSpPr>
          <p:cNvPr id="5" name="Header Placeholder 4">
            <a:extLst>
              <a:ext uri="{FF2B5EF4-FFF2-40B4-BE49-F238E27FC236}">
                <a16:creationId xmlns:a16="http://schemas.microsoft.com/office/drawing/2014/main" id="{C7F45CBE-DF6D-4DB1-AA10-E90E10C9AA87}"/>
              </a:ext>
            </a:extLst>
          </p:cNvPr>
          <p:cNvSpPr>
            <a:spLocks noGrp="1"/>
          </p:cNvSpPr>
          <p:nvPr>
            <p:ph type="hdr" sz="quarter"/>
          </p:nvPr>
        </p:nvSpPr>
        <p:spPr/>
        <p:txBody>
          <a:bodyPr/>
          <a:lstStyle/>
          <a:p>
            <a:r>
              <a:rPr lang="en-US"/>
              <a:t>Slide</a:t>
            </a:r>
            <a:endParaRPr lang="en-US" dirty="0"/>
          </a:p>
        </p:txBody>
      </p:sp>
    </p:spTree>
    <p:extLst>
      <p:ext uri="{BB962C8B-B14F-4D97-AF65-F5344CB8AC3E}">
        <p14:creationId xmlns:p14="http://schemas.microsoft.com/office/powerpoint/2010/main" val="25452018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Taking a few moments to thoughtfully focus on individual and team goals at the beginning of the day often leads to improved attention to things that matter. A brief reflection at the beginning and end of each day could become a productive leadership habit. Reflections do not need to be time consuming or complex. Consider these examples: </a:t>
            </a:r>
          </a:p>
          <a:p>
            <a:pPr lvl="0"/>
            <a:endParaRPr lang="en-US" sz="1300" dirty="0"/>
          </a:p>
          <a:p>
            <a:pPr lvl="0"/>
            <a:r>
              <a:rPr lang="en-US" sz="1300" dirty="0"/>
              <a:t>Reflection to start the day:</a:t>
            </a:r>
          </a:p>
          <a:p>
            <a:pPr marL="181240" indent="-181240">
              <a:buFont typeface="Arial" panose="020B0604020202020204" pitchFamily="34" charset="0"/>
              <a:buChar char="•"/>
            </a:pPr>
            <a:r>
              <a:rPr lang="en-US" sz="1300" dirty="0"/>
              <a:t>Which patient coming in today will present the largest challenge to us?</a:t>
            </a:r>
          </a:p>
          <a:p>
            <a:pPr marL="181240" indent="-181240">
              <a:buFont typeface="Arial" panose="020B0604020202020204" pitchFamily="34" charset="0"/>
              <a:buChar char="•"/>
            </a:pPr>
            <a:r>
              <a:rPr lang="en-US" sz="1300" dirty="0"/>
              <a:t>Does everyone know their backup for today? </a:t>
            </a:r>
          </a:p>
          <a:p>
            <a:pPr lvl="0"/>
            <a:endParaRPr lang="en-US" sz="1300" dirty="0"/>
          </a:p>
          <a:p>
            <a:pPr lvl="0"/>
            <a:r>
              <a:rPr lang="en-US" sz="1300" dirty="0"/>
              <a:t>Reflection for the end of the day: </a:t>
            </a:r>
          </a:p>
          <a:p>
            <a:pPr marL="181240" indent="-181240">
              <a:buFont typeface="Arial" panose="020B0604020202020204" pitchFamily="34" charset="0"/>
              <a:buChar char="•"/>
            </a:pPr>
            <a:r>
              <a:rPr lang="en-US" sz="1300" dirty="0"/>
              <a:t>What went well?</a:t>
            </a:r>
          </a:p>
          <a:p>
            <a:pPr marL="181240" indent="-181240">
              <a:buFont typeface="Arial" panose="020B0604020202020204" pitchFamily="34" charset="0"/>
              <a:buChar char="•"/>
            </a:pPr>
            <a:r>
              <a:rPr lang="en-US" sz="1300" dirty="0"/>
              <a:t>Did we miss anything?</a:t>
            </a:r>
          </a:p>
          <a:p>
            <a:pPr marL="181240" indent="-181240">
              <a:buFont typeface="Arial" panose="020B0604020202020204" pitchFamily="34" charset="0"/>
              <a:buChar char="•"/>
            </a:pPr>
            <a:r>
              <a:rPr lang="en-US" sz="1300" dirty="0"/>
              <a:t>How is everyone feeling? </a:t>
            </a:r>
          </a:p>
          <a:p>
            <a:endParaRPr lang="en-US" sz="1300" dirty="0"/>
          </a:p>
        </p:txBody>
      </p:sp>
      <p:sp>
        <p:nvSpPr>
          <p:cNvPr id="4" name="Slide Number Placeholder 3"/>
          <p:cNvSpPr>
            <a:spLocks noGrp="1"/>
          </p:cNvSpPr>
          <p:nvPr>
            <p:ph type="sldNum" sz="quarter" idx="5"/>
          </p:nvPr>
        </p:nvSpPr>
        <p:spPr/>
        <p:txBody>
          <a:bodyPr/>
          <a:lstStyle/>
          <a:p>
            <a:fld id="{7D612C43-7281-4B81-9204-AE17A482DDDD}" type="slidenum">
              <a:rPr lang="en-US" smtClean="0"/>
              <a:pPr/>
              <a:t>13</a:t>
            </a:fld>
            <a:endParaRPr lang="en-US"/>
          </a:p>
        </p:txBody>
      </p:sp>
      <p:sp>
        <p:nvSpPr>
          <p:cNvPr id="5" name="Header Placeholder 4">
            <a:extLst>
              <a:ext uri="{FF2B5EF4-FFF2-40B4-BE49-F238E27FC236}">
                <a16:creationId xmlns:a16="http://schemas.microsoft.com/office/drawing/2014/main" id="{E05E3C63-0184-41A2-BB26-A0A385BBEDA0}"/>
              </a:ext>
            </a:extLst>
          </p:cNvPr>
          <p:cNvSpPr>
            <a:spLocks noGrp="1"/>
          </p:cNvSpPr>
          <p:nvPr>
            <p:ph type="hdr" sz="quarter"/>
          </p:nvPr>
        </p:nvSpPr>
        <p:spPr/>
        <p:txBody>
          <a:bodyPr/>
          <a:lstStyle/>
          <a:p>
            <a:r>
              <a:rPr lang="en-US"/>
              <a:t>Slide</a:t>
            </a:r>
            <a:endParaRPr lang="en-US" dirty="0"/>
          </a:p>
        </p:txBody>
      </p:sp>
    </p:spTree>
    <p:extLst>
      <p:ext uri="{BB962C8B-B14F-4D97-AF65-F5344CB8AC3E}">
        <p14:creationId xmlns:p14="http://schemas.microsoft.com/office/powerpoint/2010/main" val="39040466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In this module, participants learned that:</a:t>
            </a:r>
          </a:p>
          <a:p>
            <a:pPr marL="181240" indent="-181240">
              <a:buFont typeface="Arial" panose="020B0604020202020204" pitchFamily="34" charset="0"/>
              <a:buChar char="•"/>
            </a:pPr>
            <a:r>
              <a:rPr lang="en-US" sz="1300" dirty="0"/>
              <a:t>Leaders of effective diagnostic teams need to provide a compelling direction, strong structure, supportive context, and shared mindset.</a:t>
            </a:r>
          </a:p>
          <a:p>
            <a:pPr marL="181240" indent="-181240">
              <a:buFont typeface="Arial" panose="020B0604020202020204" pitchFamily="34" charset="0"/>
              <a:buChar char="•"/>
            </a:pPr>
            <a:r>
              <a:rPr lang="en-US" sz="1300" dirty="0"/>
              <a:t>High-performing team leaders ensure teams engage in planning, problem solving, and improvement over time.</a:t>
            </a:r>
          </a:p>
          <a:p>
            <a:pPr marL="181240" indent="-181240">
              <a:buFont typeface="Arial" panose="020B0604020202020204" pitchFamily="34" charset="0"/>
              <a:buChar char="•"/>
            </a:pPr>
            <a:r>
              <a:rPr lang="en-US" sz="1300" dirty="0"/>
              <a:t>Leading change for diagnosis improvement requires evidence-based tools and resources.</a:t>
            </a:r>
          </a:p>
          <a:p>
            <a:pPr marL="181240" indent="-181240">
              <a:buFont typeface="Arial" panose="020B0604020202020204" pitchFamily="34" charset="0"/>
              <a:buChar char="•"/>
            </a:pPr>
            <a:r>
              <a:rPr lang="en-US" sz="1300" dirty="0"/>
              <a:t>Four valuable TeamSTEPPS leadership tools include briefs, debriefs, huddles, and reflection.</a:t>
            </a:r>
          </a:p>
          <a:p>
            <a:endParaRPr lang="en-US" sz="1300" dirty="0"/>
          </a:p>
        </p:txBody>
      </p:sp>
      <p:sp>
        <p:nvSpPr>
          <p:cNvPr id="4" name="Slide Number Placeholder 3"/>
          <p:cNvSpPr>
            <a:spLocks noGrp="1"/>
          </p:cNvSpPr>
          <p:nvPr>
            <p:ph type="sldNum" sz="quarter" idx="5"/>
          </p:nvPr>
        </p:nvSpPr>
        <p:spPr/>
        <p:txBody>
          <a:bodyPr/>
          <a:lstStyle/>
          <a:p>
            <a:fld id="{7D612C43-7281-4B81-9204-AE17A482DDDD}" type="slidenum">
              <a:rPr lang="en-US" smtClean="0"/>
              <a:pPr/>
              <a:t>14</a:t>
            </a:fld>
            <a:endParaRPr lang="en-US"/>
          </a:p>
        </p:txBody>
      </p:sp>
      <p:sp>
        <p:nvSpPr>
          <p:cNvPr id="5" name="Header Placeholder 4">
            <a:extLst>
              <a:ext uri="{FF2B5EF4-FFF2-40B4-BE49-F238E27FC236}">
                <a16:creationId xmlns:a16="http://schemas.microsoft.com/office/drawing/2014/main" id="{49D1ABC5-95D6-47A8-96CB-2D5FAF0FE6A5}"/>
              </a:ext>
            </a:extLst>
          </p:cNvPr>
          <p:cNvSpPr>
            <a:spLocks noGrp="1"/>
          </p:cNvSpPr>
          <p:nvPr>
            <p:ph type="hdr" sz="quarter"/>
          </p:nvPr>
        </p:nvSpPr>
        <p:spPr/>
        <p:txBody>
          <a:bodyPr/>
          <a:lstStyle/>
          <a:p>
            <a:r>
              <a:rPr lang="en-US"/>
              <a:t>Slide</a:t>
            </a:r>
            <a:endParaRPr lang="en-US" dirty="0"/>
          </a:p>
        </p:txBody>
      </p:sp>
    </p:spTree>
    <p:extLst>
      <p:ext uri="{BB962C8B-B14F-4D97-AF65-F5344CB8AC3E}">
        <p14:creationId xmlns:p14="http://schemas.microsoft.com/office/powerpoint/2010/main" val="34180778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TeamSTEPPS® for Diagnosis</a:t>
            </a:r>
            <a:r>
              <a:rPr lang="en-US" sz="1300" dirty="0"/>
              <a:t> </a:t>
            </a:r>
            <a:r>
              <a:rPr lang="en-US" sz="1300" b="1" dirty="0"/>
              <a:t>Improvement</a:t>
            </a:r>
            <a:r>
              <a:rPr lang="en-US" sz="1300" dirty="0"/>
              <a:t> has seven modules dedicated to improving diagnostic communication and teamwork. Communication strategies and tools to overcome some of the breakdowns in teamwork and team communication are available in each module and the accompanying </a:t>
            </a:r>
            <a:r>
              <a:rPr lang="en-US" sz="1300" b="1" dirty="0"/>
              <a:t>Participant Workbook</a:t>
            </a:r>
            <a:r>
              <a:rPr lang="en-US" sz="1300" dirty="0"/>
              <a:t>.</a:t>
            </a:r>
          </a:p>
          <a:p>
            <a:r>
              <a:rPr lang="en-US" sz="1300" dirty="0"/>
              <a:t> </a:t>
            </a:r>
          </a:p>
          <a:p>
            <a:r>
              <a:rPr lang="en-US" sz="1300" dirty="0"/>
              <a:t>The TeamSTEPPS® for Diagnosis Improvement modules are:</a:t>
            </a:r>
          </a:p>
          <a:p>
            <a:pPr marL="181240" indent="-181240">
              <a:buFont typeface="Arial" panose="020B0604020202020204" pitchFamily="34" charset="0"/>
              <a:buChar char="•"/>
            </a:pPr>
            <a:r>
              <a:rPr lang="en-US" sz="1300" dirty="0"/>
              <a:t>Introduction.</a:t>
            </a:r>
          </a:p>
          <a:p>
            <a:pPr marL="181240" indent="-181240">
              <a:buFont typeface="Arial" panose="020B0604020202020204" pitchFamily="34" charset="0"/>
              <a:buChar char="•"/>
            </a:pPr>
            <a:r>
              <a:rPr lang="en-US" sz="1300" dirty="0"/>
              <a:t>Diagnostic Team Structure.</a:t>
            </a:r>
          </a:p>
          <a:p>
            <a:pPr marL="181240" indent="-181240">
              <a:buFont typeface="Arial" panose="020B0604020202020204" pitchFamily="34" charset="0"/>
              <a:buChar char="•"/>
            </a:pPr>
            <a:r>
              <a:rPr lang="en-US" sz="1300" dirty="0"/>
              <a:t>Communication.</a:t>
            </a:r>
          </a:p>
          <a:p>
            <a:pPr marL="181240" indent="-181240">
              <a:buFont typeface="Arial" panose="020B0604020202020204" pitchFamily="34" charset="0"/>
              <a:buChar char="•"/>
            </a:pPr>
            <a:r>
              <a:rPr lang="en-US" sz="1300" b="1" dirty="0"/>
              <a:t>Leadership.</a:t>
            </a:r>
          </a:p>
          <a:p>
            <a:pPr marL="181240" indent="-181240">
              <a:buFont typeface="Arial" panose="020B0604020202020204" pitchFamily="34" charset="0"/>
              <a:buChar char="•"/>
            </a:pPr>
            <a:r>
              <a:rPr lang="en-US" sz="1300" dirty="0"/>
              <a:t>Situation Monitoring.</a:t>
            </a:r>
          </a:p>
          <a:p>
            <a:pPr marL="181240" indent="-181240">
              <a:buFont typeface="Arial" panose="020B0604020202020204" pitchFamily="34" charset="0"/>
              <a:buChar char="•"/>
            </a:pPr>
            <a:r>
              <a:rPr lang="en-US" sz="1300" dirty="0"/>
              <a:t>Mutual Support.</a:t>
            </a:r>
          </a:p>
          <a:p>
            <a:pPr marL="181240" indent="-181240">
              <a:buFont typeface="Arial" panose="020B0604020202020204" pitchFamily="34" charset="0"/>
              <a:buChar char="•"/>
            </a:pPr>
            <a:r>
              <a:rPr lang="en-US" sz="1300" dirty="0"/>
              <a:t>Putting It All Together.</a:t>
            </a:r>
          </a:p>
          <a:p>
            <a:r>
              <a:rPr lang="en-US" sz="1300" dirty="0"/>
              <a:t> </a:t>
            </a:r>
          </a:p>
          <a:p>
            <a:r>
              <a:rPr lang="en-US" sz="1300" dirty="0"/>
              <a:t> </a:t>
            </a:r>
          </a:p>
          <a:p>
            <a:endParaRPr lang="en-US" dirty="0">
              <a:cs typeface="Calibri"/>
            </a:endParaRPr>
          </a:p>
        </p:txBody>
      </p:sp>
      <p:sp>
        <p:nvSpPr>
          <p:cNvPr id="4" name="Slide Number Placeholder 3"/>
          <p:cNvSpPr>
            <a:spLocks noGrp="1"/>
          </p:cNvSpPr>
          <p:nvPr>
            <p:ph type="sldNum" sz="quarter" idx="5"/>
          </p:nvPr>
        </p:nvSpPr>
        <p:spPr/>
        <p:txBody>
          <a:bodyPr/>
          <a:lstStyle/>
          <a:p>
            <a:fld id="{7D612C43-7281-4B81-9204-AE17A482DDDD}" type="slidenum">
              <a:rPr lang="en-US" smtClean="0"/>
              <a:pPr/>
              <a:t>15</a:t>
            </a:fld>
            <a:endParaRPr lang="en-US"/>
          </a:p>
        </p:txBody>
      </p:sp>
      <p:sp>
        <p:nvSpPr>
          <p:cNvPr id="5" name="Header Placeholder 4">
            <a:extLst>
              <a:ext uri="{FF2B5EF4-FFF2-40B4-BE49-F238E27FC236}">
                <a16:creationId xmlns:a16="http://schemas.microsoft.com/office/drawing/2014/main" id="{D395BA90-756D-4EA9-AB0E-2FF0C5DBDB0A}"/>
              </a:ext>
            </a:extLst>
          </p:cNvPr>
          <p:cNvSpPr>
            <a:spLocks noGrp="1"/>
          </p:cNvSpPr>
          <p:nvPr>
            <p:ph type="hdr" sz="quarter"/>
          </p:nvPr>
        </p:nvSpPr>
        <p:spPr/>
        <p:txBody>
          <a:bodyPr/>
          <a:lstStyle/>
          <a:p>
            <a:r>
              <a:rPr lang="en-US"/>
              <a:t>Slide</a:t>
            </a:r>
            <a:endParaRPr lang="en-US" dirty="0"/>
          </a:p>
        </p:txBody>
      </p:sp>
    </p:spTree>
    <p:extLst>
      <p:ext uri="{BB962C8B-B14F-4D97-AF65-F5344CB8AC3E}">
        <p14:creationId xmlns:p14="http://schemas.microsoft.com/office/powerpoint/2010/main" val="15281677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are the list of references from this module.</a:t>
            </a:r>
          </a:p>
        </p:txBody>
      </p:sp>
      <p:sp>
        <p:nvSpPr>
          <p:cNvPr id="4" name="Header Placeholder 3"/>
          <p:cNvSpPr>
            <a:spLocks noGrp="1"/>
          </p:cNvSpPr>
          <p:nvPr>
            <p:ph type="hdr" sz="quarter"/>
          </p:nvPr>
        </p:nvSpPr>
        <p:spPr/>
        <p:txBody>
          <a:bodyPr/>
          <a:lstStyle/>
          <a:p>
            <a:pPr defTabSz="483306">
              <a:defRPr/>
            </a:pPr>
            <a:r>
              <a:rPr lang="en-US">
                <a:solidFill>
                  <a:prstClr val="black"/>
                </a:solidFill>
                <a:latin typeface="Calibri" panose="020F0502020204030204"/>
              </a:rPr>
              <a:t>Slide</a:t>
            </a:r>
            <a:endParaRPr lang="en-US" dirty="0">
              <a:solidFill>
                <a:prstClr val="black"/>
              </a:solidFill>
              <a:latin typeface="Calibri" panose="020F0502020204030204"/>
            </a:endParaRPr>
          </a:p>
        </p:txBody>
      </p:sp>
      <p:sp>
        <p:nvSpPr>
          <p:cNvPr id="5" name="Slide Number Placeholder 4"/>
          <p:cNvSpPr>
            <a:spLocks noGrp="1"/>
          </p:cNvSpPr>
          <p:nvPr>
            <p:ph type="sldNum" sz="quarter" idx="5"/>
          </p:nvPr>
        </p:nvSpPr>
        <p:spPr/>
        <p:txBody>
          <a:bodyPr/>
          <a:lstStyle/>
          <a:p>
            <a:pPr defTabSz="483306">
              <a:defRPr/>
            </a:pPr>
            <a:fld id="{5FF6188A-B79F-44DB-9FF4-F22F39030D5D}" type="slidenum">
              <a:rPr lang="en-US">
                <a:solidFill>
                  <a:prstClr val="black"/>
                </a:solidFill>
                <a:latin typeface="Calibri" panose="020F0502020204030204"/>
              </a:rPr>
              <a:pPr defTabSz="483306">
                <a:defRPr/>
              </a:pPr>
              <a:t>16</a:t>
            </a:fld>
            <a:endParaRPr lang="en-US">
              <a:solidFill>
                <a:prstClr val="black"/>
              </a:solidFill>
              <a:latin typeface="Calibri" panose="020F0502020204030204"/>
            </a:endParaRPr>
          </a:p>
        </p:txBody>
      </p:sp>
    </p:spTree>
    <p:extLst>
      <p:ext uri="{BB962C8B-B14F-4D97-AF65-F5344CB8AC3E}">
        <p14:creationId xmlns:p14="http://schemas.microsoft.com/office/powerpoint/2010/main" val="3657558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After completing this module, participants will be able to:</a:t>
            </a:r>
          </a:p>
          <a:p>
            <a:pPr marL="181240" indent="-181240">
              <a:buFont typeface="Arial" panose="020B0604020202020204" pitchFamily="34" charset="0"/>
              <a:buChar char="•"/>
            </a:pPr>
            <a:r>
              <a:rPr lang="en-US" sz="1300" dirty="0"/>
              <a:t>Define “effective leadership” for diagnostic teams.</a:t>
            </a:r>
          </a:p>
          <a:p>
            <a:pPr marL="181240" indent="-181240">
              <a:buFont typeface="Arial" panose="020B0604020202020204" pitchFamily="34" charset="0"/>
              <a:buChar char="•"/>
            </a:pPr>
            <a:r>
              <a:rPr lang="en-US" sz="1300" dirty="0"/>
              <a:t>Provide guidance to lead and facilitate the improvement of diagnosis-related provider communication.</a:t>
            </a:r>
          </a:p>
          <a:p>
            <a:pPr marL="181240" indent="-181240">
              <a:buFont typeface="Arial" panose="020B0604020202020204" pitchFamily="34" charset="0"/>
              <a:buChar char="•"/>
            </a:pPr>
            <a:r>
              <a:rPr lang="en-US" sz="1300" dirty="0"/>
              <a:t>Demonstrate the utility of four leadership tools: briefs, debriefs, huddles, and reflection. </a:t>
            </a:r>
          </a:p>
          <a:p>
            <a:r>
              <a:rPr lang="en-US" sz="1300" dirty="0"/>
              <a:t> </a:t>
            </a:r>
          </a:p>
          <a:p>
            <a:endParaRPr lang="en-US" dirty="0"/>
          </a:p>
        </p:txBody>
      </p:sp>
      <p:sp>
        <p:nvSpPr>
          <p:cNvPr id="4" name="Slide Number Placeholder 3"/>
          <p:cNvSpPr>
            <a:spLocks noGrp="1"/>
          </p:cNvSpPr>
          <p:nvPr>
            <p:ph type="sldNum" sz="quarter" idx="5"/>
          </p:nvPr>
        </p:nvSpPr>
        <p:spPr/>
        <p:txBody>
          <a:bodyPr/>
          <a:lstStyle/>
          <a:p>
            <a:fld id="{7D612C43-7281-4B81-9204-AE17A482DDDD}" type="slidenum">
              <a:rPr lang="en-US" smtClean="0"/>
              <a:pPr/>
              <a:t>2</a:t>
            </a:fld>
            <a:endParaRPr lang="en-US"/>
          </a:p>
        </p:txBody>
      </p:sp>
      <p:sp>
        <p:nvSpPr>
          <p:cNvPr id="5" name="Header Placeholder 4">
            <a:extLst>
              <a:ext uri="{FF2B5EF4-FFF2-40B4-BE49-F238E27FC236}">
                <a16:creationId xmlns:a16="http://schemas.microsoft.com/office/drawing/2014/main" id="{BCDAA3BA-E320-4725-A455-3ACEBC016007}"/>
              </a:ext>
            </a:extLst>
          </p:cNvPr>
          <p:cNvSpPr>
            <a:spLocks noGrp="1"/>
          </p:cNvSpPr>
          <p:nvPr>
            <p:ph type="hdr" sz="quarter"/>
          </p:nvPr>
        </p:nvSpPr>
        <p:spPr/>
        <p:txBody>
          <a:bodyPr/>
          <a:lstStyle/>
          <a:p>
            <a:r>
              <a:rPr lang="en-US"/>
              <a:t>Slide</a:t>
            </a:r>
            <a:endParaRPr lang="en-US" dirty="0"/>
          </a:p>
        </p:txBody>
      </p:sp>
    </p:spTree>
    <p:extLst>
      <p:ext uri="{BB962C8B-B14F-4D97-AF65-F5344CB8AC3E}">
        <p14:creationId xmlns:p14="http://schemas.microsoft.com/office/powerpoint/2010/main" val="3103753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During this course, the </a:t>
            </a:r>
            <a:r>
              <a:rPr lang="en-US" sz="1300" b="1" dirty="0"/>
              <a:t>Participant Workbook </a:t>
            </a:r>
            <a:r>
              <a:rPr lang="en-US" sz="1300" dirty="0"/>
              <a:t>is the primary tool for learners to complete the course activities, such as exercises, case‐based scenarios, and reflective practices. In addition to engaging in the content, tools, discussion questions, and other activities, course participants can use results from these activities to help shape local improvement implementation plans.</a:t>
            </a:r>
          </a:p>
          <a:p>
            <a:endParaRPr lang="en-US" sz="1300" dirty="0"/>
          </a:p>
          <a:p>
            <a:r>
              <a:rPr lang="en-US" sz="1300" dirty="0"/>
              <a:t>A separate </a:t>
            </a:r>
            <a:r>
              <a:rPr lang="en-US" sz="1300" b="1" dirty="0"/>
              <a:t>Facilitator’s Guide </a:t>
            </a:r>
            <a:r>
              <a:rPr lang="en-US" sz="1300" dirty="0"/>
              <a:t>is also provided. The guide includes detailed instructions pertaining to the administration and implementation of course activities.</a:t>
            </a:r>
          </a:p>
          <a:p>
            <a:endParaRPr lang="en-US" sz="1300" dirty="0"/>
          </a:p>
          <a:p>
            <a:r>
              <a:rPr lang="en-US" sz="1300" dirty="0"/>
              <a:t>This module will also refer to </a:t>
            </a:r>
            <a:r>
              <a:rPr lang="en-US" sz="1300" b="1" dirty="0"/>
              <a:t>The Diagnostic Journey of Mr. Kane</a:t>
            </a:r>
            <a:r>
              <a:rPr lang="en-US" sz="1300" dirty="0"/>
              <a:t>.</a:t>
            </a:r>
          </a:p>
          <a:p>
            <a:endParaRPr lang="en-US" dirty="0">
              <a:cs typeface="Calibri"/>
            </a:endParaRPr>
          </a:p>
        </p:txBody>
      </p:sp>
      <p:sp>
        <p:nvSpPr>
          <p:cNvPr id="4" name="Slide Number Placeholder 3"/>
          <p:cNvSpPr>
            <a:spLocks noGrp="1"/>
          </p:cNvSpPr>
          <p:nvPr>
            <p:ph type="sldNum" sz="quarter" idx="5"/>
          </p:nvPr>
        </p:nvSpPr>
        <p:spPr/>
        <p:txBody>
          <a:bodyPr/>
          <a:lstStyle/>
          <a:p>
            <a:fld id="{7D612C43-7281-4B81-9204-AE17A482DDDD}" type="slidenum">
              <a:rPr lang="en-US" smtClean="0"/>
              <a:pPr/>
              <a:t>3</a:t>
            </a:fld>
            <a:endParaRPr lang="en-US"/>
          </a:p>
        </p:txBody>
      </p:sp>
      <p:sp>
        <p:nvSpPr>
          <p:cNvPr id="5" name="Header Placeholder 4">
            <a:extLst>
              <a:ext uri="{FF2B5EF4-FFF2-40B4-BE49-F238E27FC236}">
                <a16:creationId xmlns:a16="http://schemas.microsoft.com/office/drawing/2014/main" id="{42EE8CFE-C658-47C6-A733-CF7CFC174175}"/>
              </a:ext>
            </a:extLst>
          </p:cNvPr>
          <p:cNvSpPr>
            <a:spLocks noGrp="1"/>
          </p:cNvSpPr>
          <p:nvPr>
            <p:ph type="hdr" sz="quarter"/>
          </p:nvPr>
        </p:nvSpPr>
        <p:spPr/>
        <p:txBody>
          <a:bodyPr/>
          <a:lstStyle/>
          <a:p>
            <a:r>
              <a:rPr lang="en-US"/>
              <a:t>Slide</a:t>
            </a:r>
            <a:endParaRPr lang="en-US" dirty="0"/>
          </a:p>
        </p:txBody>
      </p:sp>
    </p:spTree>
    <p:extLst>
      <p:ext uri="{BB962C8B-B14F-4D97-AF65-F5344CB8AC3E}">
        <p14:creationId xmlns:p14="http://schemas.microsoft.com/office/powerpoint/2010/main" val="2590505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4980624"/>
          </a:xfrm>
        </p:spPr>
        <p:txBody>
          <a:bodyPr/>
          <a:lstStyle/>
          <a:p>
            <a:r>
              <a:rPr lang="en-US" kern="1200" dirty="0">
                <a:effectLst/>
                <a:latin typeface="+mn-lt"/>
                <a:ea typeface="+mn-ea"/>
                <a:cs typeface="+mn-cs"/>
              </a:rPr>
              <a:t>The </a:t>
            </a:r>
            <a:r>
              <a:rPr lang="en-US" b="1" kern="1200" dirty="0">
                <a:effectLst/>
                <a:latin typeface="+mn-lt"/>
                <a:ea typeface="+mn-ea"/>
                <a:cs typeface="+mn-cs"/>
              </a:rPr>
              <a:t>Participant Workbook </a:t>
            </a:r>
            <a:r>
              <a:rPr lang="en-US" kern="1200" dirty="0">
                <a:effectLst/>
                <a:latin typeface="+mn-lt"/>
                <a:ea typeface="+mn-ea"/>
                <a:cs typeface="+mn-cs"/>
              </a:rPr>
              <a:t>includes the </a:t>
            </a:r>
            <a:r>
              <a:rPr lang="en-US" b="1" kern="1200" dirty="0">
                <a:effectLst/>
                <a:latin typeface="+mn-lt"/>
                <a:ea typeface="+mn-ea"/>
                <a:cs typeface="+mn-cs"/>
              </a:rPr>
              <a:t>Team Assessment Tool for Improving Diagnosis</a:t>
            </a:r>
            <a:r>
              <a:rPr lang="en-US" kern="1200" dirty="0">
                <a:effectLst/>
                <a:latin typeface="+mn-lt"/>
                <a:ea typeface="+mn-ea"/>
                <a:cs typeface="+mn-cs"/>
              </a:rPr>
              <a:t>. Participants should have completed the assessment at the beginning of the course after finishing Module 1, Introduction, and the course facilitator should have created an average summary score using the team’s results.</a:t>
            </a:r>
          </a:p>
          <a:p>
            <a:endParaRPr lang="en-US" kern="1200" dirty="0">
              <a:effectLst/>
              <a:latin typeface="+mn-lt"/>
              <a:ea typeface="+mn-ea"/>
              <a:cs typeface="+mn-cs"/>
            </a:endParaRPr>
          </a:p>
          <a:p>
            <a:r>
              <a:rPr lang="en-US" kern="1200" dirty="0">
                <a:effectLst/>
                <a:latin typeface="+mn-lt"/>
                <a:ea typeface="+mn-ea"/>
                <a:cs typeface="+mn-cs"/>
              </a:rPr>
              <a:t>As a team, discuss the scores for each characteristic under the </a:t>
            </a:r>
            <a:r>
              <a:rPr lang="en-US" b="1" kern="1200" dirty="0">
                <a:effectLst/>
                <a:latin typeface="+mn-lt"/>
                <a:ea typeface="+mn-ea"/>
                <a:cs typeface="+mn-cs"/>
              </a:rPr>
              <a:t>Leadership</a:t>
            </a:r>
            <a:r>
              <a:rPr lang="en-US" kern="1200" dirty="0">
                <a:effectLst/>
                <a:latin typeface="+mn-lt"/>
                <a:ea typeface="+mn-ea"/>
                <a:cs typeface="+mn-cs"/>
              </a:rPr>
              <a:t> dimension. Invite them to consider the average summary rankings compared with how they individually ranked Leadership characteristics. </a:t>
            </a:r>
          </a:p>
          <a:p>
            <a:pPr marL="181240" indent="-181240">
              <a:buFont typeface="Arial" panose="020B0604020202020204" pitchFamily="34" charset="0"/>
              <a:buChar char="•"/>
            </a:pPr>
            <a:r>
              <a:rPr lang="en-US" kern="1200" dirty="0">
                <a:effectLst/>
                <a:latin typeface="+mn-lt"/>
                <a:ea typeface="+mn-ea"/>
                <a:cs typeface="+mn-cs"/>
              </a:rPr>
              <a:t>How does the average summary score on Leadership compare with the other TeamSTEPPS dimensions (Team Structure, Communication, Situation Monitoring, and Mutual Support)?</a:t>
            </a:r>
          </a:p>
          <a:p>
            <a:pPr marL="181240" indent="-181240">
              <a:buFont typeface="Arial" panose="020B0604020202020204" pitchFamily="34" charset="0"/>
              <a:buChar char="•"/>
            </a:pPr>
            <a:r>
              <a:rPr lang="en-US" kern="1200" dirty="0">
                <a:effectLst/>
                <a:latin typeface="+mn-lt"/>
                <a:ea typeface="+mn-ea"/>
                <a:cs typeface="+mn-cs"/>
              </a:rPr>
              <a:t>What are the highest scoring Leadership characteristics?</a:t>
            </a:r>
          </a:p>
          <a:p>
            <a:pPr marL="181240" indent="-181240">
              <a:buFont typeface="Arial" panose="020B0604020202020204" pitchFamily="34" charset="0"/>
              <a:buChar char="•"/>
            </a:pPr>
            <a:r>
              <a:rPr lang="en-US" kern="1200" dirty="0">
                <a:effectLst/>
                <a:latin typeface="+mn-lt"/>
                <a:ea typeface="+mn-ea"/>
                <a:cs typeface="+mn-cs"/>
              </a:rPr>
              <a:t>What are the lowest scoring Leadership characteristics?</a:t>
            </a:r>
          </a:p>
          <a:p>
            <a:pPr marL="181240" indent="-181240">
              <a:buFont typeface="Arial" panose="020B0604020202020204" pitchFamily="34" charset="0"/>
              <a:buChar char="•"/>
            </a:pPr>
            <a:r>
              <a:rPr lang="en-US" kern="1200" dirty="0">
                <a:effectLst/>
                <a:latin typeface="+mn-lt"/>
                <a:ea typeface="+mn-ea"/>
                <a:cs typeface="+mn-cs"/>
              </a:rPr>
              <a:t>How do team members at your site rate these characteristics?</a:t>
            </a:r>
          </a:p>
          <a:p>
            <a:r>
              <a:rPr lang="en-US" kern="1200" dirty="0">
                <a:effectLst/>
                <a:latin typeface="+mn-lt"/>
                <a:ea typeface="+mn-ea"/>
                <a:cs typeface="+mn-cs"/>
              </a:rPr>
              <a:t> </a:t>
            </a:r>
          </a:p>
          <a:p>
            <a:r>
              <a:rPr lang="en-US" kern="1200" dirty="0">
                <a:effectLst/>
                <a:latin typeface="+mn-lt"/>
                <a:ea typeface="+mn-ea"/>
                <a:cs typeface="+mn-cs"/>
              </a:rPr>
              <a:t>After discussing the scores, ask participants to identify together where your site has the strongest leadership to support improved diagnosis and where opportunities exist to enhance leadership practices.</a:t>
            </a:r>
          </a:p>
          <a:p>
            <a:r>
              <a:rPr lang="en-US" kern="1200" dirty="0">
                <a:effectLst/>
                <a:latin typeface="+mn-lt"/>
                <a:ea typeface="+mn-ea"/>
                <a:cs typeface="+mn-cs"/>
              </a:rPr>
              <a:t> </a:t>
            </a:r>
          </a:p>
          <a:p>
            <a:r>
              <a:rPr lang="en-US" kern="1200" dirty="0">
                <a:effectLst/>
                <a:latin typeface="+mn-lt"/>
                <a:ea typeface="+mn-ea"/>
                <a:cs typeface="+mn-cs"/>
              </a:rPr>
              <a:t>[</a:t>
            </a:r>
            <a:r>
              <a:rPr lang="en-US" b="1" i="1" kern="1200" dirty="0">
                <a:effectLst/>
                <a:latin typeface="+mn-lt"/>
                <a:ea typeface="+mn-ea"/>
                <a:cs typeface="+mn-cs"/>
              </a:rPr>
              <a:t>Facilitator’s Tip:</a:t>
            </a:r>
            <a:r>
              <a:rPr lang="en-US" i="1" kern="1200" dirty="0">
                <a:effectLst/>
                <a:latin typeface="+mn-lt"/>
                <a:ea typeface="+mn-ea"/>
                <a:cs typeface="+mn-cs"/>
              </a:rPr>
              <a:t> You can customize the slide to provide a summary of your site's results. Detailed instructions for completing the Team Assessment can be found in the </a:t>
            </a:r>
            <a:r>
              <a:rPr lang="en-US" b="1" i="1" kern="1200" dirty="0">
                <a:effectLst/>
                <a:latin typeface="+mn-lt"/>
                <a:ea typeface="+mn-ea"/>
                <a:cs typeface="+mn-cs"/>
              </a:rPr>
              <a:t>Facilitator’s Guide</a:t>
            </a:r>
            <a:r>
              <a:rPr lang="en-US" i="1" kern="1200" dirty="0">
                <a:effectLst/>
                <a:latin typeface="+mn-lt"/>
                <a:ea typeface="+mn-ea"/>
                <a:cs typeface="+mn-cs"/>
              </a:rPr>
              <a:t>.</a:t>
            </a:r>
            <a:r>
              <a:rPr lang="en-US" kern="1200" dirty="0">
                <a:effectLst/>
                <a:latin typeface="+mn-lt"/>
                <a:ea typeface="+mn-ea"/>
                <a:cs typeface="+mn-cs"/>
              </a:rPr>
              <a:t>]</a:t>
            </a:r>
          </a:p>
          <a:p>
            <a:endParaRPr lang="en-US" dirty="0"/>
          </a:p>
          <a:p>
            <a:pPr marL="302066"/>
            <a:r>
              <a:rPr lang="en-US" i="1" dirty="0">
                <a:effectLst/>
                <a:latin typeface="Calibri" panose="020F0502020204030204" pitchFamily="34" charset="0"/>
                <a:ea typeface="Calibri" panose="020F0502020204030204" pitchFamily="34" charset="0"/>
              </a:rPr>
              <a:t>[</a:t>
            </a:r>
            <a:r>
              <a:rPr lang="en-US" b="1" i="1" dirty="0">
                <a:effectLst/>
                <a:latin typeface="Calibri" panose="020F0502020204030204" pitchFamily="34" charset="0"/>
                <a:ea typeface="Calibri" panose="020F0502020204030204" pitchFamily="34" charset="0"/>
              </a:rPr>
              <a:t>Self-Paced Learner Tip: </a:t>
            </a:r>
            <a:r>
              <a:rPr lang="en-US" i="1" dirty="0">
                <a:effectLst/>
                <a:latin typeface="Calibri" panose="020F0502020204030204" pitchFamily="34" charset="0"/>
                <a:ea typeface="Calibri" panose="020F0502020204030204" pitchFamily="34" charset="0"/>
              </a:rPr>
              <a:t>Take some time to reflect on your results using the same strengths and opportunities for improvement questions above</a:t>
            </a:r>
            <a:r>
              <a:rPr lang="en-US" b="0" i="1" dirty="0">
                <a:effectLst/>
                <a:latin typeface="Calibri" panose="020F0502020204030204" pitchFamily="34" charset="0"/>
                <a:ea typeface="Calibri" panose="020F0502020204030204" pitchFamily="34" charset="0"/>
              </a:rPr>
              <a:t>.]</a:t>
            </a:r>
            <a:endParaRPr lang="en-US" b="0" dirty="0">
              <a:effectLst/>
              <a:latin typeface="Calibri" panose="020F0502020204030204" pitchFamily="34" charset="0"/>
              <a:ea typeface="Calibri" panose="020F0502020204030204" pitchFamily="34" charset="0"/>
            </a:endParaRPr>
          </a:p>
          <a:p>
            <a:endParaRPr lang="en-US" kern="1200" dirty="0">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D612C43-7281-4B81-9204-AE17A482DDDD}" type="slidenum">
              <a:rPr lang="en-US" smtClean="0"/>
              <a:pPr/>
              <a:t>4</a:t>
            </a:fld>
            <a:endParaRPr lang="en-US"/>
          </a:p>
        </p:txBody>
      </p:sp>
      <p:sp>
        <p:nvSpPr>
          <p:cNvPr id="5" name="Header Placeholder 4">
            <a:extLst>
              <a:ext uri="{FF2B5EF4-FFF2-40B4-BE49-F238E27FC236}">
                <a16:creationId xmlns:a16="http://schemas.microsoft.com/office/drawing/2014/main" id="{D4D77C03-3395-4862-894E-0ADFF3B87669}"/>
              </a:ext>
            </a:extLst>
          </p:cNvPr>
          <p:cNvSpPr>
            <a:spLocks noGrp="1"/>
          </p:cNvSpPr>
          <p:nvPr>
            <p:ph type="hdr" sz="quarter"/>
          </p:nvPr>
        </p:nvSpPr>
        <p:spPr/>
        <p:txBody>
          <a:bodyPr/>
          <a:lstStyle/>
          <a:p>
            <a:r>
              <a:rPr lang="en-US"/>
              <a:t>Slide</a:t>
            </a:r>
            <a:endParaRPr lang="en-US" dirty="0"/>
          </a:p>
        </p:txBody>
      </p:sp>
      <p:grpSp>
        <p:nvGrpSpPr>
          <p:cNvPr id="6" name="Group 5">
            <a:extLst>
              <a:ext uri="{FF2B5EF4-FFF2-40B4-BE49-F238E27FC236}">
                <a16:creationId xmlns:a16="http://schemas.microsoft.com/office/drawing/2014/main" id="{E9F373C9-4E59-4A2A-80C3-4E93AA310E50}"/>
              </a:ext>
            </a:extLst>
          </p:cNvPr>
          <p:cNvGrpSpPr/>
          <p:nvPr/>
        </p:nvGrpSpPr>
        <p:grpSpPr>
          <a:xfrm>
            <a:off x="754042" y="8901374"/>
            <a:ext cx="328507" cy="340043"/>
            <a:chOff x="0" y="0"/>
            <a:chExt cx="579120" cy="608648"/>
          </a:xfrm>
        </p:grpSpPr>
        <p:pic>
          <p:nvPicPr>
            <p:cNvPr id="7" name="Graphic 5" descr="User with solid fill">
              <a:extLst>
                <a:ext uri="{FF2B5EF4-FFF2-40B4-BE49-F238E27FC236}">
                  <a16:creationId xmlns:a16="http://schemas.microsoft.com/office/drawing/2014/main" id="{56ACDB64-FD00-46FF-AE81-09009C87190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30" y="0"/>
              <a:ext cx="556260" cy="556260"/>
            </a:xfrm>
            <a:prstGeom prst="rect">
              <a:avLst/>
            </a:prstGeom>
          </p:spPr>
        </p:pic>
        <p:sp>
          <p:nvSpPr>
            <p:cNvPr id="8" name="Oval 7">
              <a:extLst>
                <a:ext uri="{FF2B5EF4-FFF2-40B4-BE49-F238E27FC236}">
                  <a16:creationId xmlns:a16="http://schemas.microsoft.com/office/drawing/2014/main" id="{6297C5D8-9B9F-48E6-AD37-4103B7A379A5}"/>
                </a:ext>
              </a:extLst>
            </p:cNvPr>
            <p:cNvSpPr/>
            <p:nvPr/>
          </p:nvSpPr>
          <p:spPr>
            <a:xfrm>
              <a:off x="0" y="20003"/>
              <a:ext cx="579120" cy="588645"/>
            </a:xfrm>
            <a:prstGeom prst="ellipse">
              <a:avLst/>
            </a:prstGeom>
            <a:noFill/>
            <a:ln w="28575">
              <a:solidFill>
                <a:srgbClr val="008A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spTree>
    <p:extLst>
      <p:ext uri="{BB962C8B-B14F-4D97-AF65-F5344CB8AC3E}">
        <p14:creationId xmlns:p14="http://schemas.microsoft.com/office/powerpoint/2010/main" val="4036192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4980623"/>
          </a:xfrm>
        </p:spPr>
        <p:txBody>
          <a:bodyPr/>
          <a:lstStyle/>
          <a:p>
            <a:r>
              <a:rPr lang="en-US" kern="1200" dirty="0">
                <a:solidFill>
                  <a:schemeClr val="tx1"/>
                </a:solidFill>
                <a:effectLst/>
                <a:latin typeface="+mn-lt"/>
                <a:ea typeface="+mn-ea"/>
                <a:cs typeface="+mn-cs"/>
              </a:rPr>
              <a:t>The leader of the diagnostic team needs to have and model the values and attitudes that would support optimal diagnosis. These competencies influence not only diagnosis, but also diagnostic improvement strategies and tactics, as well as the overarching patient safety climate.</a:t>
            </a:r>
          </a:p>
          <a:p>
            <a:endParaRPr lang="en-US" kern="1200" dirty="0">
              <a:solidFill>
                <a:schemeClr val="tx1"/>
              </a:solidFill>
              <a:effectLst/>
              <a:latin typeface="+mn-lt"/>
              <a:ea typeface="+mn-ea"/>
              <a:cs typeface="+mn-cs"/>
            </a:endParaRPr>
          </a:p>
          <a:p>
            <a:r>
              <a:rPr lang="en-US" kern="1200" dirty="0">
                <a:solidFill>
                  <a:schemeClr val="tx1"/>
                </a:solidFill>
                <a:effectLst/>
                <a:latin typeface="+mn-lt"/>
                <a:ea typeface="+mn-ea"/>
                <a:cs typeface="+mn-cs"/>
              </a:rPr>
              <a:t>In a recent study (Olson, </a:t>
            </a:r>
            <a:r>
              <a:rPr lang="en-US" kern="1200" dirty="0" err="1">
                <a:solidFill>
                  <a:schemeClr val="tx1"/>
                </a:solidFill>
                <a:effectLst/>
                <a:latin typeface="+mn-lt"/>
                <a:ea typeface="+mn-ea"/>
                <a:cs typeface="+mn-cs"/>
              </a:rPr>
              <a:t>Rencic</a:t>
            </a:r>
            <a:r>
              <a:rPr lang="en-US" kern="1200" dirty="0">
                <a:solidFill>
                  <a:schemeClr val="tx1"/>
                </a:solidFill>
                <a:effectLst/>
                <a:latin typeface="+mn-lt"/>
                <a:ea typeface="+mn-ea"/>
                <a:cs typeface="+mn-cs"/>
              </a:rPr>
              <a:t>, Cosby, et al., 2019), an interprofessional group reviewed existing competency expectations for multiple health professionals and conducted a search that explored quality, safety, and competency in diagnosis. An iterative series of group discussions and concept prioritization was used to derive a final set of competencies for all healthcare providers:</a:t>
            </a:r>
          </a:p>
          <a:p>
            <a:pPr marL="181240" indent="-181240">
              <a:buFont typeface="Arial" panose="020B0604020202020204" pitchFamily="34" charset="0"/>
              <a:buChar char="•"/>
            </a:pPr>
            <a:r>
              <a:rPr lang="en-US" kern="1200" dirty="0">
                <a:solidFill>
                  <a:schemeClr val="tx1"/>
                </a:solidFill>
                <a:effectLst/>
                <a:latin typeface="+mn-lt"/>
                <a:ea typeface="+mn-ea"/>
                <a:cs typeface="+mn-cs"/>
              </a:rPr>
              <a:t>Courage </a:t>
            </a:r>
          </a:p>
          <a:p>
            <a:pPr marL="181240" indent="-181240">
              <a:buFont typeface="Arial" panose="020B0604020202020204" pitchFamily="34" charset="0"/>
              <a:buChar char="•"/>
            </a:pPr>
            <a:r>
              <a:rPr lang="en-US" kern="1200" dirty="0">
                <a:solidFill>
                  <a:schemeClr val="tx1"/>
                </a:solidFill>
                <a:effectLst/>
                <a:latin typeface="+mn-lt"/>
                <a:ea typeface="+mn-ea"/>
                <a:cs typeface="+mn-cs"/>
              </a:rPr>
              <a:t>Curiosity</a:t>
            </a:r>
          </a:p>
          <a:p>
            <a:pPr marL="181240" indent="-181240">
              <a:buFont typeface="Arial" panose="020B0604020202020204" pitchFamily="34" charset="0"/>
              <a:buChar char="•"/>
            </a:pPr>
            <a:r>
              <a:rPr lang="en-US" kern="1200" dirty="0">
                <a:solidFill>
                  <a:schemeClr val="tx1"/>
                </a:solidFill>
                <a:effectLst/>
                <a:latin typeface="+mn-lt"/>
                <a:ea typeface="+mn-ea"/>
                <a:cs typeface="+mn-cs"/>
              </a:rPr>
              <a:t>Empathy </a:t>
            </a:r>
          </a:p>
          <a:p>
            <a:pPr marL="181240" indent="-181240">
              <a:buFont typeface="Arial" panose="020B0604020202020204" pitchFamily="34" charset="0"/>
              <a:buChar char="•"/>
            </a:pPr>
            <a:r>
              <a:rPr lang="en-US" kern="1200" dirty="0">
                <a:solidFill>
                  <a:schemeClr val="tx1"/>
                </a:solidFill>
                <a:effectLst/>
                <a:latin typeface="+mn-lt"/>
                <a:ea typeface="+mn-ea"/>
                <a:cs typeface="+mn-cs"/>
              </a:rPr>
              <a:t>Flexibility</a:t>
            </a:r>
          </a:p>
          <a:p>
            <a:pPr marL="181240" indent="-181240">
              <a:buFont typeface="Arial" panose="020B0604020202020204" pitchFamily="34" charset="0"/>
              <a:buChar char="•"/>
            </a:pPr>
            <a:r>
              <a:rPr lang="en-US" kern="1200" dirty="0">
                <a:solidFill>
                  <a:schemeClr val="tx1"/>
                </a:solidFill>
                <a:effectLst/>
                <a:latin typeface="+mn-lt"/>
                <a:ea typeface="+mn-ea"/>
                <a:cs typeface="+mn-cs"/>
              </a:rPr>
              <a:t>Humility </a:t>
            </a:r>
          </a:p>
          <a:p>
            <a:pPr marL="181240" indent="-181240">
              <a:buFont typeface="Arial" panose="020B0604020202020204" pitchFamily="34" charset="0"/>
              <a:buChar char="•"/>
            </a:pPr>
            <a:r>
              <a:rPr lang="en-US" kern="1200" dirty="0">
                <a:solidFill>
                  <a:schemeClr val="tx1"/>
                </a:solidFill>
                <a:effectLst/>
                <a:latin typeface="+mn-lt"/>
                <a:ea typeface="+mn-ea"/>
                <a:cs typeface="+mn-cs"/>
              </a:rPr>
              <a:t>Integrity, veracity </a:t>
            </a:r>
          </a:p>
          <a:p>
            <a:pPr marL="181240" indent="-181240">
              <a:buFont typeface="Arial" panose="020B0604020202020204" pitchFamily="34" charset="0"/>
              <a:buChar char="•"/>
            </a:pPr>
            <a:r>
              <a:rPr lang="en-US" kern="1200" dirty="0">
                <a:solidFill>
                  <a:schemeClr val="tx1"/>
                </a:solidFill>
                <a:effectLst/>
                <a:latin typeface="+mn-lt"/>
                <a:ea typeface="+mn-ea"/>
                <a:cs typeface="+mn-cs"/>
              </a:rPr>
              <a:t>Intellectual autonomy </a:t>
            </a:r>
          </a:p>
          <a:p>
            <a:pPr marL="181240" indent="-181240">
              <a:buFont typeface="Arial" panose="020B0604020202020204" pitchFamily="34" charset="0"/>
              <a:buChar char="•"/>
            </a:pPr>
            <a:r>
              <a:rPr lang="en-US" kern="1200" dirty="0">
                <a:solidFill>
                  <a:schemeClr val="tx1"/>
                </a:solidFill>
                <a:effectLst/>
                <a:latin typeface="+mn-lt"/>
                <a:ea typeface="+mn-ea"/>
                <a:cs typeface="+mn-cs"/>
              </a:rPr>
              <a:t>Kindness</a:t>
            </a:r>
          </a:p>
          <a:p>
            <a:pPr marL="181240" indent="-181240">
              <a:buFont typeface="Arial" panose="020B0604020202020204" pitchFamily="34" charset="0"/>
              <a:buChar char="•"/>
            </a:pPr>
            <a:r>
              <a:rPr lang="en-US" kern="1200" dirty="0">
                <a:solidFill>
                  <a:schemeClr val="tx1"/>
                </a:solidFill>
                <a:effectLst/>
                <a:latin typeface="+mn-lt"/>
                <a:ea typeface="+mn-ea"/>
                <a:cs typeface="+mn-cs"/>
              </a:rPr>
              <a:t>Patience</a:t>
            </a:r>
          </a:p>
          <a:p>
            <a:pPr marL="181240" indent="-181240">
              <a:buFont typeface="Arial" panose="020B0604020202020204" pitchFamily="34" charset="0"/>
              <a:buChar char="•"/>
            </a:pPr>
            <a:r>
              <a:rPr lang="en-US" kern="1200" dirty="0">
                <a:solidFill>
                  <a:schemeClr val="tx1"/>
                </a:solidFill>
                <a:effectLst/>
                <a:latin typeface="+mn-lt"/>
                <a:ea typeface="+mn-ea"/>
                <a:cs typeface="+mn-cs"/>
              </a:rPr>
              <a:t>Persistence </a:t>
            </a:r>
          </a:p>
          <a:p>
            <a:pPr marL="181240" indent="-181240">
              <a:buFont typeface="Arial" panose="020B0604020202020204" pitchFamily="34" charset="0"/>
              <a:buChar char="•"/>
            </a:pPr>
            <a:r>
              <a:rPr lang="en-US" kern="1200" dirty="0">
                <a:solidFill>
                  <a:schemeClr val="tx1"/>
                </a:solidFill>
                <a:effectLst/>
                <a:latin typeface="+mn-lt"/>
                <a:ea typeface="+mn-ea"/>
                <a:cs typeface="+mn-cs"/>
              </a:rPr>
              <a:t>Professionalism </a:t>
            </a:r>
          </a:p>
          <a:p>
            <a:pPr marL="181240" indent="-181240">
              <a:buFont typeface="Arial" panose="020B0604020202020204" pitchFamily="34" charset="0"/>
              <a:buChar char="•"/>
            </a:pPr>
            <a:r>
              <a:rPr lang="en-US" kern="1200" dirty="0">
                <a:solidFill>
                  <a:schemeClr val="tx1"/>
                </a:solidFill>
                <a:effectLst/>
                <a:latin typeface="+mn-lt"/>
                <a:ea typeface="+mn-ea"/>
                <a:cs typeface="+mn-cs"/>
              </a:rPr>
              <a:t>Resilience</a:t>
            </a:r>
          </a:p>
          <a:p>
            <a:pPr marL="181240" indent="-181240">
              <a:buFont typeface="Arial" panose="020B0604020202020204" pitchFamily="34" charset="0"/>
              <a:buChar char="•"/>
            </a:pPr>
            <a:r>
              <a:rPr lang="en-US" kern="1200" dirty="0">
                <a:solidFill>
                  <a:schemeClr val="tx1"/>
                </a:solidFill>
                <a:effectLst/>
                <a:latin typeface="+mn-lt"/>
                <a:ea typeface="+mn-ea"/>
                <a:cs typeface="+mn-cs"/>
              </a:rPr>
              <a:t>Adaptability </a:t>
            </a:r>
          </a:p>
          <a:p>
            <a:pPr marL="181240" indent="-181240">
              <a:buFont typeface="Arial" panose="020B0604020202020204" pitchFamily="34" charset="0"/>
              <a:buChar char="•"/>
            </a:pPr>
            <a:r>
              <a:rPr lang="en-US" kern="1200" dirty="0">
                <a:solidFill>
                  <a:schemeClr val="tx1"/>
                </a:solidFill>
                <a:effectLst/>
                <a:latin typeface="+mn-lt"/>
                <a:ea typeface="+mn-ea"/>
                <a:cs typeface="+mn-cs"/>
              </a:rPr>
              <a:t>Respect </a:t>
            </a:r>
          </a:p>
          <a:p>
            <a:pPr marL="181240" indent="-181240">
              <a:buFont typeface="Arial" panose="020B0604020202020204" pitchFamily="34" charset="0"/>
              <a:buChar char="•"/>
            </a:pPr>
            <a:r>
              <a:rPr lang="en-US" kern="1200" dirty="0">
                <a:solidFill>
                  <a:schemeClr val="tx1"/>
                </a:solidFill>
                <a:effectLst/>
                <a:latin typeface="+mn-lt"/>
                <a:ea typeface="+mn-ea"/>
                <a:cs typeface="+mn-cs"/>
              </a:rPr>
              <a:t>Tolerance of uncertainty</a:t>
            </a:r>
          </a:p>
          <a:p>
            <a:pPr marL="181240" indent="-181240">
              <a:buFont typeface="Arial" panose="020B0604020202020204" pitchFamily="34" charset="0"/>
              <a:buChar char="•"/>
            </a:pPr>
            <a:r>
              <a:rPr lang="en-US" kern="1200" dirty="0">
                <a:solidFill>
                  <a:schemeClr val="tx1"/>
                </a:solidFill>
                <a:effectLst/>
                <a:latin typeface="+mn-lt"/>
                <a:ea typeface="+mn-ea"/>
                <a:cs typeface="+mn-cs"/>
              </a:rPr>
              <a:t>Reflection </a:t>
            </a:r>
          </a:p>
          <a:p>
            <a:r>
              <a:rPr lang="en-US" kern="1200" dirty="0">
                <a:solidFill>
                  <a:schemeClr val="tx1"/>
                </a:solidFill>
                <a:effectLst/>
                <a:latin typeface="+mn-lt"/>
                <a:ea typeface="+mn-ea"/>
                <a:cs typeface="+mn-cs"/>
              </a:rPr>
              <a:t> </a:t>
            </a:r>
          </a:p>
          <a:p>
            <a:r>
              <a:rPr lang="en-US" kern="1200" dirty="0">
                <a:solidFill>
                  <a:schemeClr val="tx1"/>
                </a:solidFill>
                <a:effectLst/>
                <a:latin typeface="+mn-lt"/>
                <a:ea typeface="+mn-ea"/>
                <a:cs typeface="+mn-cs"/>
              </a:rPr>
              <a:t>And above all - </a:t>
            </a:r>
            <a:r>
              <a:rPr lang="en-US" b="1" kern="1200" dirty="0">
                <a:solidFill>
                  <a:schemeClr val="tx1"/>
                </a:solidFill>
                <a:effectLst/>
                <a:latin typeface="+mn-lt"/>
                <a:ea typeface="+mn-ea"/>
                <a:cs typeface="+mn-cs"/>
              </a:rPr>
              <a:t>Put the patient first.</a:t>
            </a:r>
            <a:r>
              <a:rPr lang="en-US" kern="1200" dirty="0">
                <a:solidFill>
                  <a:schemeClr val="tx1"/>
                </a:solidFill>
                <a:effectLst/>
                <a:latin typeface="+mn-lt"/>
                <a:ea typeface="+mn-ea"/>
                <a:cs typeface="+mn-cs"/>
              </a:rPr>
              <a:t> Understand patients’ values and preferences; act in their best interests and advocate for them; help them navigate the healthcare system and the diagnostic process; and make the patient a member of the diagnostic team.</a:t>
            </a:r>
          </a:p>
          <a:p>
            <a:endParaRPr lang="en-US" kern="1200" dirty="0">
              <a:solidFill>
                <a:schemeClr val="tx1"/>
              </a:solidFill>
              <a:effectLst/>
              <a:latin typeface="+mn-lt"/>
              <a:ea typeface="+mn-ea"/>
              <a:cs typeface="+mn-cs"/>
            </a:endParaRPr>
          </a:p>
          <a:p>
            <a:r>
              <a:rPr lang="en-US" dirty="0">
                <a:effectLst/>
                <a:latin typeface="Calibri" panose="020F0502020204030204" pitchFamily="34" charset="0"/>
                <a:ea typeface="Calibri" panose="020F0502020204030204" pitchFamily="34" charset="0"/>
              </a:rPr>
              <a:t>Definitions for each competency can be found in the </a:t>
            </a:r>
            <a:r>
              <a:rPr lang="en-US" b="1" dirty="0">
                <a:effectLst/>
                <a:latin typeface="Calibri" panose="020F0502020204030204" pitchFamily="34" charset="0"/>
                <a:ea typeface="Calibri" panose="020F0502020204030204" pitchFamily="34" charset="0"/>
              </a:rPr>
              <a:t>Participant Workbook</a:t>
            </a:r>
            <a:r>
              <a:rPr lang="en-US" dirty="0">
                <a:effectLst/>
                <a:latin typeface="Calibri" panose="020F0502020204030204" pitchFamily="34" charset="0"/>
                <a:ea typeface="Calibri" panose="020F0502020204030204" pitchFamily="34" charset="0"/>
              </a:rPr>
              <a:t>. Have participants think about </a:t>
            </a:r>
            <a:r>
              <a:rPr lang="en-US" b="1" dirty="0">
                <a:effectLst/>
                <a:latin typeface="Calibri" panose="020F0502020204030204" pitchFamily="34" charset="0"/>
                <a:ea typeface="Calibri" panose="020F0502020204030204" pitchFamily="34" charset="0"/>
              </a:rPr>
              <a:t>The Diagnostic Journey of Mr. Kane </a:t>
            </a:r>
            <a:r>
              <a:rPr lang="en-US" dirty="0">
                <a:effectLst/>
                <a:latin typeface="Calibri" panose="020F0502020204030204" pitchFamily="34" charset="0"/>
                <a:ea typeface="Calibri" panose="020F0502020204030204" pitchFamily="34" charset="0"/>
              </a:rPr>
              <a:t>and discuss which leadership competencies influenced the trajectory of his care.</a:t>
            </a:r>
          </a:p>
          <a:p>
            <a:endParaRPr lang="en-US" dirty="0">
              <a:latin typeface="Calibri" panose="020F0502020204030204" pitchFamily="34" charset="0"/>
              <a:ea typeface="Calibri" panose="020F0502020204030204" pitchFamily="34" charset="0"/>
            </a:endParaRPr>
          </a:p>
          <a:p>
            <a:pPr marL="362480"/>
            <a:r>
              <a:rPr lang="en-US" b="1" i="1" dirty="0">
                <a:effectLst/>
                <a:latin typeface="Calibri" panose="020F0502020204030204" pitchFamily="34" charset="0"/>
                <a:ea typeface="Calibri" panose="020F0502020204030204" pitchFamily="34" charset="0"/>
              </a:rPr>
              <a:t>[Self-Paced Learner Tip:</a:t>
            </a:r>
            <a:r>
              <a:rPr lang="en-US" i="1" dirty="0">
                <a:effectLst/>
                <a:latin typeface="Calibri" panose="020F0502020204030204" pitchFamily="34" charset="0"/>
                <a:ea typeface="Calibri" panose="020F0502020204030204" pitchFamily="34" charset="0"/>
              </a:rPr>
              <a:t> Take some time to review the list of competencies and think about how they affected the trajectory of the Mr. Kane case.</a:t>
            </a:r>
            <a:r>
              <a:rPr lang="en-US" b="1" i="1" dirty="0">
                <a:effectLst/>
                <a:latin typeface="Calibri" panose="020F0502020204030204" pitchFamily="34" charset="0"/>
                <a:ea typeface="Calibri" panose="020F0502020204030204" pitchFamily="34" charset="0"/>
              </a:rPr>
              <a:t>]</a:t>
            </a:r>
            <a:endParaRPr lang="en-US" dirty="0">
              <a:effectLst/>
              <a:latin typeface="Calibri" panose="020F0502020204030204" pitchFamily="34" charset="0"/>
              <a:ea typeface="Calibri" panose="020F0502020204030204" pitchFamily="34" charset="0"/>
            </a:endParaRPr>
          </a:p>
          <a:p>
            <a:r>
              <a:rPr lang="en-US" b="1" kern="1200" dirty="0">
                <a:solidFill>
                  <a:schemeClr val="tx1"/>
                </a:solidFill>
                <a:effectLst/>
                <a:latin typeface="+mn-lt"/>
                <a:ea typeface="+mn-ea"/>
                <a:cs typeface="+mn-cs"/>
              </a:rPr>
              <a:t> </a:t>
            </a:r>
            <a:endParaRPr lang="en-US" b="1" i="0" kern="1200" dirty="0">
              <a:solidFill>
                <a:schemeClr val="tx1"/>
              </a:solidFill>
              <a:effectLst/>
              <a:latin typeface="+mn-lt"/>
              <a:cs typeface="Calibri"/>
            </a:endParaRPr>
          </a:p>
        </p:txBody>
      </p:sp>
      <p:sp>
        <p:nvSpPr>
          <p:cNvPr id="4" name="Slide Number Placeholder 3"/>
          <p:cNvSpPr>
            <a:spLocks noGrp="1"/>
          </p:cNvSpPr>
          <p:nvPr>
            <p:ph type="sldNum" sz="quarter" idx="5"/>
          </p:nvPr>
        </p:nvSpPr>
        <p:spPr/>
        <p:txBody>
          <a:bodyPr/>
          <a:lstStyle/>
          <a:p>
            <a:fld id="{7D612C43-7281-4B81-9204-AE17A482DDDD}" type="slidenum">
              <a:rPr lang="en-US" smtClean="0"/>
              <a:pPr/>
              <a:t>5</a:t>
            </a:fld>
            <a:endParaRPr lang="en-US"/>
          </a:p>
        </p:txBody>
      </p:sp>
      <p:sp>
        <p:nvSpPr>
          <p:cNvPr id="5" name="Header Placeholder 4">
            <a:extLst>
              <a:ext uri="{FF2B5EF4-FFF2-40B4-BE49-F238E27FC236}">
                <a16:creationId xmlns:a16="http://schemas.microsoft.com/office/drawing/2014/main" id="{9E3A344A-E12F-4D4C-9380-34F252235CED}"/>
              </a:ext>
            </a:extLst>
          </p:cNvPr>
          <p:cNvSpPr>
            <a:spLocks noGrp="1"/>
          </p:cNvSpPr>
          <p:nvPr>
            <p:ph type="hdr" sz="quarter"/>
          </p:nvPr>
        </p:nvSpPr>
        <p:spPr/>
        <p:txBody>
          <a:bodyPr/>
          <a:lstStyle/>
          <a:p>
            <a:r>
              <a:rPr lang="en-US"/>
              <a:t>Slide</a:t>
            </a:r>
            <a:endParaRPr lang="en-US" dirty="0"/>
          </a:p>
        </p:txBody>
      </p:sp>
      <p:grpSp>
        <p:nvGrpSpPr>
          <p:cNvPr id="6" name="Group 5">
            <a:extLst>
              <a:ext uri="{FF2B5EF4-FFF2-40B4-BE49-F238E27FC236}">
                <a16:creationId xmlns:a16="http://schemas.microsoft.com/office/drawing/2014/main" id="{A19C3966-5C46-4D1D-ADDD-1BD8E101006D}"/>
              </a:ext>
            </a:extLst>
          </p:cNvPr>
          <p:cNvGrpSpPr/>
          <p:nvPr/>
        </p:nvGrpSpPr>
        <p:grpSpPr>
          <a:xfrm>
            <a:off x="802810" y="11579447"/>
            <a:ext cx="328507" cy="340043"/>
            <a:chOff x="0" y="0"/>
            <a:chExt cx="579120" cy="608648"/>
          </a:xfrm>
        </p:grpSpPr>
        <p:pic>
          <p:nvPicPr>
            <p:cNvPr id="7" name="Graphic 5" descr="User with solid fill">
              <a:extLst>
                <a:ext uri="{FF2B5EF4-FFF2-40B4-BE49-F238E27FC236}">
                  <a16:creationId xmlns:a16="http://schemas.microsoft.com/office/drawing/2014/main" id="{1D4B3DC8-F75C-4348-AC01-5973AB0EC38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30" y="0"/>
              <a:ext cx="556260" cy="556260"/>
            </a:xfrm>
            <a:prstGeom prst="rect">
              <a:avLst/>
            </a:prstGeom>
          </p:spPr>
        </p:pic>
        <p:sp>
          <p:nvSpPr>
            <p:cNvPr id="8" name="Oval 7">
              <a:extLst>
                <a:ext uri="{FF2B5EF4-FFF2-40B4-BE49-F238E27FC236}">
                  <a16:creationId xmlns:a16="http://schemas.microsoft.com/office/drawing/2014/main" id="{E55B0861-CBBD-4875-9A18-9DCADCEA6116}"/>
                </a:ext>
              </a:extLst>
            </p:cNvPr>
            <p:cNvSpPr/>
            <p:nvPr/>
          </p:nvSpPr>
          <p:spPr>
            <a:xfrm>
              <a:off x="0" y="20003"/>
              <a:ext cx="579120" cy="588645"/>
            </a:xfrm>
            <a:prstGeom prst="ellipse">
              <a:avLst/>
            </a:prstGeom>
            <a:noFill/>
            <a:ln w="28575">
              <a:solidFill>
                <a:srgbClr val="008A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spTree>
    <p:extLst>
      <p:ext uri="{BB962C8B-B14F-4D97-AF65-F5344CB8AC3E}">
        <p14:creationId xmlns:p14="http://schemas.microsoft.com/office/powerpoint/2010/main" val="3865048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Effective diagnostic teams need cohesive clinical and administrative leadership. The goal is to create a climate that helps diverse, dynamic, sometimes geographically dispersed diagnostic teams provide diagnoses that are accurate, timely, and fully communicated. Leaders need to provide the components needed for success.</a:t>
            </a:r>
          </a:p>
          <a:p>
            <a:endParaRPr lang="en-US" sz="1300" dirty="0"/>
          </a:p>
          <a:p>
            <a:r>
              <a:rPr lang="en-US" sz="1300" b="1" dirty="0"/>
              <a:t>Compelling Direction: </a:t>
            </a:r>
            <a:r>
              <a:rPr lang="en-US" sz="1300" dirty="0"/>
              <a:t>The foundation of every great team starts with a vision that energizes, orients, and engages its members. Teams cannot be inspired if they do not know what they are working toward and lack explicit goals. Achieving diagnostic excellence is an inspiring, challenging, and realistic goal. Evidence suggests that specific and challenging goals along with appropriate feedback contribute to higher task performance. </a:t>
            </a:r>
          </a:p>
          <a:p>
            <a:endParaRPr lang="en-US" sz="1300" dirty="0"/>
          </a:p>
          <a:p>
            <a:r>
              <a:rPr lang="en-US" sz="1300" dirty="0"/>
              <a:t>Goals must also be consequential. People have to care about achieving a goal, whether because they stand to gain extrinsic rewards, such as recognition, pay, and promotions; or intrinsic rewards, such as satisfaction and a sense of meaning. Preventing diagnostic harm is the foremost goal for patients and their families, as well as healthcare providers. It also reduces costs of care, builds trust, and improves population health.</a:t>
            </a:r>
          </a:p>
          <a:p>
            <a:endParaRPr lang="en-US" sz="1300" dirty="0"/>
          </a:p>
          <a:p>
            <a:r>
              <a:rPr lang="en-US" sz="1300" b="1" dirty="0"/>
              <a:t>Strong Structure: </a:t>
            </a:r>
            <a:r>
              <a:rPr lang="en-US" sz="1300" dirty="0"/>
              <a:t>Teams need the right mix and number of members, optimally designed tasks and processes, and norms that promote positive dynamics and discourage destructive behavior. High‐performing teams include members with a balance of skills. Every individual does not need superlative technical and social skills, but the team overall needs both. Diversity in knowledge and perspectives, as well as in age, gender, and race, can help teams be more creative and avoid groupthink. Review Module 2 to reflect on the key members of a diagnostic team.</a:t>
            </a:r>
          </a:p>
          <a:p>
            <a:endParaRPr lang="en-US" sz="1300" dirty="0"/>
          </a:p>
          <a:p>
            <a:r>
              <a:rPr lang="en-US" sz="1300" b="1" dirty="0"/>
              <a:t>Supportive Context: </a:t>
            </a:r>
            <a:r>
              <a:rPr lang="en-US" sz="1300" dirty="0"/>
              <a:t>Having consistent support is the third component that enables team effectiveness. This support includes maintaining a reward system that reinforces good performance, an information system that provides access to the data needed for the work, a system that offers relevant team training, and availability of the material resources needed to do the job, such as funding and sufficient time allocated to the task. Leaders can improve the likelihood of success by striving to have essential elements in place from the start.</a:t>
            </a:r>
          </a:p>
          <a:p>
            <a:endParaRPr lang="en-US" sz="1300" dirty="0"/>
          </a:p>
          <a:p>
            <a:r>
              <a:rPr lang="en-US" sz="1300" b="1" dirty="0"/>
              <a:t>Shared Mindset: </a:t>
            </a:r>
            <a:r>
              <a:rPr lang="en-US" sz="1300" dirty="0"/>
              <a:t>Establishing the first three parameters creates a climate for team success, but research indicates that distance and diversity, as well as digital communication and changing membership, make teams prone to “us versus them” thinking. The solution is developing a shared mindset among team members – something team leaders can do by fostering a common identity and approaching problems from the vantage point of recognizing common ground (Haas &amp; Mortensen, 2016).</a:t>
            </a:r>
          </a:p>
        </p:txBody>
      </p:sp>
      <p:sp>
        <p:nvSpPr>
          <p:cNvPr id="4" name="Slide Number Placeholder 3"/>
          <p:cNvSpPr>
            <a:spLocks noGrp="1"/>
          </p:cNvSpPr>
          <p:nvPr>
            <p:ph type="sldNum" sz="quarter" idx="5"/>
          </p:nvPr>
        </p:nvSpPr>
        <p:spPr/>
        <p:txBody>
          <a:bodyPr/>
          <a:lstStyle/>
          <a:p>
            <a:fld id="{7D612C43-7281-4B81-9204-AE17A482DDDD}" type="slidenum">
              <a:rPr lang="en-US" smtClean="0"/>
              <a:pPr/>
              <a:t>6</a:t>
            </a:fld>
            <a:endParaRPr lang="en-US"/>
          </a:p>
        </p:txBody>
      </p:sp>
      <p:sp>
        <p:nvSpPr>
          <p:cNvPr id="5" name="Header Placeholder 4">
            <a:extLst>
              <a:ext uri="{FF2B5EF4-FFF2-40B4-BE49-F238E27FC236}">
                <a16:creationId xmlns:a16="http://schemas.microsoft.com/office/drawing/2014/main" id="{DDF35CBD-7474-4BD4-8C6B-546E29E3D548}"/>
              </a:ext>
            </a:extLst>
          </p:cNvPr>
          <p:cNvSpPr>
            <a:spLocks noGrp="1"/>
          </p:cNvSpPr>
          <p:nvPr>
            <p:ph type="hdr" sz="quarter"/>
          </p:nvPr>
        </p:nvSpPr>
        <p:spPr/>
        <p:txBody>
          <a:bodyPr/>
          <a:lstStyle/>
          <a:p>
            <a:r>
              <a:rPr lang="en-US"/>
              <a:t>Slide</a:t>
            </a:r>
            <a:endParaRPr lang="en-US" dirty="0"/>
          </a:p>
        </p:txBody>
      </p:sp>
    </p:spTree>
    <p:extLst>
      <p:ext uri="{BB962C8B-B14F-4D97-AF65-F5344CB8AC3E}">
        <p14:creationId xmlns:p14="http://schemas.microsoft.com/office/powerpoint/2010/main" val="2293471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Leadership’s role is to facilitate change that fosters diagnostic improvement. Dr. Kurt Lewin developed a well‐known three-stage change theory that involves unfreezing, changing, and then refreezing (Hussain, Lei, </a:t>
            </a:r>
            <a:r>
              <a:rPr lang="en-US" sz="1300" dirty="0" err="1"/>
              <a:t>Akram</a:t>
            </a:r>
            <a:r>
              <a:rPr lang="en-US" sz="1300" dirty="0"/>
              <a:t>, et al., 2018).</a:t>
            </a:r>
          </a:p>
          <a:p>
            <a:endParaRPr lang="en-US" sz="1300" dirty="0"/>
          </a:p>
          <a:p>
            <a:r>
              <a:rPr lang="en-US" sz="1300" dirty="0"/>
              <a:t>When we think about these three stages related to diagnosis, the change process involves first </a:t>
            </a:r>
            <a:r>
              <a:rPr lang="en-US" sz="1300" b="1" dirty="0"/>
              <a:t>unfreezing the diagnostic process status quo</a:t>
            </a:r>
            <a:r>
              <a:rPr lang="en-US" sz="1300" dirty="0"/>
              <a:t>. Individuals begin to let go of current thinking. This unfreezing often happens because they observe that long-held patterns of behavior do not work as well as they once did, or they experience influences from the external environment (for example, new technologies or individuals with new knowledge and skill) that spark curiosity. </a:t>
            </a:r>
          </a:p>
          <a:p>
            <a:endParaRPr lang="en-US" sz="1300" dirty="0"/>
          </a:p>
          <a:p>
            <a:r>
              <a:rPr lang="en-US" sz="1300" dirty="0"/>
              <a:t>Examples of “status quo” thinking related to diagnosis might be:</a:t>
            </a:r>
          </a:p>
          <a:p>
            <a:endParaRPr lang="en-US" sz="1300" dirty="0"/>
          </a:p>
          <a:p>
            <a:pPr marL="181240" indent="-181240">
              <a:buFont typeface="Arial" panose="020B0604020202020204" pitchFamily="34" charset="0"/>
              <a:buChar char="•"/>
            </a:pPr>
            <a:r>
              <a:rPr lang="en-US" sz="1300" dirty="0"/>
              <a:t>Judgment and certainty = </a:t>
            </a:r>
            <a:r>
              <a:rPr lang="en-US" sz="1300" i="1" dirty="0"/>
              <a:t>Diagnosis is the role of the physician.</a:t>
            </a:r>
            <a:endParaRPr lang="en-US" sz="1300" dirty="0"/>
          </a:p>
          <a:p>
            <a:pPr marL="181240" indent="-181240">
              <a:buFont typeface="Arial" panose="020B0604020202020204" pitchFamily="34" charset="0"/>
              <a:buChar char="•"/>
            </a:pPr>
            <a:r>
              <a:rPr lang="en-US" sz="1300" dirty="0"/>
              <a:t>Ownership of diagnosis = </a:t>
            </a:r>
            <a:r>
              <a:rPr lang="en-US" sz="1300" i="1" dirty="0"/>
              <a:t>Is diagnostic error my fault?</a:t>
            </a:r>
            <a:endParaRPr lang="en-US" sz="1300" dirty="0"/>
          </a:p>
          <a:p>
            <a:pPr marL="181240" indent="-181240">
              <a:buFont typeface="Arial" panose="020B0604020202020204" pitchFamily="34" charset="0"/>
              <a:buChar char="•"/>
            </a:pPr>
            <a:r>
              <a:rPr lang="en-US" sz="1300" dirty="0"/>
              <a:t>Retrain and redesign = </a:t>
            </a:r>
            <a:r>
              <a:rPr lang="en-US" sz="1300" i="1" dirty="0"/>
              <a:t>Is it system flaws or human flaws?</a:t>
            </a:r>
            <a:endParaRPr lang="en-US" sz="1300" dirty="0"/>
          </a:p>
          <a:p>
            <a:r>
              <a:rPr lang="en-US" sz="1300" dirty="0"/>
              <a:t> </a:t>
            </a:r>
          </a:p>
          <a:p>
            <a:r>
              <a:rPr lang="en-US" sz="1300" dirty="0"/>
              <a:t>The thawing of previously held practices and beliefs allows the second stage of the process: </a:t>
            </a:r>
            <a:r>
              <a:rPr lang="en-US" sz="1300" b="1" dirty="0"/>
              <a:t>changed understanding </a:t>
            </a:r>
            <a:r>
              <a:rPr lang="en-US" sz="1300" dirty="0"/>
              <a:t>of who members of the diagnostic team might be and why diagnostic improvement is needed. In addition, it creates the potential for learning how to use tools and approaches aimed at improving diagnosis. Examples of “changed understanding” related to diagnosis might be:</a:t>
            </a:r>
          </a:p>
          <a:p>
            <a:endParaRPr lang="en-US" sz="1300" dirty="0"/>
          </a:p>
          <a:p>
            <a:pPr marL="181240" indent="-181240">
              <a:buFont typeface="Arial" panose="020B0604020202020204" pitchFamily="34" charset="0"/>
              <a:buChar char="•"/>
            </a:pPr>
            <a:r>
              <a:rPr lang="en-US" sz="1300" dirty="0"/>
              <a:t>Curiosity = </a:t>
            </a:r>
            <a:r>
              <a:rPr lang="en-US" sz="1300" i="1" dirty="0"/>
              <a:t>How might this process be different?</a:t>
            </a:r>
            <a:endParaRPr lang="en-US" sz="1300" dirty="0"/>
          </a:p>
          <a:p>
            <a:pPr marL="181240" indent="-181240">
              <a:buFont typeface="Arial" panose="020B0604020202020204" pitchFamily="34" charset="0"/>
              <a:buChar char="•"/>
            </a:pPr>
            <a:r>
              <a:rPr lang="en-US" sz="1300" dirty="0"/>
              <a:t>Joint contribution = </a:t>
            </a:r>
            <a:r>
              <a:rPr lang="en-US" sz="1300" i="1" dirty="0"/>
              <a:t>How could we each contribute?</a:t>
            </a:r>
            <a:endParaRPr lang="en-US" sz="1300" dirty="0"/>
          </a:p>
          <a:p>
            <a:pPr marL="181240" indent="-181240">
              <a:buFont typeface="Arial" panose="020B0604020202020204" pitchFamily="34" charset="0"/>
              <a:buChar char="•"/>
            </a:pPr>
            <a:r>
              <a:rPr lang="en-US" sz="1300" dirty="0"/>
              <a:t>Assess impact = </a:t>
            </a:r>
            <a:r>
              <a:rPr lang="en-US" sz="1300" i="1" dirty="0"/>
              <a:t>What impact has this change had?</a:t>
            </a:r>
            <a:endParaRPr lang="en-US" sz="1300" dirty="0"/>
          </a:p>
          <a:p>
            <a:r>
              <a:rPr lang="en-US" sz="1300" dirty="0"/>
              <a:t> </a:t>
            </a:r>
          </a:p>
          <a:p>
            <a:pPr lvl="0"/>
            <a:r>
              <a:rPr lang="en-US" sz="1300" dirty="0"/>
              <a:t>The third and final stage involves </a:t>
            </a:r>
            <a:r>
              <a:rPr lang="en-US" sz="1300" b="1" dirty="0"/>
              <a:t>implementing diagnosis improvement interventions and refreezing</a:t>
            </a:r>
            <a:r>
              <a:rPr lang="en-US" sz="1300" dirty="0"/>
              <a:t> (establishing new norms for the diagnostic process) with appropriate tools and resources firmly embedded as common practice.</a:t>
            </a:r>
          </a:p>
          <a:p>
            <a:pPr lvl="0"/>
            <a:endParaRPr lang="en-US" sz="1300" dirty="0"/>
          </a:p>
          <a:p>
            <a:pPr lvl="0"/>
            <a:r>
              <a:rPr lang="en-US" sz="1300" dirty="0"/>
              <a:t>Examples of “refreeze improvement” thinking and behaviors might be: </a:t>
            </a:r>
          </a:p>
          <a:p>
            <a:pPr lvl="0"/>
            <a:endParaRPr lang="en-US" sz="1300" dirty="0"/>
          </a:p>
          <a:p>
            <a:pPr marL="181240" indent="-181240">
              <a:buFont typeface="Arial" panose="020B0604020202020204" pitchFamily="34" charset="0"/>
              <a:buChar char="•"/>
            </a:pPr>
            <a:r>
              <a:rPr lang="en-US" sz="1300" dirty="0"/>
              <a:t>Collaboration = </a:t>
            </a:r>
            <a:r>
              <a:rPr lang="en-US" sz="1300" i="1" dirty="0"/>
              <a:t>How do we work as a diagnostic team?</a:t>
            </a:r>
            <a:endParaRPr lang="en-US" sz="1300" dirty="0"/>
          </a:p>
          <a:p>
            <a:pPr marL="181240" indent="-181240">
              <a:buFont typeface="Arial" panose="020B0604020202020204" pitchFamily="34" charset="0"/>
              <a:buChar char="•"/>
            </a:pPr>
            <a:r>
              <a:rPr lang="en-US" sz="1300" dirty="0"/>
              <a:t>Commitment = </a:t>
            </a:r>
            <a:r>
              <a:rPr lang="en-US" sz="1300" i="1" dirty="0"/>
              <a:t>I must raise diagnostic safety concerns.</a:t>
            </a:r>
            <a:endParaRPr lang="en-US" sz="1300" dirty="0"/>
          </a:p>
          <a:p>
            <a:pPr marL="181240" indent="-181240">
              <a:buFont typeface="Arial" panose="020B0604020202020204" pitchFamily="34" charset="0"/>
              <a:buChar char="•"/>
            </a:pPr>
            <a:r>
              <a:rPr lang="en-US" sz="1300" dirty="0"/>
              <a:t>Communication = </a:t>
            </a:r>
            <a:r>
              <a:rPr lang="en-US" sz="1300" i="1" dirty="0"/>
              <a:t>What communication style is best?</a:t>
            </a:r>
            <a:endParaRPr lang="en-US" sz="1300" dirty="0"/>
          </a:p>
          <a:p>
            <a:r>
              <a:rPr lang="en-US" sz="1300" dirty="0"/>
              <a:t> </a:t>
            </a:r>
            <a:endParaRPr lang="en-US" dirty="0"/>
          </a:p>
        </p:txBody>
      </p:sp>
      <p:sp>
        <p:nvSpPr>
          <p:cNvPr id="4" name="Slide Number Placeholder 3"/>
          <p:cNvSpPr>
            <a:spLocks noGrp="1"/>
          </p:cNvSpPr>
          <p:nvPr>
            <p:ph type="sldNum" sz="quarter" idx="5"/>
          </p:nvPr>
        </p:nvSpPr>
        <p:spPr/>
        <p:txBody>
          <a:bodyPr/>
          <a:lstStyle/>
          <a:p>
            <a:fld id="{7D612C43-7281-4B81-9204-AE17A482DDDD}" type="slidenum">
              <a:rPr lang="en-US" smtClean="0"/>
              <a:pPr/>
              <a:t>7</a:t>
            </a:fld>
            <a:endParaRPr lang="en-US"/>
          </a:p>
        </p:txBody>
      </p:sp>
      <p:sp>
        <p:nvSpPr>
          <p:cNvPr id="5" name="Header Placeholder 4">
            <a:extLst>
              <a:ext uri="{FF2B5EF4-FFF2-40B4-BE49-F238E27FC236}">
                <a16:creationId xmlns:a16="http://schemas.microsoft.com/office/drawing/2014/main" id="{F9C622AF-CA0E-4E3F-A0B1-C5F8BAD635B0}"/>
              </a:ext>
            </a:extLst>
          </p:cNvPr>
          <p:cNvSpPr>
            <a:spLocks noGrp="1"/>
          </p:cNvSpPr>
          <p:nvPr>
            <p:ph type="hdr" sz="quarter"/>
          </p:nvPr>
        </p:nvSpPr>
        <p:spPr/>
        <p:txBody>
          <a:bodyPr/>
          <a:lstStyle/>
          <a:p>
            <a:r>
              <a:rPr lang="en-US"/>
              <a:t>Slide</a:t>
            </a:r>
            <a:endParaRPr lang="en-US" dirty="0"/>
          </a:p>
        </p:txBody>
      </p:sp>
    </p:spTree>
    <p:extLst>
      <p:ext uri="{BB962C8B-B14F-4D97-AF65-F5344CB8AC3E}">
        <p14:creationId xmlns:p14="http://schemas.microsoft.com/office/powerpoint/2010/main" val="3109000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Leading efforts to improve communication related to diagnosis is not one size fits all. Members of the diagnostic team may vary based on patient characteristics (age, gender, presenting symptoms, previous medical history) and by clinical setting. Similarly, sites may vary by size, location, clinical discipline (e.g., oncology, cardiology, neurology) and services offered. </a:t>
            </a:r>
          </a:p>
          <a:p>
            <a:r>
              <a:rPr lang="en-US" sz="1300" dirty="0"/>
              <a:t> </a:t>
            </a:r>
          </a:p>
          <a:p>
            <a:r>
              <a:rPr lang="en-US" sz="1300" dirty="0"/>
              <a:t>It is important for TeamSTEPPS facilitators to exhibit their leadership by considering these differences and tailoring diagnosis improvement efforts and training to meet the unique needs of each group. Context matters. Knowing and respecting context will aid effectiveness and impact of the training.</a:t>
            </a:r>
          </a:p>
          <a:p>
            <a:r>
              <a:rPr lang="en-US" sz="1300" dirty="0"/>
              <a:t> </a:t>
            </a:r>
          </a:p>
          <a:p>
            <a:r>
              <a:rPr lang="en-US" sz="1300" dirty="0"/>
              <a:t>Context matters in diagnosis as well. Each patient is different, with unique biological factors, and their own set of circumstances, beliefs, wants, and needs. The leader of the diagnostic team and all the team members need to recognize, acknowledge, and manage this individuality as part of the diagnostic process.   </a:t>
            </a:r>
          </a:p>
          <a:p>
            <a:endParaRPr lang="en-US" sz="1300" dirty="0"/>
          </a:p>
        </p:txBody>
      </p:sp>
      <p:sp>
        <p:nvSpPr>
          <p:cNvPr id="4" name="Slide Number Placeholder 3"/>
          <p:cNvSpPr>
            <a:spLocks noGrp="1"/>
          </p:cNvSpPr>
          <p:nvPr>
            <p:ph type="sldNum" sz="quarter" idx="5"/>
          </p:nvPr>
        </p:nvSpPr>
        <p:spPr/>
        <p:txBody>
          <a:bodyPr/>
          <a:lstStyle/>
          <a:p>
            <a:fld id="{7D612C43-7281-4B81-9204-AE17A482DDDD}" type="slidenum">
              <a:rPr lang="en-US" smtClean="0"/>
              <a:pPr/>
              <a:t>8</a:t>
            </a:fld>
            <a:endParaRPr lang="en-US"/>
          </a:p>
        </p:txBody>
      </p:sp>
      <p:sp>
        <p:nvSpPr>
          <p:cNvPr id="5" name="Header Placeholder 4">
            <a:extLst>
              <a:ext uri="{FF2B5EF4-FFF2-40B4-BE49-F238E27FC236}">
                <a16:creationId xmlns:a16="http://schemas.microsoft.com/office/drawing/2014/main" id="{9CA850CE-0EDB-4BD0-B1C7-F05C5DA42C58}"/>
              </a:ext>
            </a:extLst>
          </p:cNvPr>
          <p:cNvSpPr>
            <a:spLocks noGrp="1"/>
          </p:cNvSpPr>
          <p:nvPr>
            <p:ph type="hdr" sz="quarter"/>
          </p:nvPr>
        </p:nvSpPr>
        <p:spPr/>
        <p:txBody>
          <a:bodyPr/>
          <a:lstStyle/>
          <a:p>
            <a:r>
              <a:rPr lang="en-US"/>
              <a:t>Slide</a:t>
            </a:r>
            <a:endParaRPr lang="en-US" dirty="0"/>
          </a:p>
        </p:txBody>
      </p:sp>
    </p:spTree>
    <p:extLst>
      <p:ext uri="{BB962C8B-B14F-4D97-AF65-F5344CB8AC3E}">
        <p14:creationId xmlns:p14="http://schemas.microsoft.com/office/powerpoint/2010/main" val="3772034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Individuals often attain leadership positions based on experiential knowledge and clinical expertise. It is tempting to rely on that same knowledge and skill when assigning responsibility to lead change efforts such as improving provider communication related to diagnosis. However, leading change also requires tools and resources. Fortunately, evidence‐based tools and resources are available to help guide individuals who lead these change efforts.</a:t>
            </a:r>
          </a:p>
          <a:p>
            <a:r>
              <a:rPr lang="en-US" sz="1300" dirty="0"/>
              <a:t> </a:t>
            </a:r>
          </a:p>
          <a:p>
            <a:r>
              <a:rPr lang="en-US" sz="1300" dirty="0"/>
              <a:t>High‐performing team leaders ensure teams engage in three actions – planning, problem solving, and improving over time.</a:t>
            </a:r>
          </a:p>
          <a:p>
            <a:r>
              <a:rPr lang="en-US" sz="1300" dirty="0"/>
              <a:t> </a:t>
            </a:r>
          </a:p>
          <a:p>
            <a:r>
              <a:rPr lang="en-US" sz="1300" b="1" dirty="0"/>
              <a:t>Briefs</a:t>
            </a:r>
            <a:r>
              <a:rPr lang="en-US" sz="1300" dirty="0"/>
              <a:t> are held for planning purposes; </a:t>
            </a:r>
            <a:r>
              <a:rPr lang="en-US" sz="1300" b="1" dirty="0"/>
              <a:t>huddles</a:t>
            </a:r>
            <a:r>
              <a:rPr lang="en-US" sz="1300" dirty="0"/>
              <a:t> are used for problem solving; and </a:t>
            </a:r>
            <a:r>
              <a:rPr lang="en-US" sz="1300" b="1" dirty="0"/>
              <a:t>debriefs </a:t>
            </a:r>
            <a:r>
              <a:rPr lang="en-US" sz="1300" dirty="0"/>
              <a:t>and </a:t>
            </a:r>
            <a:r>
              <a:rPr lang="en-US" sz="1300" b="1" dirty="0"/>
              <a:t>reflection</a:t>
            </a:r>
            <a:r>
              <a:rPr lang="en-US" sz="1300" dirty="0"/>
              <a:t> are used for reflection and process improvement.</a:t>
            </a:r>
          </a:p>
          <a:p>
            <a:r>
              <a:rPr lang="en-US" sz="1300" dirty="0"/>
              <a:t> </a:t>
            </a:r>
          </a:p>
          <a:p>
            <a:r>
              <a:rPr lang="en-US" sz="1300" dirty="0"/>
              <a:t>We will now explore each of these in greater detail. As we go forward, keep in mind that although the team leader typically facilitates team events, any team member can request a brief, huddle, or debrief at any time, as the need arises. This approach is an example of shared leadership.</a:t>
            </a:r>
          </a:p>
          <a:p>
            <a:r>
              <a:rPr lang="en-US" sz="1300" dirty="0"/>
              <a:t> </a:t>
            </a:r>
          </a:p>
          <a:p>
            <a:r>
              <a:rPr lang="en-US" sz="1300" i="1" dirty="0"/>
              <a:t>[</a:t>
            </a:r>
            <a:r>
              <a:rPr lang="en-US" sz="1300" b="1" i="1" dirty="0"/>
              <a:t>Facilitator’s Tip: </a:t>
            </a:r>
            <a:r>
              <a:rPr lang="en-US" sz="1300" i="1" dirty="0"/>
              <a:t>Additional leadership tools and links to resources are included in the </a:t>
            </a:r>
            <a:r>
              <a:rPr lang="en-US" sz="1300" b="1" i="1" dirty="0"/>
              <a:t>Facilitator’s Guide</a:t>
            </a:r>
            <a:r>
              <a:rPr lang="en-US" sz="1300" i="1" dirty="0"/>
              <a:t>.]</a:t>
            </a:r>
          </a:p>
          <a:p>
            <a:r>
              <a:rPr lang="en-US" sz="1300" i="1" dirty="0"/>
              <a:t> </a:t>
            </a:r>
            <a:endParaRPr lang="en-US" sz="1300" dirty="0"/>
          </a:p>
          <a:p>
            <a:r>
              <a:rPr lang="en-US" sz="1300" dirty="0"/>
              <a:t>(TeamSTEPPS Fundamentals Course: Module 4. Leading Teams, 2019)</a:t>
            </a:r>
          </a:p>
          <a:p>
            <a:r>
              <a:rPr lang="en-US" sz="1300" dirty="0"/>
              <a:t>(TeamSTEPPS for Office‐Based Care: Leading Teams, 2015)</a:t>
            </a:r>
          </a:p>
        </p:txBody>
      </p:sp>
      <p:sp>
        <p:nvSpPr>
          <p:cNvPr id="4" name="Slide Number Placeholder 3"/>
          <p:cNvSpPr>
            <a:spLocks noGrp="1"/>
          </p:cNvSpPr>
          <p:nvPr>
            <p:ph type="sldNum" sz="quarter" idx="5"/>
          </p:nvPr>
        </p:nvSpPr>
        <p:spPr/>
        <p:txBody>
          <a:bodyPr/>
          <a:lstStyle/>
          <a:p>
            <a:fld id="{7D612C43-7281-4B81-9204-AE17A482DDDD}" type="slidenum">
              <a:rPr lang="en-US" smtClean="0"/>
              <a:pPr/>
              <a:t>9</a:t>
            </a:fld>
            <a:endParaRPr lang="en-US"/>
          </a:p>
        </p:txBody>
      </p:sp>
      <p:sp>
        <p:nvSpPr>
          <p:cNvPr id="5" name="Header Placeholder 4">
            <a:extLst>
              <a:ext uri="{FF2B5EF4-FFF2-40B4-BE49-F238E27FC236}">
                <a16:creationId xmlns:a16="http://schemas.microsoft.com/office/drawing/2014/main" id="{10C2A04D-D389-4126-AFEB-5628EE5C25C6}"/>
              </a:ext>
            </a:extLst>
          </p:cNvPr>
          <p:cNvSpPr>
            <a:spLocks noGrp="1"/>
          </p:cNvSpPr>
          <p:nvPr>
            <p:ph type="hdr" sz="quarter"/>
          </p:nvPr>
        </p:nvSpPr>
        <p:spPr/>
        <p:txBody>
          <a:bodyPr/>
          <a:lstStyle/>
          <a:p>
            <a:r>
              <a:rPr lang="en-US"/>
              <a:t>Slide</a:t>
            </a:r>
            <a:endParaRPr lang="en-US" dirty="0"/>
          </a:p>
        </p:txBody>
      </p:sp>
    </p:spTree>
    <p:extLst>
      <p:ext uri="{BB962C8B-B14F-4D97-AF65-F5344CB8AC3E}">
        <p14:creationId xmlns:p14="http://schemas.microsoft.com/office/powerpoint/2010/main" val="3421680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DCF0736-C3FE-4418-87FB-86D569B8D2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023124"/>
            <a:ext cx="9144000" cy="847344"/>
          </a:xfrm>
          <a:prstGeom prst="rect">
            <a:avLst/>
          </a:prstGeom>
        </p:spPr>
      </p:pic>
      <p:sp>
        <p:nvSpPr>
          <p:cNvPr id="4" name="Date Placeholder 3"/>
          <p:cNvSpPr>
            <a:spLocks noGrp="1"/>
          </p:cNvSpPr>
          <p:nvPr>
            <p:ph type="dt" sz="half" idx="10"/>
          </p:nvPr>
        </p:nvSpPr>
        <p:spPr>
          <a:xfrm>
            <a:off x="628650" y="6356351"/>
            <a:ext cx="2057400" cy="365125"/>
          </a:xfrm>
          <a:prstGeom prst="rect">
            <a:avLst/>
          </a:prstGeom>
        </p:spPr>
        <p:txBody>
          <a:bodyPr/>
          <a:lstStyle/>
          <a:p>
            <a:fld id="{26BE881F-043D-41A0-B3BA-3A6D82F8B339}" type="datetimeFigureOut">
              <a:rPr lang="en-US" smtClean="0"/>
              <a:t>2/24/2022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CE45AE01-78F8-4C1D-B7E6-43AEE36794BF}" type="slidenum">
              <a:rPr lang="en-US" smtClean="0"/>
              <a:t>‹#›</a:t>
            </a:fld>
            <a:endParaRPr lang="en-US"/>
          </a:p>
        </p:txBody>
      </p:sp>
      <p:sp>
        <p:nvSpPr>
          <p:cNvPr id="13" name="Title 1">
            <a:extLst>
              <a:ext uri="{FF2B5EF4-FFF2-40B4-BE49-F238E27FC236}">
                <a16:creationId xmlns:a16="http://schemas.microsoft.com/office/drawing/2014/main" id="{B677D9FB-D252-4546-BA10-282D905B2ED8}"/>
              </a:ext>
            </a:extLst>
          </p:cNvPr>
          <p:cNvSpPr>
            <a:spLocks noGrp="1"/>
          </p:cNvSpPr>
          <p:nvPr>
            <p:ph type="ctrTitle"/>
          </p:nvPr>
        </p:nvSpPr>
        <p:spPr>
          <a:xfrm>
            <a:off x="685800" y="2130425"/>
            <a:ext cx="7772400" cy="1470025"/>
          </a:xfrm>
        </p:spPr>
        <p:txBody>
          <a:bodyPr/>
          <a:lstStyle>
            <a:lvl1pPr algn="ctr">
              <a:defRPr>
                <a:solidFill>
                  <a:schemeClr val="tx1"/>
                </a:solidFill>
              </a:defRPr>
            </a:lvl1pPr>
          </a:lstStyle>
          <a:p>
            <a:r>
              <a:rPr lang="en-US" dirty="0"/>
              <a:t>Click to edit Master title style</a:t>
            </a:r>
          </a:p>
        </p:txBody>
      </p:sp>
      <p:sp>
        <p:nvSpPr>
          <p:cNvPr id="14" name="Subtitle 2">
            <a:extLst>
              <a:ext uri="{FF2B5EF4-FFF2-40B4-BE49-F238E27FC236}">
                <a16:creationId xmlns:a16="http://schemas.microsoft.com/office/drawing/2014/main" id="{10A8DC73-AB80-472C-B94D-ED7F372D2C86}"/>
              </a:ext>
            </a:extLst>
          </p:cNvPr>
          <p:cNvSpPr>
            <a:spLocks noGrp="1"/>
          </p:cNvSpPr>
          <p:nvPr>
            <p:ph type="subTitle" idx="1"/>
          </p:nvPr>
        </p:nvSpPr>
        <p:spPr>
          <a:xfrm>
            <a:off x="1371600" y="3886200"/>
            <a:ext cx="6400800" cy="1752600"/>
          </a:xfrm>
        </p:spPr>
        <p:txBody>
          <a:bodyPr/>
          <a:lstStyle>
            <a:lvl1pPr marL="0" indent="0" algn="ctr">
              <a:buNone/>
              <a:defRPr>
                <a:solidFill>
                  <a:srgbClr val="89898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567083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28650" y="6356351"/>
            <a:ext cx="2057400" cy="365125"/>
          </a:xfrm>
          <a:prstGeom prst="rect">
            <a:avLst/>
          </a:prstGeom>
        </p:spPr>
        <p:txBody>
          <a:bodyPr/>
          <a:lstStyle/>
          <a:p>
            <a:fld id="{26BE881F-043D-41A0-B3BA-3A6D82F8B339}" type="datetimeFigureOut">
              <a:rPr lang="en-US" smtClean="0"/>
              <a:t>2/24/2022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CE45AE01-78F8-4C1D-B7E6-43AEE36794BF}" type="slidenum">
              <a:rPr lang="en-US" smtClean="0"/>
              <a:t>‹#›</a:t>
            </a:fld>
            <a:endParaRPr lang="en-US"/>
          </a:p>
        </p:txBody>
      </p:sp>
      <p:sp>
        <p:nvSpPr>
          <p:cNvPr id="7" name="Title 1">
            <a:extLst>
              <a:ext uri="{FF2B5EF4-FFF2-40B4-BE49-F238E27FC236}">
                <a16:creationId xmlns:a16="http://schemas.microsoft.com/office/drawing/2014/main" id="{A13F472F-74CF-41E1-8B89-3860AB20603E}"/>
              </a:ext>
            </a:extLst>
          </p:cNvPr>
          <p:cNvSpPr>
            <a:spLocks noGrp="1"/>
          </p:cNvSpPr>
          <p:nvPr>
            <p:ph type="title"/>
          </p:nvPr>
        </p:nvSpPr>
        <p:spPr>
          <a:xfrm>
            <a:off x="457200" y="274638"/>
            <a:ext cx="8229600" cy="1143000"/>
          </a:xfrm>
        </p:spPr>
        <p:txBody>
          <a:bodyPr/>
          <a:lstStyle/>
          <a:p>
            <a:r>
              <a:rPr lang="en-US"/>
              <a:t>Click to edit Master title style</a:t>
            </a:r>
          </a:p>
        </p:txBody>
      </p:sp>
      <p:sp>
        <p:nvSpPr>
          <p:cNvPr id="8" name="Vertical Text Placeholder 2">
            <a:extLst>
              <a:ext uri="{FF2B5EF4-FFF2-40B4-BE49-F238E27FC236}">
                <a16:creationId xmlns:a16="http://schemas.microsoft.com/office/drawing/2014/main" id="{1C3A74A5-C78D-4040-8CAA-1D044495DC12}"/>
              </a:ext>
            </a:extLst>
          </p:cNvPr>
          <p:cNvSpPr>
            <a:spLocks noGrp="1"/>
          </p:cNvSpPr>
          <p:nvPr>
            <p:ph type="body" orient="vert" idx="1"/>
          </p:nvPr>
        </p:nvSpPr>
        <p:spPr>
          <a:xfrm>
            <a:off x="457200" y="1792224"/>
            <a:ext cx="8229600" cy="42306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8555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28650" y="6356351"/>
            <a:ext cx="2057400" cy="365125"/>
          </a:xfrm>
          <a:prstGeom prst="rect">
            <a:avLst/>
          </a:prstGeom>
        </p:spPr>
        <p:txBody>
          <a:bodyPr/>
          <a:lstStyle/>
          <a:p>
            <a:fld id="{26BE881F-043D-41A0-B3BA-3A6D82F8B339}" type="datetimeFigureOut">
              <a:rPr lang="en-US" smtClean="0"/>
              <a:t>2/24/2022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CE45AE01-78F8-4C1D-B7E6-43AEE36794BF}" type="slidenum">
              <a:rPr lang="en-US" smtClean="0"/>
              <a:t>‹#›</a:t>
            </a:fld>
            <a:endParaRPr lang="en-US"/>
          </a:p>
        </p:txBody>
      </p:sp>
      <p:sp>
        <p:nvSpPr>
          <p:cNvPr id="7" name="Vertical Title 1">
            <a:extLst>
              <a:ext uri="{FF2B5EF4-FFF2-40B4-BE49-F238E27FC236}">
                <a16:creationId xmlns:a16="http://schemas.microsoft.com/office/drawing/2014/main" id="{57890190-C2A6-4D43-A275-011A96F9C459}"/>
              </a:ext>
            </a:extLst>
          </p:cNvPr>
          <p:cNvSpPr>
            <a:spLocks noGrp="1"/>
          </p:cNvSpPr>
          <p:nvPr>
            <p:ph type="title" orient="vert"/>
          </p:nvPr>
        </p:nvSpPr>
        <p:spPr>
          <a:xfrm>
            <a:off x="6629400" y="1752600"/>
            <a:ext cx="2057400" cy="4373563"/>
          </a:xfrm>
        </p:spPr>
        <p:txBody>
          <a:bodyPr vert="eaVert"/>
          <a:lstStyle>
            <a:lvl1pPr>
              <a:defRPr>
                <a:solidFill>
                  <a:schemeClr val="tx1"/>
                </a:solidFill>
              </a:defRPr>
            </a:lvl1pPr>
          </a:lstStyle>
          <a:p>
            <a:r>
              <a:rPr lang="en-US" dirty="0"/>
              <a:t>Click to edit Master title style</a:t>
            </a:r>
          </a:p>
        </p:txBody>
      </p:sp>
      <p:sp>
        <p:nvSpPr>
          <p:cNvPr id="8" name="Vertical Text Placeholder 2">
            <a:extLst>
              <a:ext uri="{FF2B5EF4-FFF2-40B4-BE49-F238E27FC236}">
                <a16:creationId xmlns:a16="http://schemas.microsoft.com/office/drawing/2014/main" id="{72A01E0A-10C9-4A18-AA29-E1B3EBC379D6}"/>
              </a:ext>
            </a:extLst>
          </p:cNvPr>
          <p:cNvSpPr>
            <a:spLocks noGrp="1"/>
          </p:cNvSpPr>
          <p:nvPr>
            <p:ph type="body" orient="vert" idx="1"/>
          </p:nvPr>
        </p:nvSpPr>
        <p:spPr>
          <a:xfrm>
            <a:off x="457200" y="1752600"/>
            <a:ext cx="6019800" cy="437356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943973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C3BCC622-4FB5-4628-BB52-B053383C50A8}" type="datetimeFigureOut">
              <a:rPr lang="en-US" smtClean="0"/>
              <a:pPr/>
              <a:t>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5894D6-8D97-4F5F-8FE9-35CAB6BDE8B4}" type="slidenum">
              <a:rPr lang="en-US" smtClean="0"/>
              <a:pPr/>
              <a:t>‹#›</a:t>
            </a:fld>
            <a:endParaRPr lang="en-US" dirty="0"/>
          </a:p>
        </p:txBody>
      </p:sp>
    </p:spTree>
    <p:extLst>
      <p:ext uri="{BB962C8B-B14F-4D97-AF65-F5344CB8AC3E}">
        <p14:creationId xmlns:p14="http://schemas.microsoft.com/office/powerpoint/2010/main" val="5577118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a:t>Click to edit Master title style</a:t>
            </a:r>
          </a:p>
        </p:txBody>
      </p:sp>
      <p:sp>
        <p:nvSpPr>
          <p:cNvPr id="3" name="Content Placeholder 2"/>
          <p:cNvSpPr>
            <a:spLocks noGrp="1"/>
          </p:cNvSpPr>
          <p:nvPr>
            <p:ph idx="1"/>
          </p:nvPr>
        </p:nvSpPr>
        <p:spPr>
          <a:xfrm>
            <a:off x="457200" y="990600"/>
            <a:ext cx="8229600" cy="5135563"/>
          </a:xfr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Fifth level</a:t>
            </a:r>
          </a:p>
        </p:txBody>
      </p:sp>
      <p:sp>
        <p:nvSpPr>
          <p:cNvPr id="4" name="Date Placeholder 3"/>
          <p:cNvSpPr>
            <a:spLocks noGrp="1"/>
          </p:cNvSpPr>
          <p:nvPr>
            <p:ph type="dt" sz="half" idx="10"/>
          </p:nvPr>
        </p:nvSpPr>
        <p:spPr/>
        <p:txBody>
          <a:bodyPr/>
          <a:lstStyle/>
          <a:p>
            <a:fld id="{C3BCC622-4FB5-4628-BB52-B053383C50A8}" type="datetimeFigureOut">
              <a:rPr lang="en-US" smtClean="0"/>
              <a:pPr/>
              <a:t>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5894D6-8D97-4F5F-8FE9-35CAB6BDE8B4}" type="slidenum">
              <a:rPr lang="en-US" smtClean="0"/>
              <a:pPr/>
              <a:t>‹#›</a:t>
            </a:fld>
            <a:endParaRPr lang="en-US"/>
          </a:p>
        </p:txBody>
      </p:sp>
    </p:spTree>
    <p:extLst>
      <p:ext uri="{BB962C8B-B14F-4D97-AF65-F5344CB8AC3E}">
        <p14:creationId xmlns:p14="http://schemas.microsoft.com/office/powerpoint/2010/main" val="34776610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0"/>
          </p:nvPr>
        </p:nvSpPr>
        <p:spPr>
          <a:xfrm>
            <a:off x="762000" y="2424890"/>
            <a:ext cx="2133600" cy="16030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1"/>
          </p:nvPr>
        </p:nvSpPr>
        <p:spPr>
          <a:xfrm>
            <a:off x="3276600" y="2424890"/>
            <a:ext cx="2133600" cy="160300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8"/>
          <p:cNvSpPr>
            <a:spLocks noGrp="1"/>
          </p:cNvSpPr>
          <p:nvPr>
            <p:ph sz="quarter" idx="12"/>
          </p:nvPr>
        </p:nvSpPr>
        <p:spPr>
          <a:xfrm>
            <a:off x="5791200" y="2424890"/>
            <a:ext cx="2133600" cy="160300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6"/>
          <p:cNvSpPr>
            <a:spLocks noGrp="1"/>
          </p:cNvSpPr>
          <p:nvPr>
            <p:ph sz="quarter" idx="13"/>
          </p:nvPr>
        </p:nvSpPr>
        <p:spPr>
          <a:xfrm>
            <a:off x="762000" y="4180295"/>
            <a:ext cx="2133600" cy="176330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8"/>
          <p:cNvSpPr>
            <a:spLocks noGrp="1"/>
          </p:cNvSpPr>
          <p:nvPr>
            <p:ph sz="quarter" idx="14"/>
          </p:nvPr>
        </p:nvSpPr>
        <p:spPr>
          <a:xfrm>
            <a:off x="3276600" y="4180295"/>
            <a:ext cx="2133600" cy="176330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8"/>
          <p:cNvSpPr>
            <a:spLocks noGrp="1"/>
          </p:cNvSpPr>
          <p:nvPr>
            <p:ph sz="quarter" idx="15"/>
          </p:nvPr>
        </p:nvSpPr>
        <p:spPr>
          <a:xfrm>
            <a:off x="5791200" y="4180295"/>
            <a:ext cx="2133600" cy="1763305"/>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922411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3BCC622-4FB5-4628-BB52-B053383C50A8}" type="datetimeFigureOut">
              <a:rPr lang="en-US" smtClean="0"/>
              <a:pPr/>
              <a:t>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5894D6-8D97-4F5F-8FE9-35CAB6BDE8B4}" type="slidenum">
              <a:rPr lang="en-US" smtClean="0"/>
              <a:pPr/>
              <a:t>‹#›</a:t>
            </a:fld>
            <a:endParaRPr lang="en-US"/>
          </a:p>
        </p:txBody>
      </p:sp>
    </p:spTree>
    <p:extLst>
      <p:ext uri="{BB962C8B-B14F-4D97-AF65-F5344CB8AC3E}">
        <p14:creationId xmlns:p14="http://schemas.microsoft.com/office/powerpoint/2010/main" val="14075540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Fifth level</a:t>
            </a:r>
          </a:p>
        </p:txBody>
      </p:sp>
      <p:sp>
        <p:nvSpPr>
          <p:cNvPr id="5" name="Date Placeholder 4"/>
          <p:cNvSpPr>
            <a:spLocks noGrp="1"/>
          </p:cNvSpPr>
          <p:nvPr>
            <p:ph type="dt" sz="half" idx="10"/>
          </p:nvPr>
        </p:nvSpPr>
        <p:spPr/>
        <p:txBody>
          <a:bodyPr/>
          <a:lstStyle/>
          <a:p>
            <a:fld id="{C3BCC622-4FB5-4628-BB52-B053383C50A8}" type="datetimeFigureOut">
              <a:rPr lang="en-US" smtClean="0"/>
              <a:pPr/>
              <a:t>2/24/2022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5894D6-8D97-4F5F-8FE9-35CAB6BDE8B4}" type="slidenum">
              <a:rPr lang="en-US" smtClean="0"/>
              <a:pPr/>
              <a:t>‹#›</a:t>
            </a:fld>
            <a:endParaRPr lang="en-US"/>
          </a:p>
        </p:txBody>
      </p:sp>
    </p:spTree>
    <p:extLst>
      <p:ext uri="{BB962C8B-B14F-4D97-AF65-F5344CB8AC3E}">
        <p14:creationId xmlns:p14="http://schemas.microsoft.com/office/powerpoint/2010/main" val="327348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7" name="Date Placeholder 6"/>
          <p:cNvSpPr>
            <a:spLocks noGrp="1"/>
          </p:cNvSpPr>
          <p:nvPr>
            <p:ph type="dt" sz="half" idx="10"/>
          </p:nvPr>
        </p:nvSpPr>
        <p:spPr/>
        <p:txBody>
          <a:bodyPr/>
          <a:lstStyle/>
          <a:p>
            <a:fld id="{C3BCC622-4FB5-4628-BB52-B053383C50A8}" type="datetimeFigureOut">
              <a:rPr lang="en-US" smtClean="0"/>
              <a:pPr/>
              <a:t>2/24/2022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5894D6-8D97-4F5F-8FE9-35CAB6BDE8B4}" type="slidenum">
              <a:rPr lang="en-US" smtClean="0"/>
              <a:pPr/>
              <a:t>‹#›</a:t>
            </a:fld>
            <a:endParaRPr lang="en-US"/>
          </a:p>
        </p:txBody>
      </p:sp>
      <p:sp>
        <p:nvSpPr>
          <p:cNvPr id="10" name="Text Placeholder 2">
            <a:extLst>
              <a:ext uri="{FF2B5EF4-FFF2-40B4-BE49-F238E27FC236}">
                <a16:creationId xmlns:a16="http://schemas.microsoft.com/office/drawing/2014/main" id="{9F88F92A-49BC-4359-AD6F-F77767B345EE}"/>
              </a:ext>
            </a:extLst>
          </p:cNvPr>
          <p:cNvSpPr>
            <a:spLocks noGrp="1"/>
          </p:cNvSpPr>
          <p:nvPr>
            <p:ph type="body" idx="1"/>
          </p:nvPr>
        </p:nvSpPr>
        <p:spPr>
          <a:xfrm>
            <a:off x="457200" y="1143000"/>
            <a:ext cx="4040188" cy="1031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Content Placeholder 3">
            <a:extLst>
              <a:ext uri="{FF2B5EF4-FFF2-40B4-BE49-F238E27FC236}">
                <a16:creationId xmlns:a16="http://schemas.microsoft.com/office/drawing/2014/main" id="{7B8BE971-F854-427B-9241-16C69A107BE3}"/>
              </a:ext>
            </a:extLst>
          </p:cNvPr>
          <p:cNvSpPr>
            <a:spLocks noGrp="1"/>
          </p:cNvSpPr>
          <p:nvPr>
            <p:ph sz="half" idx="2"/>
          </p:nvPr>
        </p:nvSpPr>
        <p:spPr>
          <a:xfrm>
            <a:off x="457200" y="2174875"/>
            <a:ext cx="4040188" cy="3951288"/>
          </a:xfrm>
        </p:spPr>
        <p:txBody>
          <a:bodyPr/>
          <a:lstStyle>
            <a:lvl1pPr>
              <a:defRPr sz="2400"/>
            </a:lvl1pPr>
            <a:lvl2pPr marL="685800" indent="-228600">
              <a:buFont typeface="Calibri" panose="020F0502020204030204" pitchFamily="34" charset="0"/>
              <a:buChar char="‒"/>
              <a:defRPr sz="2000"/>
            </a:lvl2pPr>
            <a:lvl3pPr>
              <a:defRPr sz="1800"/>
            </a:lvl3pPr>
            <a:lvl4pPr marL="1600200" indent="-228600">
              <a:buFont typeface="Calibri" panose="020F0502020204030204" pitchFamily="34" charset="0"/>
              <a:buChar char="‒"/>
              <a:defRPr sz="1600"/>
            </a:lvl4pPr>
            <a:lvl5pPr marL="2057400" indent="-228600">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a:extLst>
              <a:ext uri="{FF2B5EF4-FFF2-40B4-BE49-F238E27FC236}">
                <a16:creationId xmlns:a16="http://schemas.microsoft.com/office/drawing/2014/main" id="{EF68D893-E3D4-40AC-8FCC-63BC64A0AEE7}"/>
              </a:ext>
            </a:extLst>
          </p:cNvPr>
          <p:cNvSpPr>
            <a:spLocks noGrp="1"/>
          </p:cNvSpPr>
          <p:nvPr>
            <p:ph type="body" sz="quarter" idx="3"/>
          </p:nvPr>
        </p:nvSpPr>
        <p:spPr>
          <a:xfrm>
            <a:off x="4645025" y="1143000"/>
            <a:ext cx="4041775" cy="1031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Content Placeholder 5">
            <a:extLst>
              <a:ext uri="{FF2B5EF4-FFF2-40B4-BE49-F238E27FC236}">
                <a16:creationId xmlns:a16="http://schemas.microsoft.com/office/drawing/2014/main" id="{348F28E0-1D25-4094-A204-E4BBA53788B6}"/>
              </a:ext>
            </a:extLst>
          </p:cNvPr>
          <p:cNvSpPr>
            <a:spLocks noGrp="1"/>
          </p:cNvSpPr>
          <p:nvPr>
            <p:ph sz="quarter" idx="4"/>
          </p:nvPr>
        </p:nvSpPr>
        <p:spPr>
          <a:xfrm>
            <a:off x="4645025" y="2174875"/>
            <a:ext cx="4041775" cy="3951288"/>
          </a:xfrm>
        </p:spPr>
        <p:txBody>
          <a:bodyPr/>
          <a:lstStyle>
            <a:lvl1pPr>
              <a:defRPr sz="2400"/>
            </a:lvl1pPr>
            <a:lvl2pPr marL="685800" indent="-228600">
              <a:buFont typeface="Calibri" panose="020F0502020204030204" pitchFamily="34" charset="0"/>
              <a:buChar char="‒"/>
              <a:defRPr sz="2000"/>
            </a:lvl2pPr>
            <a:lvl3pPr>
              <a:defRPr sz="1800"/>
            </a:lvl3pPr>
            <a:lvl4pPr marL="1600200" indent="-228600">
              <a:buFont typeface="Calibri" panose="020F0502020204030204" pitchFamily="34" charset="0"/>
              <a:buChar char="‒"/>
              <a:defRPr sz="1600"/>
            </a:lvl4pPr>
            <a:lvl5pPr marL="2057400" indent="-228600">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253704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3BCC622-4FB5-4628-BB52-B053383C50A8}" type="datetimeFigureOut">
              <a:rPr lang="en-US" smtClean="0"/>
              <a:pPr/>
              <a:t>2/24/2022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5894D6-8D97-4F5F-8FE9-35CAB6BDE8B4}" type="slidenum">
              <a:rPr lang="en-US" smtClean="0"/>
              <a:pPr/>
              <a:t>‹#›</a:t>
            </a:fld>
            <a:endParaRPr lang="en-US"/>
          </a:p>
        </p:txBody>
      </p:sp>
    </p:spTree>
    <p:extLst>
      <p:ext uri="{BB962C8B-B14F-4D97-AF65-F5344CB8AC3E}">
        <p14:creationId xmlns:p14="http://schemas.microsoft.com/office/powerpoint/2010/main" val="32354742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BCC622-4FB5-4628-BB52-B053383C50A8}" type="datetimeFigureOut">
              <a:rPr lang="en-US" smtClean="0"/>
              <a:pPr/>
              <a:t>2/24/2022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5894D6-8D97-4F5F-8FE9-35CAB6BDE8B4}" type="slidenum">
              <a:rPr lang="en-US" smtClean="0"/>
              <a:pPr/>
              <a:t>‹#›</a:t>
            </a:fld>
            <a:endParaRPr lang="en-US"/>
          </a:p>
        </p:txBody>
      </p:sp>
    </p:spTree>
    <p:extLst>
      <p:ext uri="{BB962C8B-B14F-4D97-AF65-F5344CB8AC3E}">
        <p14:creationId xmlns:p14="http://schemas.microsoft.com/office/powerpoint/2010/main" val="1016134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9127" y="209850"/>
            <a:ext cx="8197795" cy="1325563"/>
          </a:xfrm>
          <a:prstGeom prst="rect">
            <a:avLst/>
          </a:prstGeom>
        </p:spPr>
        <p:txBody>
          <a:bodyPr/>
          <a:lstStyle>
            <a:lvl1pPr algn="ctr">
              <a:defRPr/>
            </a:lvl1pPr>
          </a:lstStyle>
          <a:p>
            <a:r>
              <a:rPr lang="en-US" dirty="0"/>
              <a:t>Click to edit Master title style</a:t>
            </a:r>
          </a:p>
        </p:txBody>
      </p:sp>
      <p:sp>
        <p:nvSpPr>
          <p:cNvPr id="3" name="Content Placeholder 2"/>
          <p:cNvSpPr>
            <a:spLocks noGrp="1"/>
          </p:cNvSpPr>
          <p:nvPr>
            <p:ph idx="1"/>
          </p:nvPr>
        </p:nvSpPr>
        <p:spPr>
          <a:xfrm>
            <a:off x="469127" y="1825625"/>
            <a:ext cx="819779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26BE881F-043D-41A0-B3BA-3A6D82F8B339}" type="datetimeFigureOut">
              <a:rPr lang="en-US" smtClean="0"/>
              <a:t>2/24/2022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CE45AE01-78F8-4C1D-B7E6-43AEE36794BF}" type="slidenum">
              <a:rPr lang="en-US" smtClean="0"/>
              <a:t>‹#›</a:t>
            </a:fld>
            <a:endParaRPr lang="en-US"/>
          </a:p>
        </p:txBody>
      </p:sp>
    </p:spTree>
    <p:extLst>
      <p:ext uri="{BB962C8B-B14F-4D97-AF65-F5344CB8AC3E}">
        <p14:creationId xmlns:p14="http://schemas.microsoft.com/office/powerpoint/2010/main" val="42562635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6413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914400"/>
            <a:ext cx="5111750" cy="5211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Fifth level</a:t>
            </a:r>
            <a:endParaRPr lang="en-US" dirty="0"/>
          </a:p>
        </p:txBody>
      </p:sp>
      <p:sp>
        <p:nvSpPr>
          <p:cNvPr id="4" name="Text Placeholder 3"/>
          <p:cNvSpPr>
            <a:spLocks noGrp="1"/>
          </p:cNvSpPr>
          <p:nvPr>
            <p:ph type="body" sz="half" idx="2"/>
          </p:nvPr>
        </p:nvSpPr>
        <p:spPr>
          <a:xfrm>
            <a:off x="457200" y="914400"/>
            <a:ext cx="3008313" cy="5211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3BCC622-4FB5-4628-BB52-B053383C50A8}" type="datetimeFigureOut">
              <a:rPr lang="en-US" smtClean="0"/>
              <a:pPr/>
              <a:t>2/24/2022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5894D6-8D97-4F5F-8FE9-35CAB6BDE8B4}" type="slidenum">
              <a:rPr lang="en-US" smtClean="0"/>
              <a:pPr/>
              <a:t>‹#›</a:t>
            </a:fld>
            <a:endParaRPr lang="en-US"/>
          </a:p>
        </p:txBody>
      </p:sp>
    </p:spTree>
    <p:extLst>
      <p:ext uri="{BB962C8B-B14F-4D97-AF65-F5344CB8AC3E}">
        <p14:creationId xmlns:p14="http://schemas.microsoft.com/office/powerpoint/2010/main" val="15200931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914399"/>
            <a:ext cx="5486400" cy="3813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BCC622-4FB5-4628-BB52-B053383C50A8}" type="datetimeFigureOut">
              <a:rPr lang="en-US" smtClean="0"/>
              <a:pPr/>
              <a:t>2/24/2022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5894D6-8D97-4F5F-8FE9-35CAB6BDE8B4}" type="slidenum">
              <a:rPr lang="en-US" smtClean="0"/>
              <a:pPr/>
              <a:t>‹#›</a:t>
            </a:fld>
            <a:endParaRPr lang="en-US"/>
          </a:p>
        </p:txBody>
      </p:sp>
    </p:spTree>
    <p:extLst>
      <p:ext uri="{BB962C8B-B14F-4D97-AF65-F5344CB8AC3E}">
        <p14:creationId xmlns:p14="http://schemas.microsoft.com/office/powerpoint/2010/main" val="1048710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1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Fifth level</a:t>
            </a:r>
            <a:endParaRPr lang="en-US" dirty="0"/>
          </a:p>
        </p:txBody>
      </p:sp>
      <p:sp>
        <p:nvSpPr>
          <p:cNvPr id="4" name="Date Placeholder 3"/>
          <p:cNvSpPr>
            <a:spLocks noGrp="1"/>
          </p:cNvSpPr>
          <p:nvPr>
            <p:ph type="dt" sz="half" idx="10"/>
          </p:nvPr>
        </p:nvSpPr>
        <p:spPr/>
        <p:txBody>
          <a:bodyPr/>
          <a:lstStyle/>
          <a:p>
            <a:fld id="{C3BCC622-4FB5-4628-BB52-B053383C50A8}" type="datetimeFigureOut">
              <a:rPr lang="en-US" smtClean="0"/>
              <a:pPr/>
              <a:t>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5894D6-8D97-4F5F-8FE9-35CAB6BDE8B4}" type="slidenum">
              <a:rPr lang="en-US" smtClean="0"/>
              <a:pPr/>
              <a:t>‹#›</a:t>
            </a:fld>
            <a:endParaRPr lang="en-US"/>
          </a:p>
        </p:txBody>
      </p:sp>
    </p:spTree>
    <p:extLst>
      <p:ext uri="{BB962C8B-B14F-4D97-AF65-F5344CB8AC3E}">
        <p14:creationId xmlns:p14="http://schemas.microsoft.com/office/powerpoint/2010/main" val="20847686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0"/>
            <a:ext cx="2057400" cy="5211763"/>
          </a:xfrm>
        </p:spPr>
        <p:txBody>
          <a:bodyPr vert="eaVert"/>
          <a:lstStyle>
            <a:lvl1pPr>
              <a:defRPr>
                <a:solidFill>
                  <a:schemeClr val="tx1"/>
                </a:solidFill>
              </a:defRPr>
            </a:lvl1pPr>
          </a:lstStyle>
          <a:p>
            <a:r>
              <a:rPr lang="en-US" dirty="0"/>
              <a:t>Click to edit Master title style</a:t>
            </a:r>
          </a:p>
        </p:txBody>
      </p:sp>
      <p:sp>
        <p:nvSpPr>
          <p:cNvPr id="3" name="Vertical Text Placeholder 2"/>
          <p:cNvSpPr>
            <a:spLocks noGrp="1"/>
          </p:cNvSpPr>
          <p:nvPr>
            <p:ph type="body" orient="vert" idx="1"/>
          </p:nvPr>
        </p:nvSpPr>
        <p:spPr>
          <a:xfrm>
            <a:off x="457200" y="914400"/>
            <a:ext cx="6019800" cy="5211763"/>
          </a:xfrm>
        </p:spPr>
        <p:txBody>
          <a:bodyPr vert="eaVert"/>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Fifth level</a:t>
            </a:r>
          </a:p>
        </p:txBody>
      </p:sp>
      <p:sp>
        <p:nvSpPr>
          <p:cNvPr id="4" name="Date Placeholder 3"/>
          <p:cNvSpPr>
            <a:spLocks noGrp="1"/>
          </p:cNvSpPr>
          <p:nvPr>
            <p:ph type="dt" sz="half" idx="10"/>
          </p:nvPr>
        </p:nvSpPr>
        <p:spPr/>
        <p:txBody>
          <a:bodyPr/>
          <a:lstStyle/>
          <a:p>
            <a:fld id="{C3BCC622-4FB5-4628-BB52-B053383C50A8}" type="datetimeFigureOut">
              <a:rPr lang="en-US" smtClean="0"/>
              <a:pPr/>
              <a:t>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5894D6-8D97-4F5F-8FE9-35CAB6BDE8B4}" type="slidenum">
              <a:rPr lang="en-US" smtClean="0"/>
              <a:pPr/>
              <a:t>‹#›</a:t>
            </a:fld>
            <a:endParaRPr lang="en-US"/>
          </a:p>
        </p:txBody>
      </p:sp>
    </p:spTree>
    <p:extLst>
      <p:ext uri="{BB962C8B-B14F-4D97-AF65-F5344CB8AC3E}">
        <p14:creationId xmlns:p14="http://schemas.microsoft.com/office/powerpoint/2010/main" val="31840835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C3BCC622-4FB5-4628-BB52-B053383C50A8}" type="datetimeFigureOut">
              <a:rPr lang="en-US" smtClean="0"/>
              <a:pPr/>
              <a:t>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5894D6-8D97-4F5F-8FE9-35CAB6BDE8B4}" type="slidenum">
              <a:rPr lang="en-US" smtClean="0"/>
              <a:pPr/>
              <a:t>‹#›</a:t>
            </a:fld>
            <a:endParaRPr lang="en-US" dirty="0"/>
          </a:p>
        </p:txBody>
      </p:sp>
    </p:spTree>
    <p:extLst>
      <p:ext uri="{BB962C8B-B14F-4D97-AF65-F5344CB8AC3E}">
        <p14:creationId xmlns:p14="http://schemas.microsoft.com/office/powerpoint/2010/main" val="19731648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a:t>Click to edit Master title style</a:t>
            </a:r>
          </a:p>
        </p:txBody>
      </p:sp>
      <p:sp>
        <p:nvSpPr>
          <p:cNvPr id="3" name="Content Placeholder 2"/>
          <p:cNvSpPr>
            <a:spLocks noGrp="1"/>
          </p:cNvSpPr>
          <p:nvPr>
            <p:ph idx="1"/>
          </p:nvPr>
        </p:nvSpPr>
        <p:spPr>
          <a:xfrm>
            <a:off x="457200" y="990600"/>
            <a:ext cx="8229600" cy="5135563"/>
          </a:xfr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Fifth level</a:t>
            </a:r>
          </a:p>
        </p:txBody>
      </p:sp>
      <p:sp>
        <p:nvSpPr>
          <p:cNvPr id="4" name="Date Placeholder 3"/>
          <p:cNvSpPr>
            <a:spLocks noGrp="1"/>
          </p:cNvSpPr>
          <p:nvPr>
            <p:ph type="dt" sz="half" idx="10"/>
          </p:nvPr>
        </p:nvSpPr>
        <p:spPr/>
        <p:txBody>
          <a:bodyPr/>
          <a:lstStyle/>
          <a:p>
            <a:fld id="{C3BCC622-4FB5-4628-BB52-B053383C50A8}" type="datetimeFigureOut">
              <a:rPr lang="en-US" smtClean="0"/>
              <a:pPr/>
              <a:t>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5894D6-8D97-4F5F-8FE9-35CAB6BDE8B4}" type="slidenum">
              <a:rPr lang="en-US" smtClean="0"/>
              <a:pPr/>
              <a:t>‹#›</a:t>
            </a:fld>
            <a:endParaRPr lang="en-US"/>
          </a:p>
        </p:txBody>
      </p:sp>
    </p:spTree>
    <p:extLst>
      <p:ext uri="{BB962C8B-B14F-4D97-AF65-F5344CB8AC3E}">
        <p14:creationId xmlns:p14="http://schemas.microsoft.com/office/powerpoint/2010/main" val="21063734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0"/>
          </p:nvPr>
        </p:nvSpPr>
        <p:spPr>
          <a:xfrm>
            <a:off x="762000" y="2424890"/>
            <a:ext cx="2133600" cy="16030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1"/>
          </p:nvPr>
        </p:nvSpPr>
        <p:spPr>
          <a:xfrm>
            <a:off x="3276600" y="2424890"/>
            <a:ext cx="2133600" cy="160300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8"/>
          <p:cNvSpPr>
            <a:spLocks noGrp="1"/>
          </p:cNvSpPr>
          <p:nvPr>
            <p:ph sz="quarter" idx="12"/>
          </p:nvPr>
        </p:nvSpPr>
        <p:spPr>
          <a:xfrm>
            <a:off x="5791200" y="2424890"/>
            <a:ext cx="2133600" cy="160300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6"/>
          <p:cNvSpPr>
            <a:spLocks noGrp="1"/>
          </p:cNvSpPr>
          <p:nvPr>
            <p:ph sz="quarter" idx="13"/>
          </p:nvPr>
        </p:nvSpPr>
        <p:spPr>
          <a:xfrm>
            <a:off x="762000" y="4180295"/>
            <a:ext cx="2133600" cy="176330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8"/>
          <p:cNvSpPr>
            <a:spLocks noGrp="1"/>
          </p:cNvSpPr>
          <p:nvPr>
            <p:ph sz="quarter" idx="14"/>
          </p:nvPr>
        </p:nvSpPr>
        <p:spPr>
          <a:xfrm>
            <a:off x="3276600" y="4180295"/>
            <a:ext cx="2133600" cy="176330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8"/>
          <p:cNvSpPr>
            <a:spLocks noGrp="1"/>
          </p:cNvSpPr>
          <p:nvPr>
            <p:ph sz="quarter" idx="15"/>
          </p:nvPr>
        </p:nvSpPr>
        <p:spPr>
          <a:xfrm>
            <a:off x="5791200" y="4180295"/>
            <a:ext cx="2133600" cy="1763305"/>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125216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3BCC622-4FB5-4628-BB52-B053383C50A8}" type="datetimeFigureOut">
              <a:rPr lang="en-US" smtClean="0"/>
              <a:pPr/>
              <a:t>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5894D6-8D97-4F5F-8FE9-35CAB6BDE8B4}" type="slidenum">
              <a:rPr lang="en-US" smtClean="0"/>
              <a:pPr/>
              <a:t>‹#›</a:t>
            </a:fld>
            <a:endParaRPr lang="en-US"/>
          </a:p>
        </p:txBody>
      </p:sp>
    </p:spTree>
    <p:extLst>
      <p:ext uri="{BB962C8B-B14F-4D97-AF65-F5344CB8AC3E}">
        <p14:creationId xmlns:p14="http://schemas.microsoft.com/office/powerpoint/2010/main" val="18151906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Fifth level</a:t>
            </a:r>
          </a:p>
        </p:txBody>
      </p:sp>
      <p:sp>
        <p:nvSpPr>
          <p:cNvPr id="5" name="Date Placeholder 4"/>
          <p:cNvSpPr>
            <a:spLocks noGrp="1"/>
          </p:cNvSpPr>
          <p:nvPr>
            <p:ph type="dt" sz="half" idx="10"/>
          </p:nvPr>
        </p:nvSpPr>
        <p:spPr/>
        <p:txBody>
          <a:bodyPr/>
          <a:lstStyle/>
          <a:p>
            <a:fld id="{C3BCC622-4FB5-4628-BB52-B053383C50A8}" type="datetimeFigureOut">
              <a:rPr lang="en-US" smtClean="0"/>
              <a:pPr/>
              <a:t>2/24/2022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5894D6-8D97-4F5F-8FE9-35CAB6BDE8B4}" type="slidenum">
              <a:rPr lang="en-US" smtClean="0"/>
              <a:pPr/>
              <a:t>‹#›</a:t>
            </a:fld>
            <a:endParaRPr lang="en-US"/>
          </a:p>
        </p:txBody>
      </p:sp>
    </p:spTree>
    <p:extLst>
      <p:ext uri="{BB962C8B-B14F-4D97-AF65-F5344CB8AC3E}">
        <p14:creationId xmlns:p14="http://schemas.microsoft.com/office/powerpoint/2010/main" val="36060772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7" name="Date Placeholder 6"/>
          <p:cNvSpPr>
            <a:spLocks noGrp="1"/>
          </p:cNvSpPr>
          <p:nvPr>
            <p:ph type="dt" sz="half" idx="10"/>
          </p:nvPr>
        </p:nvSpPr>
        <p:spPr/>
        <p:txBody>
          <a:bodyPr/>
          <a:lstStyle/>
          <a:p>
            <a:fld id="{C3BCC622-4FB5-4628-BB52-B053383C50A8}" type="datetimeFigureOut">
              <a:rPr lang="en-US" smtClean="0"/>
              <a:pPr/>
              <a:t>2/24/2022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5894D6-8D97-4F5F-8FE9-35CAB6BDE8B4}" type="slidenum">
              <a:rPr lang="en-US" smtClean="0"/>
              <a:pPr/>
              <a:t>‹#›</a:t>
            </a:fld>
            <a:endParaRPr lang="en-US"/>
          </a:p>
        </p:txBody>
      </p:sp>
      <p:sp>
        <p:nvSpPr>
          <p:cNvPr id="10" name="Text Placeholder 2">
            <a:extLst>
              <a:ext uri="{FF2B5EF4-FFF2-40B4-BE49-F238E27FC236}">
                <a16:creationId xmlns:a16="http://schemas.microsoft.com/office/drawing/2014/main" id="{9F88F92A-49BC-4359-AD6F-F77767B345EE}"/>
              </a:ext>
            </a:extLst>
          </p:cNvPr>
          <p:cNvSpPr>
            <a:spLocks noGrp="1"/>
          </p:cNvSpPr>
          <p:nvPr>
            <p:ph type="body" idx="1"/>
          </p:nvPr>
        </p:nvSpPr>
        <p:spPr>
          <a:xfrm>
            <a:off x="457200" y="1143000"/>
            <a:ext cx="4040188" cy="1031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Content Placeholder 3">
            <a:extLst>
              <a:ext uri="{FF2B5EF4-FFF2-40B4-BE49-F238E27FC236}">
                <a16:creationId xmlns:a16="http://schemas.microsoft.com/office/drawing/2014/main" id="{7B8BE971-F854-427B-9241-16C69A107BE3}"/>
              </a:ext>
            </a:extLst>
          </p:cNvPr>
          <p:cNvSpPr>
            <a:spLocks noGrp="1"/>
          </p:cNvSpPr>
          <p:nvPr>
            <p:ph sz="half" idx="2"/>
          </p:nvPr>
        </p:nvSpPr>
        <p:spPr>
          <a:xfrm>
            <a:off x="457200" y="2174875"/>
            <a:ext cx="4040188" cy="3951288"/>
          </a:xfrm>
        </p:spPr>
        <p:txBody>
          <a:bodyPr/>
          <a:lstStyle>
            <a:lvl1pPr>
              <a:defRPr sz="2400"/>
            </a:lvl1pPr>
            <a:lvl2pPr marL="685800" indent="-228600">
              <a:buFont typeface="Calibri" panose="020F0502020204030204" pitchFamily="34" charset="0"/>
              <a:buChar char="‒"/>
              <a:defRPr sz="2000"/>
            </a:lvl2pPr>
            <a:lvl3pPr>
              <a:defRPr sz="1800"/>
            </a:lvl3pPr>
            <a:lvl4pPr marL="1600200" indent="-228600">
              <a:buFont typeface="Calibri" panose="020F0502020204030204" pitchFamily="34" charset="0"/>
              <a:buChar char="‒"/>
              <a:defRPr sz="1600"/>
            </a:lvl4pPr>
            <a:lvl5pPr marL="2057400" indent="-228600">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a:extLst>
              <a:ext uri="{FF2B5EF4-FFF2-40B4-BE49-F238E27FC236}">
                <a16:creationId xmlns:a16="http://schemas.microsoft.com/office/drawing/2014/main" id="{EF68D893-E3D4-40AC-8FCC-63BC64A0AEE7}"/>
              </a:ext>
            </a:extLst>
          </p:cNvPr>
          <p:cNvSpPr>
            <a:spLocks noGrp="1"/>
          </p:cNvSpPr>
          <p:nvPr>
            <p:ph type="body" sz="quarter" idx="3"/>
          </p:nvPr>
        </p:nvSpPr>
        <p:spPr>
          <a:xfrm>
            <a:off x="4645025" y="1143000"/>
            <a:ext cx="4041775" cy="1031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Content Placeholder 5">
            <a:extLst>
              <a:ext uri="{FF2B5EF4-FFF2-40B4-BE49-F238E27FC236}">
                <a16:creationId xmlns:a16="http://schemas.microsoft.com/office/drawing/2014/main" id="{348F28E0-1D25-4094-A204-E4BBA53788B6}"/>
              </a:ext>
            </a:extLst>
          </p:cNvPr>
          <p:cNvSpPr>
            <a:spLocks noGrp="1"/>
          </p:cNvSpPr>
          <p:nvPr>
            <p:ph sz="quarter" idx="4"/>
          </p:nvPr>
        </p:nvSpPr>
        <p:spPr>
          <a:xfrm>
            <a:off x="4645025" y="2174875"/>
            <a:ext cx="4041775" cy="3951288"/>
          </a:xfrm>
        </p:spPr>
        <p:txBody>
          <a:bodyPr/>
          <a:lstStyle>
            <a:lvl1pPr>
              <a:defRPr sz="2400"/>
            </a:lvl1pPr>
            <a:lvl2pPr marL="685800" indent="-228600">
              <a:buFont typeface="Calibri" panose="020F0502020204030204" pitchFamily="34" charset="0"/>
              <a:buChar char="‒"/>
              <a:defRPr sz="2000"/>
            </a:lvl2pPr>
            <a:lvl3pPr>
              <a:defRPr sz="1800"/>
            </a:lvl3pPr>
            <a:lvl4pPr marL="1600200" indent="-228600">
              <a:buFont typeface="Calibri" panose="020F0502020204030204" pitchFamily="34" charset="0"/>
              <a:buChar char="‒"/>
              <a:defRPr sz="1600"/>
            </a:lvl4pPr>
            <a:lvl5pPr marL="2057400" indent="-228600">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87767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28650" y="6356351"/>
            <a:ext cx="2057400" cy="365125"/>
          </a:xfrm>
          <a:prstGeom prst="rect">
            <a:avLst/>
          </a:prstGeom>
        </p:spPr>
        <p:txBody>
          <a:bodyPr/>
          <a:lstStyle/>
          <a:p>
            <a:fld id="{26BE881F-043D-41A0-B3BA-3A6D82F8B339}" type="datetimeFigureOut">
              <a:rPr lang="en-US" smtClean="0"/>
              <a:t>2/24/2022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CE45AE01-78F8-4C1D-B7E6-43AEE36794BF}" type="slidenum">
              <a:rPr lang="en-US" smtClean="0"/>
              <a:t>‹#›</a:t>
            </a:fld>
            <a:endParaRPr lang="en-US"/>
          </a:p>
        </p:txBody>
      </p:sp>
      <p:sp>
        <p:nvSpPr>
          <p:cNvPr id="7" name="Title 1">
            <a:extLst>
              <a:ext uri="{FF2B5EF4-FFF2-40B4-BE49-F238E27FC236}">
                <a16:creationId xmlns:a16="http://schemas.microsoft.com/office/drawing/2014/main" id="{24196B28-B861-425E-8405-D19C95B476A3}"/>
              </a:ext>
            </a:extLst>
          </p:cNvPr>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dirty="0"/>
              <a:t>Click to edit Master title style</a:t>
            </a:r>
          </a:p>
        </p:txBody>
      </p:sp>
      <p:sp>
        <p:nvSpPr>
          <p:cNvPr id="8" name="Text Placeholder 2">
            <a:extLst>
              <a:ext uri="{FF2B5EF4-FFF2-40B4-BE49-F238E27FC236}">
                <a16:creationId xmlns:a16="http://schemas.microsoft.com/office/drawing/2014/main" id="{7EF79C9F-746F-4591-9A31-7ADD2A0A6C62}"/>
              </a:ext>
            </a:extLst>
          </p:cNvPr>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01180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3BCC622-4FB5-4628-BB52-B053383C50A8}" type="datetimeFigureOut">
              <a:rPr lang="en-US" smtClean="0"/>
              <a:pPr/>
              <a:t>2/24/2022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5894D6-8D97-4F5F-8FE9-35CAB6BDE8B4}" type="slidenum">
              <a:rPr lang="en-US" smtClean="0"/>
              <a:pPr/>
              <a:t>‹#›</a:t>
            </a:fld>
            <a:endParaRPr lang="en-US"/>
          </a:p>
        </p:txBody>
      </p:sp>
    </p:spTree>
    <p:extLst>
      <p:ext uri="{BB962C8B-B14F-4D97-AF65-F5344CB8AC3E}">
        <p14:creationId xmlns:p14="http://schemas.microsoft.com/office/powerpoint/2010/main" val="42931891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BCC622-4FB5-4628-BB52-B053383C50A8}" type="datetimeFigureOut">
              <a:rPr lang="en-US" smtClean="0"/>
              <a:pPr/>
              <a:t>2/24/2022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5894D6-8D97-4F5F-8FE9-35CAB6BDE8B4}" type="slidenum">
              <a:rPr lang="en-US" smtClean="0"/>
              <a:pPr/>
              <a:t>‹#›</a:t>
            </a:fld>
            <a:endParaRPr lang="en-US"/>
          </a:p>
        </p:txBody>
      </p:sp>
    </p:spTree>
    <p:extLst>
      <p:ext uri="{BB962C8B-B14F-4D97-AF65-F5344CB8AC3E}">
        <p14:creationId xmlns:p14="http://schemas.microsoft.com/office/powerpoint/2010/main" val="14086057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6413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914400"/>
            <a:ext cx="5111750" cy="5211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Fifth level</a:t>
            </a:r>
            <a:endParaRPr lang="en-US" dirty="0"/>
          </a:p>
        </p:txBody>
      </p:sp>
      <p:sp>
        <p:nvSpPr>
          <p:cNvPr id="4" name="Text Placeholder 3"/>
          <p:cNvSpPr>
            <a:spLocks noGrp="1"/>
          </p:cNvSpPr>
          <p:nvPr>
            <p:ph type="body" sz="half" idx="2"/>
          </p:nvPr>
        </p:nvSpPr>
        <p:spPr>
          <a:xfrm>
            <a:off x="457200" y="914400"/>
            <a:ext cx="3008313" cy="5211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3BCC622-4FB5-4628-BB52-B053383C50A8}" type="datetimeFigureOut">
              <a:rPr lang="en-US" smtClean="0"/>
              <a:pPr/>
              <a:t>2/24/2022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5894D6-8D97-4F5F-8FE9-35CAB6BDE8B4}" type="slidenum">
              <a:rPr lang="en-US" smtClean="0"/>
              <a:pPr/>
              <a:t>‹#›</a:t>
            </a:fld>
            <a:endParaRPr lang="en-US"/>
          </a:p>
        </p:txBody>
      </p:sp>
    </p:spTree>
    <p:extLst>
      <p:ext uri="{BB962C8B-B14F-4D97-AF65-F5344CB8AC3E}">
        <p14:creationId xmlns:p14="http://schemas.microsoft.com/office/powerpoint/2010/main" val="34211061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914399"/>
            <a:ext cx="5486400" cy="3813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BCC622-4FB5-4628-BB52-B053383C50A8}" type="datetimeFigureOut">
              <a:rPr lang="en-US" smtClean="0"/>
              <a:pPr/>
              <a:t>2/24/2022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5894D6-8D97-4F5F-8FE9-35CAB6BDE8B4}" type="slidenum">
              <a:rPr lang="en-US" smtClean="0"/>
              <a:pPr/>
              <a:t>‹#›</a:t>
            </a:fld>
            <a:endParaRPr lang="en-US"/>
          </a:p>
        </p:txBody>
      </p:sp>
    </p:spTree>
    <p:extLst>
      <p:ext uri="{BB962C8B-B14F-4D97-AF65-F5344CB8AC3E}">
        <p14:creationId xmlns:p14="http://schemas.microsoft.com/office/powerpoint/2010/main" val="18308281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1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Fifth level</a:t>
            </a:r>
            <a:endParaRPr lang="en-US" dirty="0"/>
          </a:p>
        </p:txBody>
      </p:sp>
      <p:sp>
        <p:nvSpPr>
          <p:cNvPr id="4" name="Date Placeholder 3"/>
          <p:cNvSpPr>
            <a:spLocks noGrp="1"/>
          </p:cNvSpPr>
          <p:nvPr>
            <p:ph type="dt" sz="half" idx="10"/>
          </p:nvPr>
        </p:nvSpPr>
        <p:spPr/>
        <p:txBody>
          <a:bodyPr/>
          <a:lstStyle/>
          <a:p>
            <a:fld id="{C3BCC622-4FB5-4628-BB52-B053383C50A8}" type="datetimeFigureOut">
              <a:rPr lang="en-US" smtClean="0"/>
              <a:pPr/>
              <a:t>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5894D6-8D97-4F5F-8FE9-35CAB6BDE8B4}" type="slidenum">
              <a:rPr lang="en-US" smtClean="0"/>
              <a:pPr/>
              <a:t>‹#›</a:t>
            </a:fld>
            <a:endParaRPr lang="en-US"/>
          </a:p>
        </p:txBody>
      </p:sp>
    </p:spTree>
    <p:extLst>
      <p:ext uri="{BB962C8B-B14F-4D97-AF65-F5344CB8AC3E}">
        <p14:creationId xmlns:p14="http://schemas.microsoft.com/office/powerpoint/2010/main" val="4808405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0"/>
            <a:ext cx="2057400" cy="5211763"/>
          </a:xfrm>
        </p:spPr>
        <p:txBody>
          <a:bodyPr vert="eaVert"/>
          <a:lstStyle>
            <a:lvl1pPr>
              <a:defRPr>
                <a:solidFill>
                  <a:schemeClr val="tx1"/>
                </a:solidFill>
              </a:defRPr>
            </a:lvl1pPr>
          </a:lstStyle>
          <a:p>
            <a:r>
              <a:rPr lang="en-US" dirty="0"/>
              <a:t>Click to edit Master title style</a:t>
            </a:r>
          </a:p>
        </p:txBody>
      </p:sp>
      <p:sp>
        <p:nvSpPr>
          <p:cNvPr id="3" name="Vertical Text Placeholder 2"/>
          <p:cNvSpPr>
            <a:spLocks noGrp="1"/>
          </p:cNvSpPr>
          <p:nvPr>
            <p:ph type="body" orient="vert" idx="1"/>
          </p:nvPr>
        </p:nvSpPr>
        <p:spPr>
          <a:xfrm>
            <a:off x="457200" y="914400"/>
            <a:ext cx="6019800" cy="5211763"/>
          </a:xfrm>
        </p:spPr>
        <p:txBody>
          <a:bodyPr vert="eaVert"/>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Fifth level</a:t>
            </a:r>
          </a:p>
        </p:txBody>
      </p:sp>
      <p:sp>
        <p:nvSpPr>
          <p:cNvPr id="4" name="Date Placeholder 3"/>
          <p:cNvSpPr>
            <a:spLocks noGrp="1"/>
          </p:cNvSpPr>
          <p:nvPr>
            <p:ph type="dt" sz="half" idx="10"/>
          </p:nvPr>
        </p:nvSpPr>
        <p:spPr/>
        <p:txBody>
          <a:bodyPr/>
          <a:lstStyle/>
          <a:p>
            <a:fld id="{C3BCC622-4FB5-4628-BB52-B053383C50A8}" type="datetimeFigureOut">
              <a:rPr lang="en-US" smtClean="0"/>
              <a:pPr/>
              <a:t>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5894D6-8D97-4F5F-8FE9-35CAB6BDE8B4}" type="slidenum">
              <a:rPr lang="en-US" smtClean="0"/>
              <a:pPr/>
              <a:t>‹#›</a:t>
            </a:fld>
            <a:endParaRPr lang="en-US"/>
          </a:p>
        </p:txBody>
      </p:sp>
    </p:spTree>
    <p:extLst>
      <p:ext uri="{BB962C8B-B14F-4D97-AF65-F5344CB8AC3E}">
        <p14:creationId xmlns:p14="http://schemas.microsoft.com/office/powerpoint/2010/main" val="1565058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628650" y="6356351"/>
            <a:ext cx="2057400" cy="365125"/>
          </a:xfrm>
          <a:prstGeom prst="rect">
            <a:avLst/>
          </a:prstGeom>
        </p:spPr>
        <p:txBody>
          <a:bodyPr/>
          <a:lstStyle/>
          <a:p>
            <a:fld id="{26BE881F-043D-41A0-B3BA-3A6D82F8B339}" type="datetimeFigureOut">
              <a:rPr lang="en-US" smtClean="0"/>
              <a:t>2/24/2022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CE45AE01-78F8-4C1D-B7E6-43AEE36794BF}" type="slidenum">
              <a:rPr lang="en-US" smtClean="0"/>
              <a:t>‹#›</a:t>
            </a:fld>
            <a:endParaRPr lang="en-US"/>
          </a:p>
        </p:txBody>
      </p:sp>
      <p:sp>
        <p:nvSpPr>
          <p:cNvPr id="8" name="Title 1">
            <a:extLst>
              <a:ext uri="{FF2B5EF4-FFF2-40B4-BE49-F238E27FC236}">
                <a16:creationId xmlns:a16="http://schemas.microsoft.com/office/drawing/2014/main" id="{01E11FBA-90FF-46D1-A16A-C407082F0120}"/>
              </a:ext>
            </a:extLst>
          </p:cNvPr>
          <p:cNvSpPr>
            <a:spLocks noGrp="1"/>
          </p:cNvSpPr>
          <p:nvPr>
            <p:ph type="title"/>
          </p:nvPr>
        </p:nvSpPr>
        <p:spPr>
          <a:xfrm>
            <a:off x="457200" y="274638"/>
            <a:ext cx="8229600" cy="1143000"/>
          </a:xfrm>
        </p:spPr>
        <p:txBody>
          <a:bodyPr/>
          <a:lstStyle>
            <a:lvl1pPr algn="ctr">
              <a:defRPr/>
            </a:lvl1pPr>
          </a:lstStyle>
          <a:p>
            <a:r>
              <a:rPr lang="en-US"/>
              <a:t>Click to edit Master title style</a:t>
            </a:r>
          </a:p>
        </p:txBody>
      </p:sp>
      <p:sp>
        <p:nvSpPr>
          <p:cNvPr id="9" name="Content Placeholder 2">
            <a:extLst>
              <a:ext uri="{FF2B5EF4-FFF2-40B4-BE49-F238E27FC236}">
                <a16:creationId xmlns:a16="http://schemas.microsoft.com/office/drawing/2014/main" id="{84F663BA-47E1-4A61-8537-646ECECA4C97}"/>
              </a:ext>
            </a:extLst>
          </p:cNvPr>
          <p:cNvSpPr>
            <a:spLocks noGrp="1"/>
          </p:cNvSpPr>
          <p:nvPr>
            <p:ph sz="half" idx="1"/>
          </p:nvPr>
        </p:nvSpPr>
        <p:spPr>
          <a:xfrm>
            <a:off x="457200" y="18288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3">
            <a:extLst>
              <a:ext uri="{FF2B5EF4-FFF2-40B4-BE49-F238E27FC236}">
                <a16:creationId xmlns:a16="http://schemas.microsoft.com/office/drawing/2014/main" id="{3E43D03A-0F04-49BF-AEF6-A099BE381F3D}"/>
              </a:ext>
            </a:extLst>
          </p:cNvPr>
          <p:cNvSpPr>
            <a:spLocks noGrp="1"/>
          </p:cNvSpPr>
          <p:nvPr>
            <p:ph sz="half" idx="2"/>
          </p:nvPr>
        </p:nvSpPr>
        <p:spPr>
          <a:xfrm>
            <a:off x="4648200" y="18288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15702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628650" y="6356351"/>
            <a:ext cx="2057400" cy="365125"/>
          </a:xfrm>
          <a:prstGeom prst="rect">
            <a:avLst/>
          </a:prstGeom>
        </p:spPr>
        <p:txBody>
          <a:bodyPr/>
          <a:lstStyle/>
          <a:p>
            <a:fld id="{26BE881F-043D-41A0-B3BA-3A6D82F8B339}" type="datetimeFigureOut">
              <a:rPr lang="en-US" smtClean="0"/>
              <a:t>2/24/2022</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CE45AE01-78F8-4C1D-B7E6-43AEE36794BF}" type="slidenum">
              <a:rPr lang="en-US" smtClean="0"/>
              <a:t>‹#›</a:t>
            </a:fld>
            <a:endParaRPr lang="en-US"/>
          </a:p>
        </p:txBody>
      </p:sp>
      <p:sp>
        <p:nvSpPr>
          <p:cNvPr id="10" name="Title 1">
            <a:extLst>
              <a:ext uri="{FF2B5EF4-FFF2-40B4-BE49-F238E27FC236}">
                <a16:creationId xmlns:a16="http://schemas.microsoft.com/office/drawing/2014/main" id="{FC1DD5FE-CC81-4783-94E6-0874BF7B2CA8}"/>
              </a:ext>
            </a:extLst>
          </p:cNvPr>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11" name="Text Placeholder 2">
            <a:extLst>
              <a:ext uri="{FF2B5EF4-FFF2-40B4-BE49-F238E27FC236}">
                <a16:creationId xmlns:a16="http://schemas.microsoft.com/office/drawing/2014/main" id="{3EA5C467-7C90-4FB6-8687-B45C77378C82}"/>
              </a:ext>
            </a:extLst>
          </p:cNvPr>
          <p:cNvSpPr>
            <a:spLocks noGrp="1"/>
          </p:cNvSpPr>
          <p:nvPr>
            <p:ph type="body" idx="1"/>
          </p:nvPr>
        </p:nvSpPr>
        <p:spPr>
          <a:xfrm>
            <a:off x="457200" y="1828800"/>
            <a:ext cx="4040188" cy="5984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3">
            <a:extLst>
              <a:ext uri="{FF2B5EF4-FFF2-40B4-BE49-F238E27FC236}">
                <a16:creationId xmlns:a16="http://schemas.microsoft.com/office/drawing/2014/main" id="{45278022-5D0D-4A3F-B8C6-57C5FB46BD23}"/>
              </a:ext>
            </a:extLst>
          </p:cNvPr>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4">
            <a:extLst>
              <a:ext uri="{FF2B5EF4-FFF2-40B4-BE49-F238E27FC236}">
                <a16:creationId xmlns:a16="http://schemas.microsoft.com/office/drawing/2014/main" id="{C5F62A3D-6E99-4133-9751-CA785F285375}"/>
              </a:ext>
            </a:extLst>
          </p:cNvPr>
          <p:cNvSpPr>
            <a:spLocks noGrp="1"/>
          </p:cNvSpPr>
          <p:nvPr>
            <p:ph type="body" sz="quarter" idx="3"/>
          </p:nvPr>
        </p:nvSpPr>
        <p:spPr>
          <a:xfrm>
            <a:off x="4648200" y="1828800"/>
            <a:ext cx="4041775" cy="6096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Content Placeholder 5">
            <a:extLst>
              <a:ext uri="{FF2B5EF4-FFF2-40B4-BE49-F238E27FC236}">
                <a16:creationId xmlns:a16="http://schemas.microsoft.com/office/drawing/2014/main" id="{C802292B-485F-4B22-A06E-8F6122664E07}"/>
              </a:ext>
            </a:extLst>
          </p:cNvPr>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23842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28650" y="6356351"/>
            <a:ext cx="2057400" cy="365125"/>
          </a:xfrm>
          <a:prstGeom prst="rect">
            <a:avLst/>
          </a:prstGeom>
        </p:spPr>
        <p:txBody>
          <a:bodyPr/>
          <a:lstStyle/>
          <a:p>
            <a:fld id="{26BE881F-043D-41A0-B3BA-3A6D82F8B339}" type="datetimeFigureOut">
              <a:rPr lang="en-US" smtClean="0"/>
              <a:t>2/24/2022</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CE45AE01-78F8-4C1D-B7E6-43AEE36794BF}" type="slidenum">
              <a:rPr lang="en-US" smtClean="0"/>
              <a:t>‹#›</a:t>
            </a:fld>
            <a:endParaRPr lang="en-US"/>
          </a:p>
        </p:txBody>
      </p:sp>
      <p:sp>
        <p:nvSpPr>
          <p:cNvPr id="6" name="Title 1">
            <a:extLst>
              <a:ext uri="{FF2B5EF4-FFF2-40B4-BE49-F238E27FC236}">
                <a16:creationId xmlns:a16="http://schemas.microsoft.com/office/drawing/2014/main" id="{1D76B586-E19B-4F48-BA34-9FCB7557BF3C}"/>
              </a:ext>
            </a:extLst>
          </p:cNvPr>
          <p:cNvSpPr>
            <a:spLocks noGrp="1"/>
          </p:cNvSpPr>
          <p:nvPr>
            <p:ph type="title"/>
          </p:nvPr>
        </p:nvSpPr>
        <p:spPr>
          <a:xfrm>
            <a:off x="457200" y="274638"/>
            <a:ext cx="8229600" cy="1143000"/>
          </a:xfrm>
        </p:spPr>
        <p:txBody>
          <a:bodyPr/>
          <a:lstStyle/>
          <a:p>
            <a:r>
              <a:rPr lang="en-US"/>
              <a:t>Click to edit Master title style</a:t>
            </a:r>
          </a:p>
        </p:txBody>
      </p:sp>
    </p:spTree>
    <p:extLst>
      <p:ext uri="{BB962C8B-B14F-4D97-AF65-F5344CB8AC3E}">
        <p14:creationId xmlns:p14="http://schemas.microsoft.com/office/powerpoint/2010/main" val="2106744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26BE881F-043D-41A0-B3BA-3A6D82F8B339}" type="datetimeFigureOut">
              <a:rPr lang="en-US" smtClean="0"/>
              <a:t>2/24/2022</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CE45AE01-78F8-4C1D-B7E6-43AEE36794BF}" type="slidenum">
              <a:rPr lang="en-US" smtClean="0"/>
              <a:t>‹#›</a:t>
            </a:fld>
            <a:endParaRPr lang="en-US"/>
          </a:p>
        </p:txBody>
      </p:sp>
    </p:spTree>
    <p:extLst>
      <p:ext uri="{BB962C8B-B14F-4D97-AF65-F5344CB8AC3E}">
        <p14:creationId xmlns:p14="http://schemas.microsoft.com/office/powerpoint/2010/main" val="2308866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628650" y="6356351"/>
            <a:ext cx="2057400" cy="365125"/>
          </a:xfrm>
          <a:prstGeom prst="rect">
            <a:avLst/>
          </a:prstGeom>
        </p:spPr>
        <p:txBody>
          <a:bodyPr/>
          <a:lstStyle/>
          <a:p>
            <a:fld id="{26BE881F-043D-41A0-B3BA-3A6D82F8B339}" type="datetimeFigureOut">
              <a:rPr lang="en-US" smtClean="0"/>
              <a:t>2/24/2022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CE45AE01-78F8-4C1D-B7E6-43AEE36794BF}" type="slidenum">
              <a:rPr lang="en-US" smtClean="0"/>
              <a:t>‹#›</a:t>
            </a:fld>
            <a:endParaRPr lang="en-US"/>
          </a:p>
        </p:txBody>
      </p:sp>
      <p:sp>
        <p:nvSpPr>
          <p:cNvPr id="8" name="Title 1">
            <a:extLst>
              <a:ext uri="{FF2B5EF4-FFF2-40B4-BE49-F238E27FC236}">
                <a16:creationId xmlns:a16="http://schemas.microsoft.com/office/drawing/2014/main" id="{CC7B56D1-74FB-449A-849B-A2F51507B6C0}"/>
              </a:ext>
            </a:extLst>
          </p:cNvPr>
          <p:cNvSpPr>
            <a:spLocks noGrp="1"/>
          </p:cNvSpPr>
          <p:nvPr>
            <p:ph type="title"/>
          </p:nvPr>
        </p:nvSpPr>
        <p:spPr>
          <a:xfrm>
            <a:off x="457200" y="273050"/>
            <a:ext cx="3008313" cy="1555750"/>
          </a:xfrm>
        </p:spPr>
        <p:txBody>
          <a:bodyPr anchor="b"/>
          <a:lstStyle>
            <a:lvl1pPr algn="l">
              <a:defRPr sz="2000" b="1"/>
            </a:lvl1pPr>
          </a:lstStyle>
          <a:p>
            <a:r>
              <a:rPr lang="en-US" dirty="0"/>
              <a:t>Click to edit Master title style</a:t>
            </a:r>
          </a:p>
        </p:txBody>
      </p:sp>
      <p:sp>
        <p:nvSpPr>
          <p:cNvPr id="9" name="Content Placeholder 2">
            <a:extLst>
              <a:ext uri="{FF2B5EF4-FFF2-40B4-BE49-F238E27FC236}">
                <a16:creationId xmlns:a16="http://schemas.microsoft.com/office/drawing/2014/main" id="{0CF4E5FE-69B6-4D4D-835F-21D2F264B0AC}"/>
              </a:ext>
            </a:extLst>
          </p:cNvPr>
          <p:cNvSpPr>
            <a:spLocks noGrp="1"/>
          </p:cNvSpPr>
          <p:nvPr>
            <p:ph idx="1"/>
          </p:nvPr>
        </p:nvSpPr>
        <p:spPr>
          <a:xfrm>
            <a:off x="3575050" y="1828800"/>
            <a:ext cx="5111750" cy="4297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3">
            <a:extLst>
              <a:ext uri="{FF2B5EF4-FFF2-40B4-BE49-F238E27FC236}">
                <a16:creationId xmlns:a16="http://schemas.microsoft.com/office/drawing/2014/main" id="{ABCE7EC8-4CBE-4FBE-995C-21118CCDBDCC}"/>
              </a:ext>
            </a:extLst>
          </p:cNvPr>
          <p:cNvSpPr>
            <a:spLocks noGrp="1"/>
          </p:cNvSpPr>
          <p:nvPr>
            <p:ph type="body" sz="half" idx="2"/>
          </p:nvPr>
        </p:nvSpPr>
        <p:spPr>
          <a:xfrm>
            <a:off x="457200" y="1828800"/>
            <a:ext cx="3008313" cy="4297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589949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628650" y="6356351"/>
            <a:ext cx="2057400" cy="365125"/>
          </a:xfrm>
          <a:prstGeom prst="rect">
            <a:avLst/>
          </a:prstGeom>
        </p:spPr>
        <p:txBody>
          <a:bodyPr/>
          <a:lstStyle/>
          <a:p>
            <a:fld id="{26BE881F-043D-41A0-B3BA-3A6D82F8B339}" type="datetimeFigureOut">
              <a:rPr lang="en-US" smtClean="0"/>
              <a:t>2/24/2022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CE45AE01-78F8-4C1D-B7E6-43AEE36794BF}" type="slidenum">
              <a:rPr lang="en-US" smtClean="0"/>
              <a:t>‹#›</a:t>
            </a:fld>
            <a:endParaRPr lang="en-US"/>
          </a:p>
        </p:txBody>
      </p:sp>
      <p:sp>
        <p:nvSpPr>
          <p:cNvPr id="8" name="Title 1">
            <a:extLst>
              <a:ext uri="{FF2B5EF4-FFF2-40B4-BE49-F238E27FC236}">
                <a16:creationId xmlns:a16="http://schemas.microsoft.com/office/drawing/2014/main" id="{2B1A3276-BD2B-4EB2-A886-DDBD72FCB07A}"/>
              </a:ext>
            </a:extLst>
          </p:cNvPr>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9" name="Picture Placeholder 2">
            <a:extLst>
              <a:ext uri="{FF2B5EF4-FFF2-40B4-BE49-F238E27FC236}">
                <a16:creationId xmlns:a16="http://schemas.microsoft.com/office/drawing/2014/main" id="{D9C7AC8E-4B50-42B9-8E72-433373FB110C}"/>
              </a:ext>
            </a:extLst>
          </p:cNvPr>
          <p:cNvSpPr>
            <a:spLocks noGrp="1"/>
          </p:cNvSpPr>
          <p:nvPr>
            <p:ph type="pic" idx="1"/>
          </p:nvPr>
        </p:nvSpPr>
        <p:spPr>
          <a:xfrm>
            <a:off x="1792288" y="1828800"/>
            <a:ext cx="5486400" cy="2974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 name="Text Placeholder 3">
            <a:extLst>
              <a:ext uri="{FF2B5EF4-FFF2-40B4-BE49-F238E27FC236}">
                <a16:creationId xmlns:a16="http://schemas.microsoft.com/office/drawing/2014/main" id="{2B46BF86-8333-42EA-81DF-C4926E0B990B}"/>
              </a:ext>
            </a:extLst>
          </p:cNvPr>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96081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6" Type="http://schemas.openxmlformats.org/officeDocument/2006/relationships/image" Target="../media/image5.pn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2.jpe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78C6914-7059-421C-BDDD-AE25D804699D}"/>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0" y="6023124"/>
            <a:ext cx="9144000" cy="847343"/>
          </a:xfrm>
          <a:prstGeom prst="rect">
            <a:avLst/>
          </a:prstGeom>
        </p:spPr>
      </p:pic>
      <p:pic>
        <p:nvPicPr>
          <p:cNvPr id="15" name="Picture 14">
            <a:extLst>
              <a:ext uri="{FF2B5EF4-FFF2-40B4-BE49-F238E27FC236}">
                <a16:creationId xmlns:a16="http://schemas.microsoft.com/office/drawing/2014/main" id="{099452B6-3462-4538-9CF5-30F5FFA1F0B8}"/>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b="74635"/>
          <a:stretch/>
        </p:blipFill>
        <p:spPr>
          <a:xfrm>
            <a:off x="6096" y="0"/>
            <a:ext cx="9144000" cy="1792224"/>
          </a:xfrm>
          <a:prstGeom prst="rect">
            <a:avLst/>
          </a:prstGeom>
        </p:spPr>
      </p:pic>
      <p:sp>
        <p:nvSpPr>
          <p:cNvPr id="16" name="Title Placeholder 1">
            <a:extLst>
              <a:ext uri="{FF2B5EF4-FFF2-40B4-BE49-F238E27FC236}">
                <a16:creationId xmlns:a16="http://schemas.microsoft.com/office/drawing/2014/main" id="{514C6A6B-E634-44A8-8DD2-BCB5A64441FB}"/>
              </a:ext>
            </a:extLst>
          </p:cNvPr>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17" name="Text Placeholder 2">
            <a:extLst>
              <a:ext uri="{FF2B5EF4-FFF2-40B4-BE49-F238E27FC236}">
                <a16:creationId xmlns:a16="http://schemas.microsoft.com/office/drawing/2014/main" id="{57F302D3-F4D1-45FD-846A-C3D6CCF1F8A6}"/>
              </a:ext>
            </a:extLst>
          </p:cNvPr>
          <p:cNvSpPr>
            <a:spLocks noGrp="1"/>
          </p:cNvSpPr>
          <p:nvPr>
            <p:ph type="body" idx="1"/>
          </p:nvPr>
        </p:nvSpPr>
        <p:spPr>
          <a:xfrm>
            <a:off x="457200" y="1792224"/>
            <a:ext cx="8229600" cy="423062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Fifth level</a:t>
            </a:r>
          </a:p>
        </p:txBody>
      </p:sp>
      <p:sp>
        <p:nvSpPr>
          <p:cNvPr id="18" name="Date Placeholder 3">
            <a:extLst>
              <a:ext uri="{FF2B5EF4-FFF2-40B4-BE49-F238E27FC236}">
                <a16:creationId xmlns:a16="http://schemas.microsoft.com/office/drawing/2014/main" id="{1372DD78-3C4E-46B4-9307-72865DF9B2CC}"/>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800">
                <a:solidFill>
                  <a:schemeClr val="tx1">
                    <a:tint val="75000"/>
                  </a:schemeClr>
                </a:solidFill>
                <a:latin typeface="Times New Roman" panose="02020603050405020304" pitchFamily="18" charset="0"/>
                <a:cs typeface="Times New Roman" panose="02020603050405020304" pitchFamily="18" charset="0"/>
              </a:defRPr>
            </a:lvl1pPr>
          </a:lstStyle>
          <a:p>
            <a:fld id="{06A3EEC7-F520-4B77-9A53-FEE18362B38D}" type="datetimeFigureOut">
              <a:rPr lang="en-US" smtClean="0"/>
              <a:pPr/>
              <a:t>2/24/2022</a:t>
            </a:fld>
            <a:endParaRPr lang="en-US" dirty="0"/>
          </a:p>
        </p:txBody>
      </p:sp>
      <p:sp>
        <p:nvSpPr>
          <p:cNvPr id="19" name="Footer Placeholder 4">
            <a:extLst>
              <a:ext uri="{FF2B5EF4-FFF2-40B4-BE49-F238E27FC236}">
                <a16:creationId xmlns:a16="http://schemas.microsoft.com/office/drawing/2014/main" id="{B1D04A52-246B-49DB-9B9A-5737B2ADDDFD}"/>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anose="02020603050405020304" pitchFamily="18" charset="0"/>
                <a:cs typeface="Times New Roman" panose="02020603050405020304" pitchFamily="18" charset="0"/>
              </a:defRPr>
            </a:lvl1pPr>
          </a:lstStyle>
          <a:p>
            <a:endParaRPr lang="en-US" dirty="0"/>
          </a:p>
        </p:txBody>
      </p:sp>
      <p:sp>
        <p:nvSpPr>
          <p:cNvPr id="20" name="Slide Number Placeholder 5">
            <a:extLst>
              <a:ext uri="{FF2B5EF4-FFF2-40B4-BE49-F238E27FC236}">
                <a16:creationId xmlns:a16="http://schemas.microsoft.com/office/drawing/2014/main" id="{41796DF9-1BE1-45EB-9D01-DB3054517C8B}"/>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anose="02020603050405020304" pitchFamily="18" charset="0"/>
                <a:cs typeface="Times New Roman" panose="02020603050405020304" pitchFamily="18" charset="0"/>
              </a:defRPr>
            </a:lvl1pPr>
          </a:lstStyle>
          <a:p>
            <a:fld id="{13CF9079-E7DC-4828-A4CC-563045F9E8C6}" type="slidenum">
              <a:rPr lang="en-US" smtClean="0"/>
              <a:pPr/>
              <a:t>‹#›</a:t>
            </a:fld>
            <a:endParaRPr lang="en-US" dirty="0"/>
          </a:p>
        </p:txBody>
      </p:sp>
    </p:spTree>
    <p:extLst>
      <p:ext uri="{BB962C8B-B14F-4D97-AF65-F5344CB8AC3E}">
        <p14:creationId xmlns:p14="http://schemas.microsoft.com/office/powerpoint/2010/main" val="18560225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768"/>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00000"/>
        </a:lnSpc>
        <a:spcBef>
          <a:spcPts val="768"/>
        </a:spcBef>
        <a:buFont typeface="Calibri" panose="020F050202020403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00000"/>
        </a:lnSpc>
        <a:spcBef>
          <a:spcPts val="768"/>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00000"/>
        </a:lnSpc>
        <a:spcBef>
          <a:spcPts val="768"/>
        </a:spcBef>
        <a:buFont typeface="Calibri" panose="020F050202020403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768"/>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C866E1-ACDC-4C22-9790-78FCA7C84CF3}"/>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l="50000" t="94150"/>
          <a:stretch/>
        </p:blipFill>
        <p:spPr>
          <a:xfrm>
            <a:off x="6489703" y="6456784"/>
            <a:ext cx="2648077" cy="401216"/>
          </a:xfrm>
          <a:prstGeom prst="rect">
            <a:avLst/>
          </a:prstGeom>
        </p:spPr>
      </p:pic>
      <p:pic>
        <p:nvPicPr>
          <p:cNvPr id="8" name="Picture 7">
            <a:extLst>
              <a:ext uri="{FF2B5EF4-FFF2-40B4-BE49-F238E27FC236}">
                <a16:creationId xmlns:a16="http://schemas.microsoft.com/office/drawing/2014/main" id="{9AABE399-CACE-47EB-A01D-34A0CA5203DF}"/>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b="87415"/>
          <a:stretch/>
        </p:blipFill>
        <p:spPr>
          <a:xfrm>
            <a:off x="0" y="-1"/>
            <a:ext cx="9144000" cy="889232"/>
          </a:xfrm>
          <a:prstGeom prst="rect">
            <a:avLst/>
          </a:prstGeom>
        </p:spPr>
      </p:pic>
      <p:sp>
        <p:nvSpPr>
          <p:cNvPr id="9" name="Title Placeholder 1">
            <a:extLst>
              <a:ext uri="{FF2B5EF4-FFF2-40B4-BE49-F238E27FC236}">
                <a16:creationId xmlns:a16="http://schemas.microsoft.com/office/drawing/2014/main" id="{B90ADCCF-B6D8-43CA-B32E-ADE6B2D00E4C}"/>
              </a:ext>
            </a:extLst>
          </p:cNvPr>
          <p:cNvSpPr>
            <a:spLocks noGrp="1"/>
          </p:cNvSpPr>
          <p:nvPr>
            <p:ph type="title"/>
          </p:nvPr>
        </p:nvSpPr>
        <p:spPr>
          <a:xfrm>
            <a:off x="457200" y="0"/>
            <a:ext cx="8229600" cy="889231"/>
          </a:xfrm>
          <a:prstGeom prst="rect">
            <a:avLst/>
          </a:prstGeom>
        </p:spPr>
        <p:txBody>
          <a:bodyPr vert="horz" lIns="91440" tIns="45720" rIns="91440" bIns="45720" rtlCol="0" anchor="ctr">
            <a:normAutofit/>
          </a:bodyPr>
          <a:lstStyle/>
          <a:p>
            <a:r>
              <a:rPr lang="en-US" dirty="0"/>
              <a:t>Click to edit Master title style</a:t>
            </a:r>
          </a:p>
        </p:txBody>
      </p:sp>
      <p:sp>
        <p:nvSpPr>
          <p:cNvPr id="11" name="Date Placeholder 3">
            <a:extLst>
              <a:ext uri="{FF2B5EF4-FFF2-40B4-BE49-F238E27FC236}">
                <a16:creationId xmlns:a16="http://schemas.microsoft.com/office/drawing/2014/main" id="{49AF12B7-4980-4710-8DEE-0174CB438E1F}"/>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anose="02020603050405020304" pitchFamily="18" charset="0"/>
                <a:cs typeface="Times New Roman" panose="02020603050405020304" pitchFamily="18" charset="0"/>
              </a:defRPr>
            </a:lvl1pPr>
          </a:lstStyle>
          <a:p>
            <a:fld id="{C3BCC622-4FB5-4628-BB52-B053383C50A8}" type="datetimeFigureOut">
              <a:rPr lang="en-US" smtClean="0"/>
              <a:pPr/>
              <a:t>2/24/2022</a:t>
            </a:fld>
            <a:endParaRPr lang="en-US" dirty="0"/>
          </a:p>
        </p:txBody>
      </p:sp>
      <p:sp>
        <p:nvSpPr>
          <p:cNvPr id="12" name="Footer Placeholder 4">
            <a:extLst>
              <a:ext uri="{FF2B5EF4-FFF2-40B4-BE49-F238E27FC236}">
                <a16:creationId xmlns:a16="http://schemas.microsoft.com/office/drawing/2014/main" id="{5C4A71C4-CF8C-461B-ABFE-93982ABC7572}"/>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anose="02020603050405020304" pitchFamily="18" charset="0"/>
                <a:cs typeface="Times New Roman" panose="02020603050405020304" pitchFamily="18" charset="0"/>
              </a:defRPr>
            </a:lvl1pPr>
          </a:lstStyle>
          <a:p>
            <a:endParaRPr lang="en-US" dirty="0"/>
          </a:p>
        </p:txBody>
      </p:sp>
      <p:sp>
        <p:nvSpPr>
          <p:cNvPr id="13" name="Slide Number Placeholder 5">
            <a:extLst>
              <a:ext uri="{FF2B5EF4-FFF2-40B4-BE49-F238E27FC236}">
                <a16:creationId xmlns:a16="http://schemas.microsoft.com/office/drawing/2014/main" id="{7D0A8155-59C4-42A3-8333-B6CDB9BF56DC}"/>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anose="02020603050405020304" pitchFamily="18" charset="0"/>
                <a:cs typeface="Times New Roman" panose="02020603050405020304" pitchFamily="18" charset="0"/>
              </a:defRPr>
            </a:lvl1pPr>
          </a:lstStyle>
          <a:p>
            <a:fld id="{125894D6-8D97-4F5F-8FE9-35CAB6BDE8B4}" type="slidenum">
              <a:rPr lang="en-US" smtClean="0"/>
              <a:pPr/>
              <a:t>‹#›</a:t>
            </a:fld>
            <a:endParaRPr lang="en-US" dirty="0"/>
          </a:p>
        </p:txBody>
      </p:sp>
      <p:sp>
        <p:nvSpPr>
          <p:cNvPr id="15" name="Text Placeholder 2">
            <a:extLst>
              <a:ext uri="{FF2B5EF4-FFF2-40B4-BE49-F238E27FC236}">
                <a16:creationId xmlns:a16="http://schemas.microsoft.com/office/drawing/2014/main" id="{2AABA58F-62B5-45D5-909E-5EBADA582153}"/>
              </a:ext>
            </a:extLst>
          </p:cNvPr>
          <p:cNvSpPr>
            <a:spLocks noGrp="1"/>
          </p:cNvSpPr>
          <p:nvPr>
            <p:ph type="body" idx="1"/>
          </p:nvPr>
        </p:nvSpPr>
        <p:spPr>
          <a:xfrm>
            <a:off x="457200" y="1143000"/>
            <a:ext cx="8229600" cy="49831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Fifth level</a:t>
            </a:r>
          </a:p>
        </p:txBody>
      </p:sp>
    </p:spTree>
    <p:extLst>
      <p:ext uri="{BB962C8B-B14F-4D97-AF65-F5344CB8AC3E}">
        <p14:creationId xmlns:p14="http://schemas.microsoft.com/office/powerpoint/2010/main" val="1664082667"/>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txStyles>
    <p:title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C866E1-ACDC-4C22-9790-78FCA7C84CF3}"/>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l="50000" t="94150"/>
          <a:stretch/>
        </p:blipFill>
        <p:spPr>
          <a:xfrm>
            <a:off x="6489703" y="6456784"/>
            <a:ext cx="2648077" cy="401216"/>
          </a:xfrm>
          <a:prstGeom prst="rect">
            <a:avLst/>
          </a:prstGeom>
        </p:spPr>
      </p:pic>
      <p:pic>
        <p:nvPicPr>
          <p:cNvPr id="8" name="Picture 7">
            <a:extLst>
              <a:ext uri="{FF2B5EF4-FFF2-40B4-BE49-F238E27FC236}">
                <a16:creationId xmlns:a16="http://schemas.microsoft.com/office/drawing/2014/main" id="{9AABE399-CACE-47EB-A01D-34A0CA5203DF}"/>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b="87415"/>
          <a:stretch/>
        </p:blipFill>
        <p:spPr>
          <a:xfrm>
            <a:off x="0" y="-1"/>
            <a:ext cx="9144000" cy="889232"/>
          </a:xfrm>
          <a:prstGeom prst="rect">
            <a:avLst/>
          </a:prstGeom>
        </p:spPr>
      </p:pic>
      <p:sp>
        <p:nvSpPr>
          <p:cNvPr id="9" name="Title Placeholder 1">
            <a:extLst>
              <a:ext uri="{FF2B5EF4-FFF2-40B4-BE49-F238E27FC236}">
                <a16:creationId xmlns:a16="http://schemas.microsoft.com/office/drawing/2014/main" id="{B90ADCCF-B6D8-43CA-B32E-ADE6B2D00E4C}"/>
              </a:ext>
            </a:extLst>
          </p:cNvPr>
          <p:cNvSpPr>
            <a:spLocks noGrp="1"/>
          </p:cNvSpPr>
          <p:nvPr>
            <p:ph type="title"/>
          </p:nvPr>
        </p:nvSpPr>
        <p:spPr>
          <a:xfrm>
            <a:off x="457200" y="0"/>
            <a:ext cx="8229600" cy="889231"/>
          </a:xfrm>
          <a:prstGeom prst="rect">
            <a:avLst/>
          </a:prstGeom>
        </p:spPr>
        <p:txBody>
          <a:bodyPr vert="horz" lIns="91440" tIns="45720" rIns="91440" bIns="45720" rtlCol="0" anchor="ctr">
            <a:normAutofit/>
          </a:bodyPr>
          <a:lstStyle/>
          <a:p>
            <a:r>
              <a:rPr lang="en-US" dirty="0"/>
              <a:t>Click to edit Master title style</a:t>
            </a:r>
          </a:p>
        </p:txBody>
      </p:sp>
      <p:sp>
        <p:nvSpPr>
          <p:cNvPr id="11" name="Date Placeholder 3">
            <a:extLst>
              <a:ext uri="{FF2B5EF4-FFF2-40B4-BE49-F238E27FC236}">
                <a16:creationId xmlns:a16="http://schemas.microsoft.com/office/drawing/2014/main" id="{49AF12B7-4980-4710-8DEE-0174CB438E1F}"/>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anose="02020603050405020304" pitchFamily="18" charset="0"/>
                <a:cs typeface="Times New Roman" panose="02020603050405020304" pitchFamily="18" charset="0"/>
              </a:defRPr>
            </a:lvl1pPr>
          </a:lstStyle>
          <a:p>
            <a:fld id="{C3BCC622-4FB5-4628-BB52-B053383C50A8}" type="datetimeFigureOut">
              <a:rPr lang="en-US" smtClean="0"/>
              <a:pPr/>
              <a:t>2/24/2022</a:t>
            </a:fld>
            <a:endParaRPr lang="en-US" dirty="0"/>
          </a:p>
        </p:txBody>
      </p:sp>
      <p:sp>
        <p:nvSpPr>
          <p:cNvPr id="12" name="Footer Placeholder 4">
            <a:extLst>
              <a:ext uri="{FF2B5EF4-FFF2-40B4-BE49-F238E27FC236}">
                <a16:creationId xmlns:a16="http://schemas.microsoft.com/office/drawing/2014/main" id="{5C4A71C4-CF8C-461B-ABFE-93982ABC7572}"/>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anose="02020603050405020304" pitchFamily="18" charset="0"/>
                <a:cs typeface="Times New Roman" panose="02020603050405020304" pitchFamily="18" charset="0"/>
              </a:defRPr>
            </a:lvl1pPr>
          </a:lstStyle>
          <a:p>
            <a:endParaRPr lang="en-US" dirty="0"/>
          </a:p>
        </p:txBody>
      </p:sp>
      <p:sp>
        <p:nvSpPr>
          <p:cNvPr id="13" name="Slide Number Placeholder 5">
            <a:extLst>
              <a:ext uri="{FF2B5EF4-FFF2-40B4-BE49-F238E27FC236}">
                <a16:creationId xmlns:a16="http://schemas.microsoft.com/office/drawing/2014/main" id="{7D0A8155-59C4-42A3-8333-B6CDB9BF56DC}"/>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anose="02020603050405020304" pitchFamily="18" charset="0"/>
                <a:cs typeface="Times New Roman" panose="02020603050405020304" pitchFamily="18" charset="0"/>
              </a:defRPr>
            </a:lvl1pPr>
          </a:lstStyle>
          <a:p>
            <a:fld id="{125894D6-8D97-4F5F-8FE9-35CAB6BDE8B4}" type="slidenum">
              <a:rPr lang="en-US" smtClean="0"/>
              <a:pPr/>
              <a:t>‹#›</a:t>
            </a:fld>
            <a:endParaRPr lang="en-US" dirty="0"/>
          </a:p>
        </p:txBody>
      </p:sp>
      <p:sp>
        <p:nvSpPr>
          <p:cNvPr id="15" name="Text Placeholder 2">
            <a:extLst>
              <a:ext uri="{FF2B5EF4-FFF2-40B4-BE49-F238E27FC236}">
                <a16:creationId xmlns:a16="http://schemas.microsoft.com/office/drawing/2014/main" id="{2AABA58F-62B5-45D5-909E-5EBADA582153}"/>
              </a:ext>
            </a:extLst>
          </p:cNvPr>
          <p:cNvSpPr>
            <a:spLocks noGrp="1"/>
          </p:cNvSpPr>
          <p:nvPr>
            <p:ph type="body" idx="1"/>
          </p:nvPr>
        </p:nvSpPr>
        <p:spPr>
          <a:xfrm>
            <a:off x="457200" y="1143000"/>
            <a:ext cx="8229600" cy="49831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Fifth level</a:t>
            </a:r>
          </a:p>
        </p:txBody>
      </p:sp>
      <p:pic>
        <p:nvPicPr>
          <p:cNvPr id="16" name="Picture 2">
            <a:extLst>
              <a:ext uri="{FF2B5EF4-FFF2-40B4-BE49-F238E27FC236}">
                <a16:creationId xmlns:a16="http://schemas.microsoft.com/office/drawing/2014/main" id="{6A277169-C65F-4C55-BD3E-E3EA262F1088}"/>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439949" y="6299583"/>
            <a:ext cx="2150851" cy="663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552908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hyperlink" Target="https://doi.org/10.1016/j.jik.2016.07.002" TargetMode="External"/><Relationship Id="rId2" Type="http://schemas.openxmlformats.org/officeDocument/2006/relationships/notesSlide" Target="../notesSlides/notesSlide16.xml"/><Relationship Id="rId1" Type="http://schemas.openxmlformats.org/officeDocument/2006/relationships/slideLayout" Target="../slideLayouts/slideLayout25.xml"/><Relationship Id="rId6" Type="http://schemas.openxmlformats.org/officeDocument/2006/relationships/hyperlink" Target="https://www.ahrq.gov/teamstepps/officebasedcare/module4/office_lead-ig.html" TargetMode="External"/><Relationship Id="rId5" Type="http://schemas.openxmlformats.org/officeDocument/2006/relationships/hyperlink" Target="https://www.ahrq.gov/teamstepps/instructor/fundamentals/module4/igleadership.html" TargetMode="External"/><Relationship Id="rId4" Type="http://schemas.openxmlformats.org/officeDocument/2006/relationships/hyperlink" Target="https://doi.org/10.1515/dx-2018-0107"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242B6-E20C-494F-91E2-6B8131092E45}"/>
              </a:ext>
            </a:extLst>
          </p:cNvPr>
          <p:cNvSpPr>
            <a:spLocks noGrp="1"/>
          </p:cNvSpPr>
          <p:nvPr>
            <p:ph type="ctrTitle"/>
          </p:nvPr>
        </p:nvSpPr>
        <p:spPr>
          <a:xfrm>
            <a:off x="609600" y="2895600"/>
            <a:ext cx="7772400" cy="1470025"/>
          </a:xfrm>
        </p:spPr>
        <p:txBody>
          <a:bodyPr>
            <a:normAutofit fontScale="90000"/>
          </a:bodyPr>
          <a:lstStyle/>
          <a:p>
            <a:r>
              <a:rPr lang="en-US" dirty="0">
                <a:latin typeface="Arial" charset="0"/>
                <a:ea typeface="Arial" charset="0"/>
                <a:cs typeface="Arial" charset="0"/>
              </a:rPr>
              <a:t>Module 4</a:t>
            </a:r>
            <a:br>
              <a:rPr lang="en-US" dirty="0">
                <a:latin typeface="Arial" charset="0"/>
                <a:ea typeface="Arial" charset="0"/>
                <a:cs typeface="Arial" charset="0"/>
              </a:rPr>
            </a:br>
            <a:r>
              <a:rPr lang="en-US" dirty="0">
                <a:latin typeface="Arial" charset="0"/>
                <a:ea typeface="Arial" charset="0"/>
                <a:cs typeface="Arial" charset="0"/>
              </a:rPr>
              <a:t>Leadership To Improve Diagnosis</a:t>
            </a:r>
          </a:p>
        </p:txBody>
      </p:sp>
      <p:sp>
        <p:nvSpPr>
          <p:cNvPr id="7" name="Rectangle 6">
            <a:extLst>
              <a:ext uri="{FF2B5EF4-FFF2-40B4-BE49-F238E27FC236}">
                <a16:creationId xmlns:a16="http://schemas.microsoft.com/office/drawing/2014/main" id="{5AF440D3-85CA-47CE-B31A-0E5ECD9D25A8}"/>
              </a:ext>
            </a:extLst>
          </p:cNvPr>
          <p:cNvSpPr/>
          <p:nvPr/>
        </p:nvSpPr>
        <p:spPr>
          <a:xfrm>
            <a:off x="304800" y="209463"/>
            <a:ext cx="8534400" cy="1446550"/>
          </a:xfrm>
          <a:prstGeom prst="rect">
            <a:avLst/>
          </a:prstGeom>
        </p:spPr>
        <p:txBody>
          <a:bodyPr wrap="square">
            <a:spAutoFit/>
          </a:bodyPr>
          <a:lstStyle/>
          <a:p>
            <a:pPr algn="ctr"/>
            <a:r>
              <a:rPr lang="en-US" sz="4400" b="1" i="1" dirty="0">
                <a:solidFill>
                  <a:schemeClr val="bg1"/>
                </a:solidFill>
                <a:latin typeface="Arial" charset="0"/>
                <a:ea typeface="Arial" charset="0"/>
                <a:cs typeface="Arial" charset="0"/>
              </a:rPr>
              <a:t>TeamSTEPPS® for Diagnosis Improvement</a:t>
            </a:r>
          </a:p>
        </p:txBody>
      </p:sp>
      <p:pic>
        <p:nvPicPr>
          <p:cNvPr id="3" name="Picture 2">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6600" y="4876800"/>
            <a:ext cx="1828800" cy="1828800"/>
          </a:xfrm>
          <a:prstGeom prst="rect">
            <a:avLst/>
          </a:prstGeom>
        </p:spPr>
      </p:pic>
    </p:spTree>
    <p:extLst>
      <p:ext uri="{BB962C8B-B14F-4D97-AF65-F5344CB8AC3E}">
        <p14:creationId xmlns:p14="http://schemas.microsoft.com/office/powerpoint/2010/main" val="1358918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9AC50-8FAB-4B57-9A14-29ED3EAABD69}"/>
              </a:ext>
            </a:extLst>
          </p:cNvPr>
          <p:cNvSpPr>
            <a:spLocks noGrp="1"/>
          </p:cNvSpPr>
          <p:nvPr>
            <p:ph type="title"/>
          </p:nvPr>
        </p:nvSpPr>
        <p:spPr/>
        <p:txBody>
          <a:bodyPr/>
          <a:lstStyle/>
          <a:p>
            <a:r>
              <a:rPr lang="en-US" dirty="0">
                <a:latin typeface="Arial"/>
                <a:cs typeface="Arial"/>
              </a:rPr>
              <a:t>Briefs</a:t>
            </a:r>
            <a:endParaRPr lang="en-US" dirty="0"/>
          </a:p>
        </p:txBody>
      </p:sp>
      <p:sp>
        <p:nvSpPr>
          <p:cNvPr id="3" name="Content Placeholder 2">
            <a:extLst>
              <a:ext uri="{FF2B5EF4-FFF2-40B4-BE49-F238E27FC236}">
                <a16:creationId xmlns:a16="http://schemas.microsoft.com/office/drawing/2014/main" id="{9B26FD1C-90CD-476C-8E12-D1C41B5C5EF5}"/>
              </a:ext>
            </a:extLst>
          </p:cNvPr>
          <p:cNvSpPr>
            <a:spLocks noGrp="1"/>
          </p:cNvSpPr>
          <p:nvPr>
            <p:ph idx="1"/>
          </p:nvPr>
        </p:nvSpPr>
        <p:spPr>
          <a:xfrm>
            <a:off x="304800" y="1905000"/>
            <a:ext cx="4495800" cy="4230623"/>
          </a:xfrm>
        </p:spPr>
        <p:txBody>
          <a:bodyPr>
            <a:normAutofit fontScale="85000" lnSpcReduction="20000"/>
          </a:bodyPr>
          <a:lstStyle/>
          <a:p>
            <a:pPr lvl="0"/>
            <a:r>
              <a:rPr lang="en-US" dirty="0">
                <a:latin typeface="Arial" panose="020B0604020202020204" pitchFamily="34" charset="0"/>
                <a:cs typeface="Arial" panose="020B0604020202020204" pitchFamily="34" charset="0"/>
              </a:rPr>
              <a:t>Form the team.</a:t>
            </a:r>
          </a:p>
          <a:p>
            <a:pPr lvl="0"/>
            <a:r>
              <a:rPr lang="en-US" dirty="0">
                <a:latin typeface="Arial" panose="020B0604020202020204" pitchFamily="34" charset="0"/>
                <a:cs typeface="Arial" panose="020B0604020202020204" pitchFamily="34" charset="0"/>
              </a:rPr>
              <a:t>Designate team roles and responsibilities. </a:t>
            </a:r>
          </a:p>
          <a:p>
            <a:pPr lvl="0"/>
            <a:r>
              <a:rPr lang="en-US" dirty="0">
                <a:latin typeface="Arial" panose="020B0604020202020204" pitchFamily="34" charset="0"/>
                <a:cs typeface="Arial" panose="020B0604020202020204" pitchFamily="34" charset="0"/>
              </a:rPr>
              <a:t>Set team climate and goals.</a:t>
            </a:r>
          </a:p>
          <a:p>
            <a:pPr lvl="0"/>
            <a:r>
              <a:rPr lang="en-US" dirty="0">
                <a:latin typeface="Arial" panose="020B0604020202020204" pitchFamily="34" charset="0"/>
                <a:cs typeface="Arial" panose="020B0604020202020204" pitchFamily="34" charset="0"/>
              </a:rPr>
              <a:t>Recognize pitfalls and barriers.</a:t>
            </a:r>
          </a:p>
          <a:p>
            <a:pPr lvl="0"/>
            <a:r>
              <a:rPr lang="en-US" dirty="0">
                <a:latin typeface="Arial" panose="020B0604020202020204" pitchFamily="34" charset="0"/>
                <a:cs typeface="Arial" panose="020B0604020202020204" pitchFamily="34" charset="0"/>
              </a:rPr>
              <a:t>Discuss the clinical status of the team’s patients. </a:t>
            </a:r>
          </a:p>
          <a:p>
            <a:pPr lvl="0"/>
            <a:r>
              <a:rPr lang="en-US" dirty="0">
                <a:latin typeface="Arial" panose="020B0604020202020204" pitchFamily="34" charset="0"/>
                <a:cs typeface="Arial" panose="020B0604020202020204" pitchFamily="34" charset="0"/>
              </a:rPr>
              <a:t>Engage the team in short- and long-term planning.</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0" y="2220976"/>
            <a:ext cx="4153553" cy="2416048"/>
          </a:xfrm>
          <a:prstGeom prst="rect">
            <a:avLst/>
          </a:prstGeom>
        </p:spPr>
      </p:pic>
      <p:pic>
        <p:nvPicPr>
          <p:cNvPr id="7" name="Picture 6" descr="This slide can be found in the participant workbook.">
            <a:extLst>
              <a:ext uri="{FF2B5EF4-FFF2-40B4-BE49-F238E27FC236}">
                <a16:creationId xmlns:a16="http://schemas.microsoft.com/office/drawing/2014/main" id="{B3342E25-EAC4-4970-8FB0-B5EE9E8A7DFF}"/>
              </a:ext>
              <a:ext uri="{C183D7F6-B498-43B3-948B-1728B52AA6E4}">
                <adec:decorative xmlns:adec="http://schemas.microsoft.com/office/drawing/2017/decorative" val="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5200" y="4962198"/>
            <a:ext cx="1686045" cy="1686045"/>
          </a:xfrm>
          <a:prstGeom prst="rect">
            <a:avLst/>
          </a:prstGeom>
        </p:spPr>
      </p:pic>
    </p:spTree>
    <p:extLst>
      <p:ext uri="{BB962C8B-B14F-4D97-AF65-F5344CB8AC3E}">
        <p14:creationId xmlns:p14="http://schemas.microsoft.com/office/powerpoint/2010/main" val="1196583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9AC50-8FAB-4B57-9A14-29ED3EAABD69}"/>
              </a:ext>
            </a:extLst>
          </p:cNvPr>
          <p:cNvSpPr>
            <a:spLocks noGrp="1"/>
          </p:cNvSpPr>
          <p:nvPr>
            <p:ph type="title"/>
          </p:nvPr>
        </p:nvSpPr>
        <p:spPr/>
        <p:txBody>
          <a:bodyPr/>
          <a:lstStyle/>
          <a:p>
            <a:r>
              <a:rPr lang="en-US" dirty="0">
                <a:latin typeface="Arial"/>
                <a:cs typeface="Arial"/>
              </a:rPr>
              <a:t>Huddles</a:t>
            </a:r>
            <a:endParaRPr lang="en-US" dirty="0"/>
          </a:p>
        </p:txBody>
      </p:sp>
      <p:sp>
        <p:nvSpPr>
          <p:cNvPr id="3" name="Content Placeholder 2">
            <a:extLst>
              <a:ext uri="{FF2B5EF4-FFF2-40B4-BE49-F238E27FC236}">
                <a16:creationId xmlns:a16="http://schemas.microsoft.com/office/drawing/2014/main" id="{33CDBF8F-F9CD-4092-BCBE-2BBC6A12B78E}"/>
              </a:ext>
            </a:extLst>
          </p:cNvPr>
          <p:cNvSpPr>
            <a:spLocks noGrp="1"/>
          </p:cNvSpPr>
          <p:nvPr>
            <p:ph idx="1"/>
          </p:nvPr>
        </p:nvSpPr>
        <p:spPr>
          <a:xfrm>
            <a:off x="304800" y="1905000"/>
            <a:ext cx="4114800" cy="4230623"/>
          </a:xfrm>
        </p:spPr>
        <p:txBody>
          <a:bodyPr>
            <a:noAutofit/>
          </a:bodyPr>
          <a:lstStyle/>
          <a:p>
            <a:pPr>
              <a:spcAft>
                <a:spcPts val="600"/>
              </a:spcAft>
            </a:pPr>
            <a:r>
              <a:rPr lang="en-US" sz="2800" dirty="0">
                <a:latin typeface="Arial" charset="0"/>
                <a:ea typeface="Arial" charset="0"/>
                <a:cs typeface="Arial" charset="0"/>
              </a:rPr>
              <a:t>Discuss critical issues and emerging events.</a:t>
            </a:r>
          </a:p>
          <a:p>
            <a:pPr>
              <a:spcAft>
                <a:spcPts val="600"/>
              </a:spcAft>
            </a:pPr>
            <a:r>
              <a:rPr lang="en-US" sz="2800" dirty="0">
                <a:latin typeface="Arial" charset="0"/>
                <a:ea typeface="Arial" charset="0"/>
                <a:cs typeface="Arial" charset="0"/>
              </a:rPr>
              <a:t>Anticipate outcomes and likely contingencies.</a:t>
            </a:r>
          </a:p>
          <a:p>
            <a:pPr>
              <a:spcAft>
                <a:spcPts val="600"/>
              </a:spcAft>
            </a:pPr>
            <a:r>
              <a:rPr lang="en-US" sz="2800" dirty="0">
                <a:latin typeface="Arial" charset="0"/>
                <a:ea typeface="Arial" charset="0"/>
                <a:cs typeface="Arial" charset="0"/>
              </a:rPr>
              <a:t>Assign resources.</a:t>
            </a:r>
          </a:p>
          <a:p>
            <a:pPr>
              <a:spcAft>
                <a:spcPts val="600"/>
              </a:spcAft>
            </a:pPr>
            <a:r>
              <a:rPr lang="en-US" sz="2800" dirty="0">
                <a:latin typeface="Arial" charset="0"/>
                <a:ea typeface="Arial" charset="0"/>
                <a:cs typeface="Arial" charset="0"/>
              </a:rPr>
              <a:t>Express concerns. </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14075" y="2286000"/>
            <a:ext cx="4939550" cy="2873248"/>
          </a:xfrm>
          <a:prstGeom prst="rect">
            <a:avLst/>
          </a:prstGeom>
        </p:spPr>
      </p:pic>
      <p:pic>
        <p:nvPicPr>
          <p:cNvPr id="7" name="Picture 6" descr="This slide can be found in the participant workbook.">
            <a:extLst>
              <a:ext uri="{FF2B5EF4-FFF2-40B4-BE49-F238E27FC236}">
                <a16:creationId xmlns:a16="http://schemas.microsoft.com/office/drawing/2014/main" id="{B3342E25-EAC4-4970-8FB0-B5EE9E8A7DFF}"/>
              </a:ext>
              <a:ext uri="{C183D7F6-B498-43B3-948B-1728B52AA6E4}">
                <adec:decorative xmlns:adec="http://schemas.microsoft.com/office/drawing/2017/decorative" val="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5200" y="4962198"/>
            <a:ext cx="1686045" cy="1686045"/>
          </a:xfrm>
          <a:prstGeom prst="rect">
            <a:avLst/>
          </a:prstGeom>
        </p:spPr>
      </p:pic>
    </p:spTree>
    <p:extLst>
      <p:ext uri="{BB962C8B-B14F-4D97-AF65-F5344CB8AC3E}">
        <p14:creationId xmlns:p14="http://schemas.microsoft.com/office/powerpoint/2010/main" val="3583897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9AC50-8FAB-4B57-9A14-29ED3EAABD69}"/>
              </a:ext>
            </a:extLst>
          </p:cNvPr>
          <p:cNvSpPr>
            <a:spLocks noGrp="1"/>
          </p:cNvSpPr>
          <p:nvPr>
            <p:ph type="title"/>
          </p:nvPr>
        </p:nvSpPr>
        <p:spPr/>
        <p:txBody>
          <a:bodyPr/>
          <a:lstStyle/>
          <a:p>
            <a:r>
              <a:rPr lang="en-US" dirty="0">
                <a:latin typeface="Arial" charset="0"/>
                <a:ea typeface="Arial" charset="0"/>
                <a:cs typeface="Arial" charset="0"/>
              </a:rPr>
              <a:t>Debriefs</a:t>
            </a:r>
          </a:p>
        </p:txBody>
      </p:sp>
      <p:sp>
        <p:nvSpPr>
          <p:cNvPr id="3" name="Content Placeholder 2">
            <a:extLst>
              <a:ext uri="{FF2B5EF4-FFF2-40B4-BE49-F238E27FC236}">
                <a16:creationId xmlns:a16="http://schemas.microsoft.com/office/drawing/2014/main" id="{3DBFA689-4284-404A-B952-688AFA05BB75}"/>
              </a:ext>
            </a:extLst>
          </p:cNvPr>
          <p:cNvSpPr>
            <a:spLocks noGrp="1"/>
          </p:cNvSpPr>
          <p:nvPr>
            <p:ph idx="1"/>
          </p:nvPr>
        </p:nvSpPr>
        <p:spPr>
          <a:xfrm>
            <a:off x="304800" y="1828800"/>
            <a:ext cx="4456564" cy="4230623"/>
          </a:xfrm>
        </p:spPr>
        <p:txBody>
          <a:bodyPr>
            <a:normAutofit/>
          </a:bodyPr>
          <a:lstStyle/>
          <a:p>
            <a:pPr lvl="0">
              <a:spcAft>
                <a:spcPts val="600"/>
              </a:spcAft>
            </a:pPr>
            <a:r>
              <a:rPr lang="en-US" sz="2400" dirty="0">
                <a:latin typeface="Arial" charset="0"/>
                <a:ea typeface="Arial" charset="0"/>
                <a:cs typeface="Arial" charset="0"/>
              </a:rPr>
              <a:t>Conducted as process improvement sessions to exchange information and feedback.</a:t>
            </a:r>
          </a:p>
          <a:p>
            <a:pPr lvl="0">
              <a:spcAft>
                <a:spcPts val="600"/>
              </a:spcAft>
            </a:pPr>
            <a:r>
              <a:rPr lang="en-US" sz="2400" dirty="0">
                <a:latin typeface="Arial" charset="0"/>
                <a:ea typeface="Arial" charset="0"/>
                <a:cs typeface="Arial" charset="0"/>
              </a:rPr>
              <a:t>Occurs after an event or shift.</a:t>
            </a:r>
          </a:p>
          <a:p>
            <a:pPr lvl="0">
              <a:spcAft>
                <a:spcPts val="600"/>
              </a:spcAft>
            </a:pPr>
            <a:r>
              <a:rPr lang="en-US" sz="2400" dirty="0">
                <a:latin typeface="Arial" charset="0"/>
                <a:ea typeface="Arial" charset="0"/>
                <a:cs typeface="Arial" charset="0"/>
              </a:rPr>
              <a:t>Designed to improve teamwork skills.</a:t>
            </a:r>
          </a:p>
          <a:p>
            <a:pPr lvl="0">
              <a:spcAft>
                <a:spcPts val="600"/>
              </a:spcAft>
            </a:pPr>
            <a:r>
              <a:rPr lang="en-US" sz="2400" dirty="0">
                <a:latin typeface="Arial" charset="0"/>
                <a:ea typeface="Arial" charset="0"/>
                <a:cs typeface="Arial" charset="0"/>
              </a:rPr>
              <a:t>Designed to improve outcomes.</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83111" y="2348774"/>
            <a:ext cx="3976142" cy="2312851"/>
          </a:xfrm>
          <a:prstGeom prst="rect">
            <a:avLst/>
          </a:prstGeom>
        </p:spPr>
      </p:pic>
      <p:pic>
        <p:nvPicPr>
          <p:cNvPr id="7" name="Picture 6" descr="This slide can be found in the participant workbook.">
            <a:extLst>
              <a:ext uri="{FF2B5EF4-FFF2-40B4-BE49-F238E27FC236}">
                <a16:creationId xmlns:a16="http://schemas.microsoft.com/office/drawing/2014/main" id="{B3342E25-EAC4-4970-8FB0-B5EE9E8A7DFF}"/>
              </a:ext>
              <a:ext uri="{C183D7F6-B498-43B3-948B-1728B52AA6E4}">
                <adec:decorative xmlns:adec="http://schemas.microsoft.com/office/drawing/2017/decorative" val="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5200" y="4962198"/>
            <a:ext cx="1686045" cy="1686045"/>
          </a:xfrm>
          <a:prstGeom prst="rect">
            <a:avLst/>
          </a:prstGeom>
        </p:spPr>
      </p:pic>
    </p:spTree>
    <p:extLst>
      <p:ext uri="{BB962C8B-B14F-4D97-AF65-F5344CB8AC3E}">
        <p14:creationId xmlns:p14="http://schemas.microsoft.com/office/powerpoint/2010/main" val="532499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3D780-9825-4CC4-8E20-311254EDB5FF}"/>
              </a:ext>
            </a:extLst>
          </p:cNvPr>
          <p:cNvSpPr>
            <a:spLocks noGrp="1"/>
          </p:cNvSpPr>
          <p:nvPr>
            <p:ph type="title"/>
          </p:nvPr>
        </p:nvSpPr>
        <p:spPr/>
        <p:txBody>
          <a:bodyPr/>
          <a:lstStyle/>
          <a:p>
            <a:r>
              <a:rPr lang="en-US" dirty="0">
                <a:latin typeface="Arial" charset="0"/>
                <a:ea typeface="Arial" charset="0"/>
                <a:cs typeface="Arial" charset="0"/>
              </a:rPr>
              <a:t>Reflective Practice</a:t>
            </a:r>
          </a:p>
        </p:txBody>
      </p:sp>
      <p:sp>
        <p:nvSpPr>
          <p:cNvPr id="3" name="Rectangle 2">
            <a:extLst>
              <a:ext uri="{FF2B5EF4-FFF2-40B4-BE49-F238E27FC236}">
                <a16:creationId xmlns:a16="http://schemas.microsoft.com/office/drawing/2014/main" id="{575B3A88-7EC6-4113-8937-2ECE09A4CF11}"/>
              </a:ext>
            </a:extLst>
          </p:cNvPr>
          <p:cNvSpPr/>
          <p:nvPr/>
        </p:nvSpPr>
        <p:spPr>
          <a:xfrm>
            <a:off x="914400" y="2071605"/>
            <a:ext cx="7700398" cy="1644296"/>
          </a:xfrm>
          <a:prstGeom prst="rect">
            <a:avLst/>
          </a:prstGeom>
        </p:spPr>
        <p:txBody>
          <a:bodyPr wrap="square" anchor="t">
            <a:spAutoFit/>
          </a:bodyPr>
          <a:lstStyle/>
          <a:p>
            <a:pPr marR="0" lvl="1">
              <a:lnSpc>
                <a:spcPct val="107000"/>
              </a:lnSpc>
              <a:spcBef>
                <a:spcPts val="0"/>
              </a:spcBef>
              <a:spcAft>
                <a:spcPts val="0"/>
              </a:spcAft>
            </a:pPr>
            <a:r>
              <a:rPr lang="en-US" sz="2400" b="1" dirty="0">
                <a:latin typeface="Arial" panose="020B0604020202020204" pitchFamily="34" charset="0"/>
                <a:ea typeface="Arial" charset="0"/>
                <a:cs typeface="Arial" panose="020B0604020202020204" pitchFamily="34" charset="0"/>
              </a:rPr>
              <a:t>Reflection to start the day</a:t>
            </a:r>
            <a:endParaRPr lang="en-US" sz="2400" b="1" dirty="0">
              <a:latin typeface="Arial" panose="020B0604020202020204" pitchFamily="34" charset="0"/>
              <a:cs typeface="Arial" panose="020B0604020202020204" pitchFamily="34" charset="0"/>
            </a:endParaRPr>
          </a:p>
          <a:p>
            <a:pPr marL="1257300" marR="0" lvl="2" indent="-342900">
              <a:lnSpc>
                <a:spcPct val="107000"/>
              </a:lnSpc>
              <a:spcBef>
                <a:spcPts val="0"/>
              </a:spcBef>
              <a:spcAft>
                <a:spcPts val="0"/>
              </a:spcAft>
              <a:buFont typeface="Arial" panose="020B0604020202020204" pitchFamily="34" charset="0"/>
              <a:buChar char="•"/>
            </a:pPr>
            <a:r>
              <a:rPr lang="en-US" sz="2400" dirty="0">
                <a:latin typeface="Arial" panose="020B0604020202020204" pitchFamily="34" charset="0"/>
                <a:ea typeface="Arial" charset="0"/>
                <a:cs typeface="Arial" panose="020B0604020202020204" pitchFamily="34" charset="0"/>
              </a:rPr>
              <a:t>Which patient coming in today will present the largest challenge to us?</a:t>
            </a:r>
          </a:p>
          <a:p>
            <a:pPr marL="1257300" marR="0" lvl="2" indent="-342900">
              <a:lnSpc>
                <a:spcPct val="107000"/>
              </a:lnSpc>
              <a:spcBef>
                <a:spcPts val="0"/>
              </a:spcBef>
              <a:spcAft>
                <a:spcPts val="0"/>
              </a:spcAft>
              <a:buFont typeface="Arial" panose="020B0604020202020204" pitchFamily="34" charset="0"/>
              <a:buChar char="•"/>
            </a:pPr>
            <a:r>
              <a:rPr lang="en-US" sz="2400" dirty="0">
                <a:latin typeface="Arial" panose="020B0604020202020204" pitchFamily="34" charset="0"/>
                <a:ea typeface="Arial" charset="0"/>
                <a:cs typeface="Arial" panose="020B0604020202020204" pitchFamily="34" charset="0"/>
              </a:rPr>
              <a:t>Does everyone know their backup for today? </a:t>
            </a:r>
          </a:p>
        </p:txBody>
      </p:sp>
      <p:sp>
        <p:nvSpPr>
          <p:cNvPr id="4" name="Rectangle 3">
            <a:extLst>
              <a:ext uri="{FF2B5EF4-FFF2-40B4-BE49-F238E27FC236}">
                <a16:creationId xmlns:a16="http://schemas.microsoft.com/office/drawing/2014/main" id="{E786973D-E103-46E8-89C7-80A5DFDEB230}"/>
              </a:ext>
            </a:extLst>
          </p:cNvPr>
          <p:cNvSpPr/>
          <p:nvPr/>
        </p:nvSpPr>
        <p:spPr>
          <a:xfrm>
            <a:off x="964463" y="4068562"/>
            <a:ext cx="7600271" cy="1644296"/>
          </a:xfrm>
          <a:prstGeom prst="rect">
            <a:avLst/>
          </a:prstGeom>
        </p:spPr>
        <p:txBody>
          <a:bodyPr wrap="square" anchor="t">
            <a:spAutoFit/>
          </a:bodyPr>
          <a:lstStyle/>
          <a:p>
            <a:pPr marR="0" lvl="1">
              <a:lnSpc>
                <a:spcPct val="107000"/>
              </a:lnSpc>
              <a:spcBef>
                <a:spcPts val="0"/>
              </a:spcBef>
              <a:spcAft>
                <a:spcPts val="0"/>
              </a:spcAft>
            </a:pPr>
            <a:r>
              <a:rPr lang="en-US" sz="2400" b="1" dirty="0">
                <a:latin typeface="Arial" panose="020B0604020202020204" pitchFamily="34" charset="0"/>
                <a:ea typeface="Arial" charset="0"/>
                <a:cs typeface="Arial" panose="020B0604020202020204" pitchFamily="34" charset="0"/>
              </a:rPr>
              <a:t>Reflection for the end of the day </a:t>
            </a:r>
            <a:endParaRPr lang="en-US" sz="2400" b="1" dirty="0">
              <a:latin typeface="Arial" panose="020B0604020202020204" pitchFamily="34" charset="0"/>
              <a:cs typeface="Arial" panose="020B0604020202020204" pitchFamily="34" charset="0"/>
            </a:endParaRPr>
          </a:p>
          <a:p>
            <a:pPr marL="1257300" marR="0" lvl="2" indent="-342900">
              <a:lnSpc>
                <a:spcPct val="107000"/>
              </a:lnSpc>
              <a:spcBef>
                <a:spcPts val="0"/>
              </a:spcBef>
              <a:spcAft>
                <a:spcPts val="0"/>
              </a:spcAft>
              <a:buFont typeface="Arial" panose="020B0604020202020204" pitchFamily="34" charset="0"/>
              <a:buChar char="•"/>
            </a:pPr>
            <a:r>
              <a:rPr lang="en-US" sz="2400" dirty="0">
                <a:latin typeface="Arial" panose="020B0604020202020204" pitchFamily="34" charset="0"/>
                <a:ea typeface="Arial" charset="0"/>
                <a:cs typeface="Arial" panose="020B0604020202020204" pitchFamily="34" charset="0"/>
              </a:rPr>
              <a:t>What went well?</a:t>
            </a:r>
          </a:p>
          <a:p>
            <a:pPr marL="1257300" marR="0" lvl="2" indent="-342900">
              <a:lnSpc>
                <a:spcPct val="107000"/>
              </a:lnSpc>
              <a:spcBef>
                <a:spcPts val="0"/>
              </a:spcBef>
              <a:spcAft>
                <a:spcPts val="0"/>
              </a:spcAft>
              <a:buFont typeface="Arial" panose="020B0604020202020204" pitchFamily="34" charset="0"/>
              <a:buChar char="•"/>
            </a:pPr>
            <a:r>
              <a:rPr lang="en-US" sz="2400" dirty="0">
                <a:latin typeface="Arial" panose="020B0604020202020204" pitchFamily="34" charset="0"/>
                <a:ea typeface="Arial" charset="0"/>
                <a:cs typeface="Arial" panose="020B0604020202020204" pitchFamily="34" charset="0"/>
              </a:rPr>
              <a:t>Did we miss anything?</a:t>
            </a:r>
          </a:p>
          <a:p>
            <a:pPr marL="1257300" marR="0" lvl="2" indent="-342900">
              <a:lnSpc>
                <a:spcPct val="107000"/>
              </a:lnSpc>
              <a:spcBef>
                <a:spcPts val="0"/>
              </a:spcBef>
              <a:spcAft>
                <a:spcPts val="0"/>
              </a:spcAft>
              <a:buFont typeface="Arial" panose="020B0604020202020204" pitchFamily="34" charset="0"/>
              <a:buChar char="•"/>
            </a:pPr>
            <a:r>
              <a:rPr lang="en-US" sz="2400" dirty="0">
                <a:latin typeface="Arial" panose="020B0604020202020204" pitchFamily="34" charset="0"/>
                <a:ea typeface="Arial" charset="0"/>
                <a:cs typeface="Arial" panose="020B0604020202020204" pitchFamily="34" charset="0"/>
              </a:rPr>
              <a:t>How is everyone feeling? </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859280"/>
            <a:ext cx="1238929" cy="4206240"/>
          </a:xfrm>
          <a:prstGeom prst="rect">
            <a:avLst/>
          </a:prstGeom>
        </p:spPr>
      </p:pic>
    </p:spTree>
    <p:extLst>
      <p:ext uri="{BB962C8B-B14F-4D97-AF65-F5344CB8AC3E}">
        <p14:creationId xmlns:p14="http://schemas.microsoft.com/office/powerpoint/2010/main" val="33968574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3D407-6E18-4BDE-A6E2-C6F26FB22A44}"/>
              </a:ext>
            </a:extLst>
          </p:cNvPr>
          <p:cNvSpPr>
            <a:spLocks noGrp="1"/>
          </p:cNvSpPr>
          <p:nvPr>
            <p:ph type="title"/>
          </p:nvPr>
        </p:nvSpPr>
        <p:spPr/>
        <p:txBody>
          <a:bodyPr/>
          <a:lstStyle/>
          <a:p>
            <a:r>
              <a:rPr lang="en-US" dirty="0">
                <a:latin typeface="Arial" charset="0"/>
                <a:ea typeface="Arial" charset="0"/>
                <a:cs typeface="Arial" charset="0"/>
              </a:rPr>
              <a:t>Module 4 Summary</a:t>
            </a:r>
          </a:p>
        </p:txBody>
      </p:sp>
      <p:sp>
        <p:nvSpPr>
          <p:cNvPr id="3" name="Content Placeholder 2">
            <a:extLst>
              <a:ext uri="{FF2B5EF4-FFF2-40B4-BE49-F238E27FC236}">
                <a16:creationId xmlns:a16="http://schemas.microsoft.com/office/drawing/2014/main" id="{BB2DCE2B-4FBA-4451-94F2-F679F7545216}"/>
              </a:ext>
            </a:extLst>
          </p:cNvPr>
          <p:cNvSpPr>
            <a:spLocks noGrp="1"/>
          </p:cNvSpPr>
          <p:nvPr>
            <p:ph idx="1"/>
          </p:nvPr>
        </p:nvSpPr>
        <p:spPr>
          <a:xfrm>
            <a:off x="228600" y="1981200"/>
            <a:ext cx="8305800" cy="4230623"/>
          </a:xfrm>
        </p:spPr>
        <p:txBody>
          <a:bodyPr>
            <a:normAutofit/>
          </a:bodyPr>
          <a:lstStyle/>
          <a:p>
            <a:r>
              <a:rPr lang="en-US" sz="2400" dirty="0">
                <a:latin typeface="Arial" panose="020B0604020202020204" pitchFamily="34" charset="0"/>
                <a:cs typeface="Arial" panose="020B0604020202020204" pitchFamily="34" charset="0"/>
              </a:rPr>
              <a:t>Leaders need to provide compelling direction, strong structure, supportive context, and shared mindset.</a:t>
            </a:r>
          </a:p>
          <a:p>
            <a:r>
              <a:rPr lang="en-US" sz="2400" dirty="0">
                <a:latin typeface="Arial" panose="020B0604020202020204" pitchFamily="34" charset="0"/>
                <a:cs typeface="Arial" panose="020B0604020202020204" pitchFamily="34" charset="0"/>
              </a:rPr>
              <a:t>High-performing leaders ensure teams engage in planning, problem solving, and improvement over time.</a:t>
            </a:r>
          </a:p>
          <a:p>
            <a:r>
              <a:rPr lang="en-US" sz="2400" dirty="0">
                <a:latin typeface="Arial" panose="020B0604020202020204" pitchFamily="34" charset="0"/>
                <a:cs typeface="Arial" panose="020B0604020202020204" pitchFamily="34" charset="0"/>
              </a:rPr>
              <a:t>Leading change for diagnosis improvement requires evidence-based tools and resources.</a:t>
            </a:r>
          </a:p>
          <a:p>
            <a:r>
              <a:rPr lang="en-US" sz="2400" dirty="0">
                <a:latin typeface="Arial" panose="020B0604020202020204" pitchFamily="34" charset="0"/>
                <a:cs typeface="Arial" panose="020B0604020202020204" pitchFamily="34" charset="0"/>
              </a:rPr>
              <a:t>Four valuable TeamSTEPPS leadership tools include briefs, debriefs, huddles, and reflection.</a:t>
            </a:r>
          </a:p>
        </p:txBody>
      </p:sp>
    </p:spTree>
    <p:extLst>
      <p:ext uri="{BB962C8B-B14F-4D97-AF65-F5344CB8AC3E}">
        <p14:creationId xmlns:p14="http://schemas.microsoft.com/office/powerpoint/2010/main" val="51317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26771-1986-4404-B15F-9E00F70C90EF}"/>
              </a:ext>
            </a:extLst>
          </p:cNvPr>
          <p:cNvSpPr>
            <a:spLocks noGrp="1"/>
          </p:cNvSpPr>
          <p:nvPr>
            <p:ph type="title"/>
          </p:nvPr>
        </p:nvSpPr>
        <p:spPr/>
        <p:txBody>
          <a:bodyPr>
            <a:normAutofit/>
          </a:bodyPr>
          <a:lstStyle/>
          <a:p>
            <a:r>
              <a:rPr lang="en-US" dirty="0">
                <a:latin typeface="Arial"/>
                <a:cs typeface="Arial"/>
              </a:rPr>
              <a:t>Course Modules</a:t>
            </a:r>
            <a:endParaRPr lang="en-US" dirty="0"/>
          </a:p>
        </p:txBody>
      </p:sp>
      <p:pic>
        <p:nvPicPr>
          <p:cNvPr id="17" name="Picture 16">
            <a:extLst>
              <a:ext uri="{FF2B5EF4-FFF2-40B4-BE49-F238E27FC236}">
                <a16:creationId xmlns:a16="http://schemas.microsoft.com/office/drawing/2014/main" id="{293A71A7-4078-44B5-9DC7-9BD4AA610953}"/>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1312" y="1725991"/>
            <a:ext cx="1582890" cy="1582890"/>
          </a:xfrm>
          <a:prstGeom prst="rect">
            <a:avLst/>
          </a:prstGeom>
        </p:spPr>
      </p:pic>
      <p:sp>
        <p:nvSpPr>
          <p:cNvPr id="18" name="TextBox 17">
            <a:extLst>
              <a:ext uri="{FF2B5EF4-FFF2-40B4-BE49-F238E27FC236}">
                <a16:creationId xmlns:a16="http://schemas.microsoft.com/office/drawing/2014/main" id="{F052B1B4-D86F-4996-86B9-FD59BFD27A34}"/>
              </a:ext>
            </a:extLst>
          </p:cNvPr>
          <p:cNvSpPr txBox="1"/>
          <p:nvPr/>
        </p:nvSpPr>
        <p:spPr>
          <a:xfrm>
            <a:off x="1978918" y="3153112"/>
            <a:ext cx="1274256" cy="523220"/>
          </a:xfrm>
          <a:prstGeom prst="rect">
            <a:avLst/>
          </a:prstGeom>
          <a:noFill/>
        </p:spPr>
        <p:txBody>
          <a:bodyPr wrap="square" rtlCol="0">
            <a:spAutoFit/>
          </a:bodyPr>
          <a:lstStyle/>
          <a:p>
            <a:pPr lvl="0" algn="ctr"/>
            <a:r>
              <a:rPr lang="en-US" sz="1400" b="1" dirty="0">
                <a:latin typeface="Arial" charset="0"/>
                <a:ea typeface="Arial" charset="0"/>
                <a:cs typeface="Arial" charset="0"/>
              </a:rPr>
              <a:t>Module 1: Introduction</a:t>
            </a:r>
          </a:p>
        </p:txBody>
      </p:sp>
      <p:pic>
        <p:nvPicPr>
          <p:cNvPr id="3" name="Picture 2">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12615" y="1800118"/>
            <a:ext cx="1464884" cy="1464884"/>
          </a:xfrm>
          <a:prstGeom prst="rect">
            <a:avLst/>
          </a:prstGeom>
        </p:spPr>
      </p:pic>
      <p:sp>
        <p:nvSpPr>
          <p:cNvPr id="12" name="TextBox 11"/>
          <p:cNvSpPr txBox="1"/>
          <p:nvPr/>
        </p:nvSpPr>
        <p:spPr>
          <a:xfrm>
            <a:off x="3619395" y="3147536"/>
            <a:ext cx="1525823" cy="738664"/>
          </a:xfrm>
          <a:prstGeom prst="rect">
            <a:avLst/>
          </a:prstGeom>
          <a:noFill/>
        </p:spPr>
        <p:txBody>
          <a:bodyPr wrap="square" rtlCol="0">
            <a:spAutoFit/>
          </a:bodyPr>
          <a:lstStyle/>
          <a:p>
            <a:pPr lvl="0" algn="ctr"/>
            <a:r>
              <a:rPr lang="en-US" sz="1400" b="1" dirty="0">
                <a:latin typeface="Arial" charset="0"/>
                <a:ea typeface="Arial" charset="0"/>
                <a:cs typeface="Arial" charset="0"/>
              </a:rPr>
              <a:t>Module 2: </a:t>
            </a:r>
          </a:p>
          <a:p>
            <a:pPr lvl="0" algn="ctr"/>
            <a:r>
              <a:rPr lang="en-US" sz="1400" b="1" dirty="0">
                <a:latin typeface="Arial" charset="0"/>
                <a:ea typeface="Arial" charset="0"/>
                <a:cs typeface="Arial" charset="0"/>
              </a:rPr>
              <a:t>Diagnostic Team Structure</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57682" y="1784994"/>
            <a:ext cx="1464884" cy="1464884"/>
          </a:xfrm>
          <a:prstGeom prst="rect">
            <a:avLst/>
          </a:prstGeom>
        </p:spPr>
      </p:pic>
      <p:sp>
        <p:nvSpPr>
          <p:cNvPr id="13" name="TextBox 12"/>
          <p:cNvSpPr txBox="1"/>
          <p:nvPr/>
        </p:nvSpPr>
        <p:spPr>
          <a:xfrm>
            <a:off x="5312692" y="3147536"/>
            <a:ext cx="1572831" cy="523220"/>
          </a:xfrm>
          <a:prstGeom prst="rect">
            <a:avLst/>
          </a:prstGeom>
          <a:noFill/>
        </p:spPr>
        <p:txBody>
          <a:bodyPr wrap="square" rtlCol="0">
            <a:spAutoFit/>
          </a:bodyPr>
          <a:lstStyle/>
          <a:p>
            <a:pPr lvl="0" algn="ctr"/>
            <a:r>
              <a:rPr lang="en-US" sz="1400" b="1" dirty="0">
                <a:latin typeface="Arial" charset="0"/>
                <a:ea typeface="Arial" charset="0"/>
                <a:cs typeface="Arial" charset="0"/>
              </a:rPr>
              <a:t>Module 3: Communication</a:t>
            </a:r>
          </a:p>
        </p:txBody>
      </p:sp>
      <p:pic>
        <p:nvPicPr>
          <p:cNvPr id="7" name="Picture 6">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51162" y="3788092"/>
            <a:ext cx="1464884" cy="1464884"/>
          </a:xfrm>
          <a:prstGeom prst="rect">
            <a:avLst/>
          </a:prstGeom>
        </p:spPr>
      </p:pic>
      <p:sp>
        <p:nvSpPr>
          <p:cNvPr id="14" name="TextBox 13"/>
          <p:cNvSpPr txBox="1"/>
          <p:nvPr/>
        </p:nvSpPr>
        <p:spPr>
          <a:xfrm>
            <a:off x="1238471" y="5134934"/>
            <a:ext cx="1300445" cy="523220"/>
          </a:xfrm>
          <a:prstGeom prst="rect">
            <a:avLst/>
          </a:prstGeom>
          <a:noFill/>
        </p:spPr>
        <p:txBody>
          <a:bodyPr wrap="square" rtlCol="0">
            <a:spAutoFit/>
          </a:bodyPr>
          <a:lstStyle/>
          <a:p>
            <a:pPr lvl="0" algn="ctr"/>
            <a:r>
              <a:rPr lang="en-US" sz="1400" b="1" dirty="0">
                <a:latin typeface="Arial" charset="0"/>
                <a:ea typeface="Arial" charset="0"/>
                <a:cs typeface="Arial" charset="0"/>
              </a:rPr>
              <a:t>Module 4: Leadership</a:t>
            </a:r>
          </a:p>
        </p:txBody>
      </p:sp>
      <p:pic>
        <p:nvPicPr>
          <p:cNvPr id="8" name="Picture 7">
            <a:extLst>
              <a:ext uri="{C183D7F6-B498-43B3-948B-1728B52AA6E4}">
                <adec:decorative xmlns:adec="http://schemas.microsoft.com/office/drawing/2017/decorative" val="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5035"/>
          <a:stretch/>
        </p:blipFill>
        <p:spPr>
          <a:xfrm>
            <a:off x="2919317" y="3886200"/>
            <a:ext cx="1464883" cy="1391125"/>
          </a:xfrm>
          <a:prstGeom prst="rect">
            <a:avLst/>
          </a:prstGeom>
        </p:spPr>
      </p:pic>
      <p:sp>
        <p:nvSpPr>
          <p:cNvPr id="15" name="TextBox 14"/>
          <p:cNvSpPr txBox="1"/>
          <p:nvPr/>
        </p:nvSpPr>
        <p:spPr>
          <a:xfrm>
            <a:off x="2983712" y="5200518"/>
            <a:ext cx="1286382" cy="738664"/>
          </a:xfrm>
          <a:prstGeom prst="rect">
            <a:avLst/>
          </a:prstGeom>
          <a:noFill/>
        </p:spPr>
        <p:txBody>
          <a:bodyPr wrap="square" rtlCol="0">
            <a:spAutoFit/>
          </a:bodyPr>
          <a:lstStyle/>
          <a:p>
            <a:pPr lvl="0" algn="ctr"/>
            <a:r>
              <a:rPr lang="en-US" sz="1400" b="1" dirty="0">
                <a:latin typeface="Arial" charset="0"/>
                <a:ea typeface="Arial" charset="0"/>
                <a:cs typeface="Arial" charset="0"/>
              </a:rPr>
              <a:t>Module 5: Situation Monitoring</a:t>
            </a:r>
          </a:p>
        </p:txBody>
      </p:sp>
      <p:pic>
        <p:nvPicPr>
          <p:cNvPr id="9" name="Picture 8">
            <a:extLs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25240" y="3821838"/>
            <a:ext cx="1464884" cy="1464884"/>
          </a:xfrm>
          <a:prstGeom prst="rect">
            <a:avLst/>
          </a:prstGeom>
        </p:spPr>
      </p:pic>
      <p:sp>
        <p:nvSpPr>
          <p:cNvPr id="16" name="TextBox 15"/>
          <p:cNvSpPr txBox="1"/>
          <p:nvPr/>
        </p:nvSpPr>
        <p:spPr>
          <a:xfrm>
            <a:off x="4687471" y="5200518"/>
            <a:ext cx="1274256" cy="738664"/>
          </a:xfrm>
          <a:prstGeom prst="rect">
            <a:avLst/>
          </a:prstGeom>
          <a:noFill/>
        </p:spPr>
        <p:txBody>
          <a:bodyPr wrap="square" rtlCol="0">
            <a:spAutoFit/>
          </a:bodyPr>
          <a:lstStyle/>
          <a:p>
            <a:pPr lvl="0" algn="ctr"/>
            <a:r>
              <a:rPr lang="en-US" sz="1400" b="1" dirty="0">
                <a:latin typeface="Arial" charset="0"/>
                <a:ea typeface="Arial" charset="0"/>
                <a:cs typeface="Arial" charset="0"/>
              </a:rPr>
              <a:t>Module 6: Mutual Support</a:t>
            </a:r>
          </a:p>
        </p:txBody>
      </p:sp>
      <p:pic>
        <p:nvPicPr>
          <p:cNvPr id="10" name="Picture 9">
            <a:extLst>
              <a:ext uri="{C183D7F6-B498-43B3-948B-1728B52AA6E4}">
                <adec:decorative xmlns:adec="http://schemas.microsoft.com/office/drawing/2017/decorative" val="1"/>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6353"/>
          <a:stretch/>
        </p:blipFill>
        <p:spPr>
          <a:xfrm>
            <a:off x="6393394" y="3924675"/>
            <a:ext cx="1464884" cy="1371809"/>
          </a:xfrm>
          <a:prstGeom prst="rect">
            <a:avLst/>
          </a:prstGeom>
        </p:spPr>
      </p:pic>
      <p:sp>
        <p:nvSpPr>
          <p:cNvPr id="19" name="TextBox 18">
            <a:extLst>
              <a:ext uri="{FF2B5EF4-FFF2-40B4-BE49-F238E27FC236}">
                <a16:creationId xmlns:a16="http://schemas.microsoft.com/office/drawing/2014/main" id="{4DF13698-35A7-4605-8A0D-8E02B4D9F1EC}"/>
              </a:ext>
            </a:extLst>
          </p:cNvPr>
          <p:cNvSpPr txBox="1"/>
          <p:nvPr/>
        </p:nvSpPr>
        <p:spPr>
          <a:xfrm>
            <a:off x="6379104" y="5181600"/>
            <a:ext cx="1397368" cy="738664"/>
          </a:xfrm>
          <a:prstGeom prst="rect">
            <a:avLst/>
          </a:prstGeom>
          <a:noFill/>
        </p:spPr>
        <p:txBody>
          <a:bodyPr wrap="square" rtlCol="0">
            <a:spAutoFit/>
          </a:bodyPr>
          <a:lstStyle/>
          <a:p>
            <a:pPr lvl="0" algn="ctr"/>
            <a:r>
              <a:rPr lang="en-US" sz="1400" b="1" dirty="0">
                <a:latin typeface="Arial" charset="0"/>
                <a:ea typeface="Arial" charset="0"/>
                <a:cs typeface="Arial" charset="0"/>
              </a:rPr>
              <a:t>Module 7: Putting It All Together</a:t>
            </a:r>
          </a:p>
        </p:txBody>
      </p:sp>
    </p:spTree>
    <p:extLst>
      <p:ext uri="{BB962C8B-B14F-4D97-AF65-F5344CB8AC3E}">
        <p14:creationId xmlns:p14="http://schemas.microsoft.com/office/powerpoint/2010/main" val="12446015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0FB68-9150-47FA-9DAA-0C0D52574601}"/>
              </a:ext>
            </a:extLst>
          </p:cNvPr>
          <p:cNvSpPr>
            <a:spLocks noGrp="1"/>
          </p:cNvSpPr>
          <p:nvPr>
            <p:ph type="title"/>
          </p:nvPr>
        </p:nvSpPr>
        <p:spPr/>
        <p:txBody>
          <a:bodyPr/>
          <a:lstStyle/>
          <a:p>
            <a:pPr algn="ctr"/>
            <a:r>
              <a:rPr lang="en-US" dirty="0"/>
              <a:t>Module 4 References</a:t>
            </a:r>
          </a:p>
        </p:txBody>
      </p:sp>
      <p:sp>
        <p:nvSpPr>
          <p:cNvPr id="9" name="Content Placeholder 2">
            <a:extLst>
              <a:ext uri="{FF2B5EF4-FFF2-40B4-BE49-F238E27FC236}">
                <a16:creationId xmlns:a16="http://schemas.microsoft.com/office/drawing/2014/main" id="{9539A687-B888-44BD-A088-F417ECF372DD}"/>
              </a:ext>
            </a:extLst>
          </p:cNvPr>
          <p:cNvSpPr>
            <a:spLocks noGrp="1"/>
          </p:cNvSpPr>
          <p:nvPr>
            <p:ph idx="1"/>
          </p:nvPr>
        </p:nvSpPr>
        <p:spPr>
          <a:xfrm>
            <a:off x="152400" y="914400"/>
            <a:ext cx="8643258" cy="5511114"/>
          </a:xfrm>
        </p:spPr>
        <p:txBody>
          <a:bodyPr>
            <a:normAutofit fontScale="92500" lnSpcReduction="10000"/>
          </a:bodyPr>
          <a:lstStyle/>
          <a:p>
            <a:pPr>
              <a:lnSpc>
                <a:spcPct val="120000"/>
              </a:lnSpc>
              <a:spcBef>
                <a:spcPts val="0"/>
              </a:spcBef>
            </a:pPr>
            <a:r>
              <a:rPr lang="en-US" sz="1800" dirty="0">
                <a:latin typeface="Arial" charset="0"/>
                <a:ea typeface="Arial" charset="0"/>
                <a:cs typeface="Arial" charset="0"/>
              </a:rPr>
              <a:t>Haas M, Mortensen M. The secrets of great teamwork. Harv Bus Rev. 2016 Jun;94(6):70-6, 117. PMID: 27491197.</a:t>
            </a:r>
          </a:p>
          <a:p>
            <a:pPr>
              <a:lnSpc>
                <a:spcPct val="120000"/>
              </a:lnSpc>
              <a:spcBef>
                <a:spcPts val="0"/>
              </a:spcBef>
            </a:pPr>
            <a:r>
              <a:rPr lang="en-US" sz="1800" dirty="0">
                <a:latin typeface="Arial" charset="0"/>
                <a:ea typeface="Arial" charset="0"/>
                <a:cs typeface="Arial" charset="0"/>
              </a:rPr>
              <a:t>Hussain ST, Lei S, </a:t>
            </a:r>
            <a:r>
              <a:rPr lang="en-US" sz="1800" dirty="0" err="1">
                <a:latin typeface="Arial" charset="0"/>
                <a:ea typeface="Arial" charset="0"/>
                <a:cs typeface="Arial" charset="0"/>
              </a:rPr>
              <a:t>Akram</a:t>
            </a:r>
            <a:r>
              <a:rPr lang="en-US" sz="1800" dirty="0">
                <a:latin typeface="Arial" charset="0"/>
                <a:ea typeface="Arial" charset="0"/>
                <a:cs typeface="Arial" charset="0"/>
              </a:rPr>
              <a:t> T, Haider MJ, Hussain SH, Ali M. Kurt Lewin’s change model: a critical review of the role of leadership and employee involvement in organizational change. J </a:t>
            </a:r>
            <a:r>
              <a:rPr lang="en-US" sz="1800" dirty="0" err="1">
                <a:latin typeface="Arial" charset="0"/>
                <a:ea typeface="Arial" charset="0"/>
                <a:cs typeface="Arial" charset="0"/>
              </a:rPr>
              <a:t>Innov</a:t>
            </a:r>
            <a:r>
              <a:rPr lang="en-US" sz="1800" dirty="0">
                <a:latin typeface="Arial" charset="0"/>
                <a:ea typeface="Arial" charset="0"/>
                <a:cs typeface="Arial" charset="0"/>
              </a:rPr>
              <a:t> </a:t>
            </a:r>
            <a:r>
              <a:rPr lang="en-US" sz="1800" dirty="0" err="1">
                <a:latin typeface="Arial" charset="0"/>
                <a:ea typeface="Arial" charset="0"/>
                <a:cs typeface="Arial" charset="0"/>
              </a:rPr>
              <a:t>Knowl</a:t>
            </a:r>
            <a:r>
              <a:rPr lang="en-US" sz="1800" dirty="0">
                <a:latin typeface="Arial" charset="0"/>
                <a:ea typeface="Arial" charset="0"/>
                <a:cs typeface="Arial" charset="0"/>
              </a:rPr>
              <a:t>. 2018 Sept-Dec;3(3):123-27. </a:t>
            </a:r>
            <a:r>
              <a:rPr lang="en-US" sz="1800" dirty="0">
                <a:latin typeface="Arial" charset="0"/>
                <a:ea typeface="Arial" charset="0"/>
                <a:cs typeface="Arial" charset="0"/>
                <a:hlinkClick r:id="rId3"/>
              </a:rPr>
              <a:t>https://doi.org/10.1016/j.jik.2016.07.002</a:t>
            </a:r>
            <a:r>
              <a:rPr lang="en-US" sz="1800" dirty="0">
                <a:latin typeface="Arial" charset="0"/>
                <a:ea typeface="Arial" charset="0"/>
                <a:cs typeface="Arial" charset="0"/>
              </a:rPr>
              <a:t>.</a:t>
            </a:r>
          </a:p>
          <a:p>
            <a:pPr>
              <a:lnSpc>
                <a:spcPct val="120000"/>
              </a:lnSpc>
              <a:spcBef>
                <a:spcPts val="0"/>
              </a:spcBef>
            </a:pPr>
            <a:r>
              <a:rPr lang="en-US" sz="1800" dirty="0">
                <a:latin typeface="Arial" charset="0"/>
                <a:ea typeface="Arial" charset="0"/>
                <a:cs typeface="Arial" charset="0"/>
              </a:rPr>
              <a:t>Olson A, </a:t>
            </a:r>
            <a:r>
              <a:rPr lang="en-US" sz="1800" dirty="0" err="1">
                <a:latin typeface="Arial" charset="0"/>
                <a:ea typeface="Arial" charset="0"/>
                <a:cs typeface="Arial" charset="0"/>
              </a:rPr>
              <a:t>Rencic</a:t>
            </a:r>
            <a:r>
              <a:rPr lang="en-US" sz="1800" dirty="0">
                <a:latin typeface="Arial" charset="0"/>
                <a:ea typeface="Arial" charset="0"/>
                <a:cs typeface="Arial" charset="0"/>
              </a:rPr>
              <a:t> J, Cosby K, </a:t>
            </a:r>
            <a:r>
              <a:rPr lang="en-US" sz="1800" dirty="0" err="1">
                <a:latin typeface="Arial" charset="0"/>
                <a:ea typeface="Arial" charset="0"/>
                <a:cs typeface="Arial" charset="0"/>
              </a:rPr>
              <a:t>Rusz</a:t>
            </a:r>
            <a:r>
              <a:rPr lang="en-US" sz="1800" dirty="0">
                <a:latin typeface="Arial" charset="0"/>
                <a:ea typeface="Arial" charset="0"/>
                <a:cs typeface="Arial" charset="0"/>
              </a:rPr>
              <a:t> D, Papa F, </a:t>
            </a:r>
            <a:r>
              <a:rPr lang="en-US" sz="1800" dirty="0" err="1">
                <a:latin typeface="Arial" charset="0"/>
                <a:ea typeface="Arial" charset="0"/>
                <a:cs typeface="Arial" charset="0"/>
              </a:rPr>
              <a:t>Croskerry</a:t>
            </a:r>
            <a:r>
              <a:rPr lang="en-US" sz="1800" dirty="0">
                <a:latin typeface="Arial" charset="0"/>
                <a:ea typeface="Arial" charset="0"/>
                <a:cs typeface="Arial" charset="0"/>
              </a:rPr>
              <a:t> P, Zierler B, Harkless G, Giuliano MA, </a:t>
            </a:r>
            <a:r>
              <a:rPr lang="en-US" sz="1800" dirty="0" err="1">
                <a:latin typeface="Arial" charset="0"/>
                <a:ea typeface="Arial" charset="0"/>
                <a:cs typeface="Arial" charset="0"/>
              </a:rPr>
              <a:t>Schoenbaum</a:t>
            </a:r>
            <a:r>
              <a:rPr lang="en-US" sz="1800" dirty="0">
                <a:latin typeface="Arial" charset="0"/>
                <a:ea typeface="Arial" charset="0"/>
                <a:cs typeface="Arial" charset="0"/>
              </a:rPr>
              <a:t> S, </a:t>
            </a:r>
            <a:r>
              <a:rPr lang="en-US" sz="1800" dirty="0" err="1">
                <a:latin typeface="Arial" charset="0"/>
                <a:ea typeface="Arial" charset="0"/>
                <a:cs typeface="Arial" charset="0"/>
              </a:rPr>
              <a:t>Colford</a:t>
            </a:r>
            <a:r>
              <a:rPr lang="en-US" sz="1800" dirty="0">
                <a:latin typeface="Arial" charset="0"/>
                <a:ea typeface="Arial" charset="0"/>
                <a:cs typeface="Arial" charset="0"/>
              </a:rPr>
              <a:t> C, Cahill M, Gerstner L, Grice GR, Graber ML. Competencies for improving diagnosis: an interprofessional framework for education and training in health care. Diagnosis (</a:t>
            </a:r>
            <a:r>
              <a:rPr lang="en-US" sz="1800" dirty="0" err="1">
                <a:latin typeface="Arial" charset="0"/>
                <a:ea typeface="Arial" charset="0"/>
                <a:cs typeface="Arial" charset="0"/>
              </a:rPr>
              <a:t>Berl</a:t>
            </a:r>
            <a:r>
              <a:rPr lang="en-US" sz="1800" dirty="0">
                <a:latin typeface="Arial" charset="0"/>
                <a:ea typeface="Arial" charset="0"/>
                <a:cs typeface="Arial" charset="0"/>
              </a:rPr>
              <a:t>). 2019 Nov 26;6(4):335-41. </a:t>
            </a:r>
            <a:r>
              <a:rPr lang="en-US" sz="1800" u="sng" dirty="0">
                <a:solidFill>
                  <a:srgbClr val="0000FF"/>
                </a:solidFill>
                <a:effectLst/>
                <a:latin typeface="Arial" panose="020B0604020202020204" pitchFamily="34" charset="0"/>
                <a:ea typeface="Calibri" panose="020F0502020204030204" pitchFamily="34" charset="0"/>
                <a:cs typeface="Calibri" panose="020F0502020204030204" pitchFamily="34" charset="0"/>
                <a:hlinkClick r:id="rId4"/>
              </a:rPr>
              <a:t>https://doi.org/10.1515/dx-2018-0107</a:t>
            </a:r>
            <a:r>
              <a:rPr lang="en-US" sz="1800" dirty="0">
                <a:latin typeface="Arial" charset="0"/>
                <a:ea typeface="Arial" charset="0"/>
                <a:cs typeface="Arial" charset="0"/>
              </a:rPr>
              <a:t>. </a:t>
            </a:r>
          </a:p>
          <a:p>
            <a:pPr>
              <a:lnSpc>
                <a:spcPct val="120000"/>
              </a:lnSpc>
              <a:spcBef>
                <a:spcPts val="0"/>
              </a:spcBef>
            </a:pPr>
            <a:r>
              <a:rPr lang="en-US" sz="1800" dirty="0">
                <a:latin typeface="Arial" charset="0"/>
                <a:ea typeface="Arial" charset="0"/>
                <a:cs typeface="Arial" charset="0"/>
              </a:rPr>
              <a:t>TeamSTEPPS Fundamentals Course: Module 4. Leading Teams. Content last reviewed March 2019. Agency for Healthcare Research and Quality, Rockville, MD. </a:t>
            </a:r>
            <a:r>
              <a:rPr lang="en-US" sz="1800" dirty="0">
                <a:latin typeface="Arial" charset="0"/>
                <a:ea typeface="Arial" charset="0"/>
                <a:cs typeface="Arial" charset="0"/>
                <a:hlinkClick r:id="rId5"/>
              </a:rPr>
              <a:t>https://www.ahrq.gov/teamstepps/instructor/fundamentals/module4/igleadership.html</a:t>
            </a:r>
            <a:r>
              <a:rPr lang="en-US" sz="1800" dirty="0">
                <a:latin typeface="Arial" charset="0"/>
                <a:ea typeface="Arial" charset="0"/>
                <a:cs typeface="Arial" charset="0"/>
              </a:rPr>
              <a:t>.  Accessed January 5, 2022.</a:t>
            </a:r>
          </a:p>
          <a:p>
            <a:pPr>
              <a:lnSpc>
                <a:spcPct val="120000"/>
              </a:lnSpc>
              <a:spcBef>
                <a:spcPts val="0"/>
              </a:spcBef>
            </a:pPr>
            <a:r>
              <a:rPr lang="en-US" sz="1800" dirty="0">
                <a:latin typeface="Arial" charset="0"/>
                <a:ea typeface="Arial" charset="0"/>
                <a:cs typeface="Arial" charset="0"/>
              </a:rPr>
              <a:t>TeamSTEPPS for Office-Based Care: Leading Teams. Content last reviewed September 2015. Agency for Healthcare Research and Quality, Rockville, MD. </a:t>
            </a:r>
            <a:r>
              <a:rPr lang="en-US" sz="1800" dirty="0">
                <a:latin typeface="Arial" charset="0"/>
                <a:ea typeface="Arial" charset="0"/>
                <a:cs typeface="Arial" charset="0"/>
                <a:hlinkClick r:id="rId6"/>
              </a:rPr>
              <a:t>https://www.ahrq.gov/teamstepps/officebasedcare/module4/office_lead-ig.html</a:t>
            </a:r>
            <a:r>
              <a:rPr lang="en-US" sz="1800" dirty="0">
                <a:latin typeface="Arial" charset="0"/>
                <a:ea typeface="Arial" charset="0"/>
                <a:cs typeface="Arial" charset="0"/>
              </a:rPr>
              <a:t>.  Accessed January 5, 2022.</a:t>
            </a:r>
          </a:p>
        </p:txBody>
      </p:sp>
    </p:spTree>
    <p:extLst>
      <p:ext uri="{BB962C8B-B14F-4D97-AF65-F5344CB8AC3E}">
        <p14:creationId xmlns:p14="http://schemas.microsoft.com/office/powerpoint/2010/main" val="1325959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06A18-49E8-4AC5-A2C4-8DDE4CA00EB5}"/>
              </a:ext>
            </a:extLst>
          </p:cNvPr>
          <p:cNvSpPr>
            <a:spLocks noGrp="1"/>
          </p:cNvSpPr>
          <p:nvPr>
            <p:ph type="title"/>
          </p:nvPr>
        </p:nvSpPr>
        <p:spPr/>
        <p:txBody>
          <a:bodyPr>
            <a:normAutofit/>
          </a:bodyPr>
          <a:lstStyle/>
          <a:p>
            <a:r>
              <a:rPr lang="en-US" dirty="0">
                <a:latin typeface="Arial"/>
                <a:cs typeface="Arial"/>
              </a:rPr>
              <a:t>Module 4 Objectives</a:t>
            </a:r>
            <a:endParaRPr lang="en-US" dirty="0"/>
          </a:p>
        </p:txBody>
      </p:sp>
      <p:sp>
        <p:nvSpPr>
          <p:cNvPr id="3" name="Content Placeholder 2">
            <a:extLst>
              <a:ext uri="{FF2B5EF4-FFF2-40B4-BE49-F238E27FC236}">
                <a16:creationId xmlns:a16="http://schemas.microsoft.com/office/drawing/2014/main" id="{4F3857A2-2442-4A52-9526-51B8EDB6F33C}"/>
              </a:ext>
            </a:extLst>
          </p:cNvPr>
          <p:cNvSpPr>
            <a:spLocks noGrp="1"/>
          </p:cNvSpPr>
          <p:nvPr>
            <p:ph idx="1"/>
          </p:nvPr>
        </p:nvSpPr>
        <p:spPr>
          <a:xfrm>
            <a:off x="221876" y="1904282"/>
            <a:ext cx="5416924" cy="4344118"/>
          </a:xfrm>
        </p:spPr>
        <p:txBody>
          <a:bodyPr vert="horz" lIns="91440" tIns="45720" rIns="91440" bIns="45720" rtlCol="0" anchor="t">
            <a:normAutofit/>
          </a:bodyPr>
          <a:lstStyle/>
          <a:p>
            <a:pPr marL="171450" lvl="0" indent="-171450"/>
            <a:r>
              <a:rPr lang="en-US" sz="2400" dirty="0">
                <a:latin typeface="Arial" panose="020B0604020202020204" pitchFamily="34" charset="0"/>
                <a:cs typeface="Arial" panose="020B0604020202020204" pitchFamily="34" charset="0"/>
              </a:rPr>
              <a:t>Define “effective leadership” for diagnostic teams.</a:t>
            </a:r>
          </a:p>
          <a:p>
            <a:pPr marL="171450" lvl="0" indent="-171450"/>
            <a:r>
              <a:rPr lang="en-US" sz="2400" dirty="0">
                <a:latin typeface="Arial" panose="020B0604020202020204" pitchFamily="34" charset="0"/>
                <a:cs typeface="Arial" panose="020B0604020202020204" pitchFamily="34" charset="0"/>
              </a:rPr>
              <a:t>Provide guidance to lead and facilitate the improvement of diagnosis-related provider communication.</a:t>
            </a:r>
          </a:p>
          <a:p>
            <a:pPr marL="171450" lvl="0" indent="-171450"/>
            <a:r>
              <a:rPr lang="en-US" sz="2400" dirty="0">
                <a:latin typeface="Arial" panose="020B0604020202020204" pitchFamily="34" charset="0"/>
                <a:cs typeface="Arial" panose="020B0604020202020204" pitchFamily="34" charset="0"/>
              </a:rPr>
              <a:t>Demonstrate the utility of four leadership tools: briefs, debriefs, huddles, and reflection.</a:t>
            </a:r>
            <a:r>
              <a:rPr lang="en-US" sz="2400" dirty="0">
                <a:latin typeface="Arial" panose="020B0604020202020204" pitchFamily="34" charset="0"/>
                <a:ea typeface="Arial" charset="0"/>
                <a:cs typeface="Arial" panose="020B0604020202020204" pitchFamily="34" charset="0"/>
              </a:rPr>
              <a:t> </a:t>
            </a:r>
          </a:p>
        </p:txBody>
      </p:sp>
      <p:pic>
        <p:nvPicPr>
          <p:cNvPr id="5" name="Picture 5" descr="The TeamSTEPPS triangle logo is a visual model that represents some basic but critical concepts related to teamwork training. The four primary trainable teamwork skills are Leadership, Communication, Situation monitoring, and Mutual support. With a fundamental level of competency in each of these skills, research has shown that the team can enhance three types of teamwork outcomes: Performance, Knowledge, and Attitudes.">
            <a:extLst>
              <a:ext uri="{FF2B5EF4-FFF2-40B4-BE49-F238E27FC236}">
                <a16:creationId xmlns:a16="http://schemas.microsoft.com/office/drawing/2014/main" id="{59B3AB63-178B-45C8-83AB-54A1ABD71F2B}"/>
              </a:ext>
            </a:extLst>
          </p:cNvPr>
          <p:cNvPicPr>
            <a:picLocks noChangeAspect="1"/>
          </p:cNvPicPr>
          <p:nvPr/>
        </p:nvPicPr>
        <p:blipFill>
          <a:blip r:embed="rId3"/>
          <a:stretch>
            <a:fillRect/>
          </a:stretch>
        </p:blipFill>
        <p:spPr>
          <a:xfrm>
            <a:off x="5442350" y="2419451"/>
            <a:ext cx="3244450" cy="2628697"/>
          </a:xfrm>
          <a:prstGeom prst="rect">
            <a:avLst/>
          </a:prstGeom>
        </p:spPr>
      </p:pic>
    </p:spTree>
    <p:extLst>
      <p:ext uri="{BB962C8B-B14F-4D97-AF65-F5344CB8AC3E}">
        <p14:creationId xmlns:p14="http://schemas.microsoft.com/office/powerpoint/2010/main" val="851046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F6902-8E67-4377-9F16-12E64A3580AD}"/>
              </a:ext>
            </a:extLst>
          </p:cNvPr>
          <p:cNvSpPr>
            <a:spLocks noGrp="1"/>
          </p:cNvSpPr>
          <p:nvPr>
            <p:ph type="title"/>
          </p:nvPr>
        </p:nvSpPr>
        <p:spPr/>
        <p:txBody>
          <a:bodyPr/>
          <a:lstStyle/>
          <a:p>
            <a:r>
              <a:rPr lang="en-US" dirty="0"/>
              <a:t>Materials for This Module</a:t>
            </a:r>
          </a:p>
        </p:txBody>
      </p:sp>
      <p:sp>
        <p:nvSpPr>
          <p:cNvPr id="6" name="Rectangle 5">
            <a:extLst>
              <a:ext uri="{FF2B5EF4-FFF2-40B4-BE49-F238E27FC236}">
                <a16:creationId xmlns:a16="http://schemas.microsoft.com/office/drawing/2014/main" id="{422408D3-8A76-4363-B429-D197B2859673}"/>
              </a:ext>
            </a:extLst>
          </p:cNvPr>
          <p:cNvSpPr/>
          <p:nvPr/>
        </p:nvSpPr>
        <p:spPr>
          <a:xfrm>
            <a:off x="140369" y="2101840"/>
            <a:ext cx="5407464" cy="3354765"/>
          </a:xfrm>
          <a:prstGeom prst="rect">
            <a:avLst/>
          </a:prstGeom>
        </p:spPr>
        <p:txBody>
          <a:bodyPr wrap="square">
            <a:spAutoFit/>
          </a:bodyPr>
          <a:lstStyle/>
          <a:p>
            <a:r>
              <a:rPr lang="en-US" sz="2400" b="1" dirty="0">
                <a:latin typeface="Arial" panose="020B0604020202020204" pitchFamily="34" charset="0"/>
                <a:cs typeface="Arial" panose="020B0604020202020204" pitchFamily="34" charset="0"/>
              </a:rPr>
              <a:t>Participant Workbook</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Team Assessment for Leadership</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Leader Competencies in Diagnosis</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Briefs</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Huddles</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Debriefs</a:t>
            </a:r>
          </a:p>
          <a:p>
            <a:pPr>
              <a:spcBef>
                <a:spcPts val="1200"/>
              </a:spcBef>
            </a:pPr>
            <a:r>
              <a:rPr lang="en-US" sz="2400" b="1" dirty="0">
                <a:latin typeface="Arial" charset="0"/>
                <a:ea typeface="Arial" charset="0"/>
                <a:cs typeface="Arial" charset="0"/>
              </a:rPr>
              <a:t>The Diagnostic Journey of Mr. Kane</a:t>
            </a:r>
            <a:endParaRPr lang="en-US" sz="2400" dirty="0">
              <a:latin typeface="Arial" panose="020B0604020202020204" pitchFamily="34" charset="0"/>
              <a:cs typeface="Arial" panose="020B0604020202020204" pitchFamily="34" charset="0"/>
            </a:endParaRPr>
          </a:p>
          <a:p>
            <a:pPr>
              <a:spcBef>
                <a:spcPts val="1200"/>
              </a:spcBef>
            </a:pPr>
            <a:r>
              <a:rPr lang="en-US" sz="2400" b="1" dirty="0">
                <a:latin typeface="Arial" panose="020B0604020202020204" pitchFamily="34" charset="0"/>
                <a:cs typeface="Arial" panose="020B0604020202020204" pitchFamily="34" charset="0"/>
              </a:rPr>
              <a:t>Facilitator’s Guide</a:t>
            </a:r>
          </a:p>
        </p:txBody>
      </p:sp>
      <p:pic>
        <p:nvPicPr>
          <p:cNvPr id="4" name="Picture 3">
            <a:extLst>
              <a:ext uri="{FF2B5EF4-FFF2-40B4-BE49-F238E27FC236}">
                <a16:creationId xmlns:a16="http://schemas.microsoft.com/office/drawing/2014/main" id="{FEB2D91E-AA9B-4B83-8B2E-947CED054FF1}"/>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456620">
            <a:off x="5907663" y="2257544"/>
            <a:ext cx="2399254" cy="31049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a:extLst>
              <a:ext uri="{FF2B5EF4-FFF2-40B4-BE49-F238E27FC236}">
                <a16:creationId xmlns:a16="http://schemas.microsoft.com/office/drawing/2014/main" id="{B17A22F8-3C36-4148-84FA-EC8C25F2335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273215" y="3939034"/>
            <a:ext cx="2393532" cy="17908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27545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FBB31-4926-4A51-8F93-FE68D9D979EA}"/>
              </a:ext>
            </a:extLst>
          </p:cNvPr>
          <p:cNvSpPr>
            <a:spLocks noGrp="1"/>
          </p:cNvSpPr>
          <p:nvPr>
            <p:ph type="title"/>
          </p:nvPr>
        </p:nvSpPr>
        <p:spPr>
          <a:xfrm>
            <a:off x="76200" y="263653"/>
            <a:ext cx="8610600" cy="1143000"/>
          </a:xfrm>
        </p:spPr>
        <p:txBody>
          <a:bodyPr>
            <a:normAutofit fontScale="90000"/>
          </a:bodyPr>
          <a:lstStyle/>
          <a:p>
            <a:r>
              <a:rPr lang="en-US" dirty="0">
                <a:latin typeface="Arial"/>
                <a:cs typeface="Arial"/>
              </a:rPr>
              <a:t>Team Assessment for Leadership To Improve Diagnosis</a:t>
            </a:r>
            <a:endParaRPr lang="en-US" dirty="0"/>
          </a:p>
        </p:txBody>
      </p:sp>
      <p:pic>
        <p:nvPicPr>
          <p:cNvPr id="5" name="Picture 4" descr="The Leadership domain of the Team Assessment Tool for Improving Diagnosis rates the entity’s leaders’ ability to ensure all team members understand the goals and vision, provide resources, balance the workload, act as liaisons, set expectations for participants, celebrate diagnostic team successes, and model teamwork behaviors.">
            <a:extLst>
              <a:ext uri="{FF2B5EF4-FFF2-40B4-BE49-F238E27FC236}">
                <a16:creationId xmlns:a16="http://schemas.microsoft.com/office/drawing/2014/main" id="{B911FA75-D4E0-45BD-932A-BE69271AEAB6}"/>
              </a:ext>
            </a:extLst>
          </p:cNvPr>
          <p:cNvPicPr>
            <a:picLocks noChangeAspect="1"/>
          </p:cNvPicPr>
          <p:nvPr/>
        </p:nvPicPr>
        <p:blipFill>
          <a:blip r:embed="rId3"/>
          <a:stretch>
            <a:fillRect/>
          </a:stretch>
        </p:blipFill>
        <p:spPr>
          <a:xfrm>
            <a:off x="545522" y="1996601"/>
            <a:ext cx="7511956" cy="3780148"/>
          </a:xfrm>
          <a:prstGeom prst="rect">
            <a:avLst/>
          </a:prstGeom>
          <a:effectLst>
            <a:outerShdw blurRad="368300" dist="38100" dir="2700000" sx="102000" sy="102000" algn="tl" rotWithShape="0">
              <a:prstClr val="black">
                <a:alpha val="40000"/>
              </a:prstClr>
            </a:outerShdw>
          </a:effectLst>
        </p:spPr>
      </p:pic>
      <p:pic>
        <p:nvPicPr>
          <p:cNvPr id="6" name="Picture 5" descr="This slide can be found in the participant workbook. ">
            <a:extLst>
              <a:ext uri="{FF2B5EF4-FFF2-40B4-BE49-F238E27FC236}">
                <a16:creationId xmlns:a16="http://schemas.microsoft.com/office/drawing/2014/main" id="{B3342E25-EAC4-4970-8FB0-B5EE9E8A7DFF}"/>
              </a:ext>
              <a:ext uri="{C183D7F6-B498-43B3-948B-1728B52AA6E4}">
                <adec:decorative xmlns:adec="http://schemas.microsoft.com/office/drawing/2017/decorative" val="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5200" y="4962198"/>
            <a:ext cx="1686045" cy="1686045"/>
          </a:xfrm>
          <a:prstGeom prst="rect">
            <a:avLst/>
          </a:prstGeom>
        </p:spPr>
      </p:pic>
    </p:spTree>
    <p:extLst>
      <p:ext uri="{BB962C8B-B14F-4D97-AF65-F5344CB8AC3E}">
        <p14:creationId xmlns:p14="http://schemas.microsoft.com/office/powerpoint/2010/main" val="123028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A00E3-67C1-4566-ABB7-D8875B5B4F54}"/>
              </a:ext>
            </a:extLst>
          </p:cNvPr>
          <p:cNvSpPr>
            <a:spLocks noGrp="1"/>
          </p:cNvSpPr>
          <p:nvPr>
            <p:ph type="title"/>
          </p:nvPr>
        </p:nvSpPr>
        <p:spPr>
          <a:xfrm>
            <a:off x="228599" y="152400"/>
            <a:ext cx="8229600" cy="1410017"/>
          </a:xfrm>
        </p:spPr>
        <p:txBody>
          <a:bodyPr>
            <a:noAutofit/>
          </a:bodyPr>
          <a:lstStyle/>
          <a:p>
            <a:r>
              <a:rPr lang="en-US" dirty="0"/>
              <a:t>Leader Competencies in Diagnosis</a:t>
            </a:r>
            <a:endParaRPr lang="en-US" sz="3600" dirty="0">
              <a:latin typeface="Arial" charset="0"/>
              <a:ea typeface="Arial" charset="0"/>
              <a:cs typeface="Arial" charset="0"/>
            </a:endParaRPr>
          </a:p>
        </p:txBody>
      </p:sp>
      <p:sp>
        <p:nvSpPr>
          <p:cNvPr id="4" name="Rectangle 3">
            <a:extLst>
              <a:ext uri="{FF2B5EF4-FFF2-40B4-BE49-F238E27FC236}">
                <a16:creationId xmlns:a16="http://schemas.microsoft.com/office/drawing/2014/main" id="{10BD6088-2AC0-4EC8-B5C3-C9F2ADC231A0}"/>
              </a:ext>
              <a:ext uri="{C183D7F6-B498-43B3-948B-1728B52AA6E4}">
                <adec:decorative xmlns:adec="http://schemas.microsoft.com/office/drawing/2017/decorative" val="1"/>
              </a:ext>
            </a:extLst>
          </p:cNvPr>
          <p:cNvSpPr/>
          <p:nvPr/>
        </p:nvSpPr>
        <p:spPr>
          <a:xfrm>
            <a:off x="521869" y="2438287"/>
            <a:ext cx="8186702" cy="239549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DA4FA4-6429-4EF0-A892-65BA696E42C2}"/>
              </a:ext>
            </a:extLst>
          </p:cNvPr>
          <p:cNvSpPr txBox="1"/>
          <p:nvPr/>
        </p:nvSpPr>
        <p:spPr>
          <a:xfrm>
            <a:off x="581871" y="2572183"/>
            <a:ext cx="2607361" cy="1477328"/>
          </a:xfrm>
          <a:prstGeom prst="rect">
            <a:avLst/>
          </a:prstGeom>
          <a:noFill/>
        </p:spPr>
        <p:txBody>
          <a:bodyPr wrap="square" numCol="1" rtlCol="0">
            <a:spAutoFit/>
          </a:bodyPr>
          <a:lstStyle/>
          <a:p>
            <a:r>
              <a:rPr lang="en-US" b="1" dirty="0"/>
              <a:t>Courage</a:t>
            </a:r>
          </a:p>
          <a:p>
            <a:r>
              <a:rPr lang="en-US" b="1" dirty="0"/>
              <a:t>Curiosity</a:t>
            </a:r>
          </a:p>
          <a:p>
            <a:r>
              <a:rPr lang="en-US" b="1" dirty="0"/>
              <a:t>Empathy</a:t>
            </a:r>
          </a:p>
          <a:p>
            <a:r>
              <a:rPr lang="en-US" b="1" dirty="0"/>
              <a:t>Flexibility</a:t>
            </a:r>
          </a:p>
          <a:p>
            <a:r>
              <a:rPr lang="en-US" b="1" dirty="0"/>
              <a:t>Humility</a:t>
            </a:r>
          </a:p>
        </p:txBody>
      </p:sp>
      <p:sp>
        <p:nvSpPr>
          <p:cNvPr id="9" name="TextBox 8">
            <a:extLst>
              <a:ext uri="{FF2B5EF4-FFF2-40B4-BE49-F238E27FC236}">
                <a16:creationId xmlns:a16="http://schemas.microsoft.com/office/drawing/2014/main" id="{9BCEA67E-AB21-45D6-909D-8CC2E6F4BAC8}"/>
              </a:ext>
            </a:extLst>
          </p:cNvPr>
          <p:cNvSpPr txBox="1"/>
          <p:nvPr/>
        </p:nvSpPr>
        <p:spPr>
          <a:xfrm>
            <a:off x="2726558" y="2572183"/>
            <a:ext cx="3010212" cy="1477328"/>
          </a:xfrm>
          <a:prstGeom prst="rect">
            <a:avLst/>
          </a:prstGeom>
          <a:noFill/>
        </p:spPr>
        <p:txBody>
          <a:bodyPr wrap="square" numCol="1" rtlCol="0">
            <a:spAutoFit/>
          </a:bodyPr>
          <a:lstStyle/>
          <a:p>
            <a:r>
              <a:rPr lang="en-US" b="1" dirty="0"/>
              <a:t>Integrity</a:t>
            </a:r>
          </a:p>
          <a:p>
            <a:r>
              <a:rPr lang="en-US" b="1" dirty="0"/>
              <a:t>Intellectual autonomy</a:t>
            </a:r>
          </a:p>
          <a:p>
            <a:r>
              <a:rPr lang="en-US" b="1" dirty="0"/>
              <a:t>Kindness</a:t>
            </a:r>
          </a:p>
          <a:p>
            <a:r>
              <a:rPr lang="en-US" b="1" dirty="0"/>
              <a:t>Patience</a:t>
            </a:r>
          </a:p>
          <a:p>
            <a:r>
              <a:rPr lang="en-US" b="1" dirty="0"/>
              <a:t>Persistence</a:t>
            </a:r>
          </a:p>
        </p:txBody>
      </p:sp>
      <p:sp>
        <p:nvSpPr>
          <p:cNvPr id="10" name="TextBox 9">
            <a:extLst>
              <a:ext uri="{FF2B5EF4-FFF2-40B4-BE49-F238E27FC236}">
                <a16:creationId xmlns:a16="http://schemas.microsoft.com/office/drawing/2014/main" id="{30764324-1439-4245-BE03-F09D3496659A}"/>
              </a:ext>
            </a:extLst>
          </p:cNvPr>
          <p:cNvSpPr txBox="1"/>
          <p:nvPr/>
        </p:nvSpPr>
        <p:spPr>
          <a:xfrm>
            <a:off x="5595257" y="2572183"/>
            <a:ext cx="3026874" cy="1477328"/>
          </a:xfrm>
          <a:prstGeom prst="rect">
            <a:avLst/>
          </a:prstGeom>
          <a:noFill/>
        </p:spPr>
        <p:txBody>
          <a:bodyPr wrap="square" numCol="1" rtlCol="0">
            <a:spAutoFit/>
          </a:bodyPr>
          <a:lstStyle/>
          <a:p>
            <a:r>
              <a:rPr lang="en-US" b="1" dirty="0"/>
              <a:t>Professionalism</a:t>
            </a:r>
          </a:p>
          <a:p>
            <a:r>
              <a:rPr lang="en-US" b="1" dirty="0"/>
              <a:t>Resilience &amp; Adaptability</a:t>
            </a:r>
          </a:p>
          <a:p>
            <a:r>
              <a:rPr lang="en-US" b="1" dirty="0"/>
              <a:t>Respect</a:t>
            </a:r>
          </a:p>
          <a:p>
            <a:r>
              <a:rPr lang="en-US" b="1" dirty="0"/>
              <a:t>Tolerance of uncertainty</a:t>
            </a:r>
          </a:p>
          <a:p>
            <a:r>
              <a:rPr lang="en-US" b="1" dirty="0"/>
              <a:t>Reflection</a:t>
            </a:r>
          </a:p>
        </p:txBody>
      </p:sp>
      <p:sp>
        <p:nvSpPr>
          <p:cNvPr id="11" name="TextBox 10">
            <a:extLst>
              <a:ext uri="{FF2B5EF4-FFF2-40B4-BE49-F238E27FC236}">
                <a16:creationId xmlns:a16="http://schemas.microsoft.com/office/drawing/2014/main" id="{104DB7E0-BF01-45F6-BA15-12CCC0001689}"/>
              </a:ext>
            </a:extLst>
          </p:cNvPr>
          <p:cNvSpPr txBox="1"/>
          <p:nvPr/>
        </p:nvSpPr>
        <p:spPr>
          <a:xfrm>
            <a:off x="2726558" y="4365765"/>
            <a:ext cx="4403455" cy="369332"/>
          </a:xfrm>
          <a:prstGeom prst="rect">
            <a:avLst/>
          </a:prstGeom>
          <a:noFill/>
        </p:spPr>
        <p:txBody>
          <a:bodyPr wrap="square" numCol="1" rtlCol="0">
            <a:spAutoFit/>
          </a:bodyPr>
          <a:lstStyle/>
          <a:p>
            <a:r>
              <a:rPr lang="en-US" b="1" dirty="0"/>
              <a:t>And above all: Put the patient first</a:t>
            </a:r>
          </a:p>
        </p:txBody>
      </p:sp>
      <p:sp>
        <p:nvSpPr>
          <p:cNvPr id="5" name="Rectangle 4">
            <a:extLst>
              <a:ext uri="{FF2B5EF4-FFF2-40B4-BE49-F238E27FC236}">
                <a16:creationId xmlns:a16="http://schemas.microsoft.com/office/drawing/2014/main" id="{A548E0F8-B2E3-4174-925B-555778C76E6D}"/>
              </a:ext>
            </a:extLst>
          </p:cNvPr>
          <p:cNvSpPr/>
          <p:nvPr/>
        </p:nvSpPr>
        <p:spPr>
          <a:xfrm>
            <a:off x="2997469" y="5763817"/>
            <a:ext cx="4720869" cy="369332"/>
          </a:xfrm>
          <a:prstGeom prst="rect">
            <a:avLst/>
          </a:prstGeom>
        </p:spPr>
        <p:txBody>
          <a:bodyPr wrap="square">
            <a:spAutoFit/>
          </a:bodyPr>
          <a:lstStyle/>
          <a:p>
            <a:r>
              <a:rPr lang="en-US" dirty="0"/>
              <a:t>Reference: Olson, </a:t>
            </a:r>
            <a:r>
              <a:rPr lang="en-US" dirty="0" err="1"/>
              <a:t>Rencic</a:t>
            </a:r>
            <a:r>
              <a:rPr lang="en-US" dirty="0"/>
              <a:t>, Cosby, et al., 2019</a:t>
            </a:r>
          </a:p>
        </p:txBody>
      </p:sp>
      <p:pic>
        <p:nvPicPr>
          <p:cNvPr id="7" name="Picture 6" descr="This slide can be found in the participant workbook. ">
            <a:extLst>
              <a:ext uri="{FF2B5EF4-FFF2-40B4-BE49-F238E27FC236}">
                <a16:creationId xmlns:a16="http://schemas.microsoft.com/office/drawing/2014/main" id="{B3342E25-EAC4-4970-8FB0-B5EE9E8A7DFF}"/>
              </a:ex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0" y="4962198"/>
            <a:ext cx="1686045" cy="1686045"/>
          </a:xfrm>
          <a:prstGeom prst="rect">
            <a:avLst/>
          </a:prstGeom>
        </p:spPr>
      </p:pic>
    </p:spTree>
    <p:extLst>
      <p:ext uri="{BB962C8B-B14F-4D97-AF65-F5344CB8AC3E}">
        <p14:creationId xmlns:p14="http://schemas.microsoft.com/office/powerpoint/2010/main" val="3635995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A00E3-67C1-4566-ABB7-D8875B5B4F54}"/>
              </a:ext>
            </a:extLst>
          </p:cNvPr>
          <p:cNvSpPr>
            <a:spLocks noGrp="1"/>
          </p:cNvSpPr>
          <p:nvPr>
            <p:ph type="title"/>
          </p:nvPr>
        </p:nvSpPr>
        <p:spPr>
          <a:xfrm>
            <a:off x="228599" y="152400"/>
            <a:ext cx="8229600" cy="1410017"/>
          </a:xfrm>
        </p:spPr>
        <p:txBody>
          <a:bodyPr>
            <a:noAutofit/>
          </a:bodyPr>
          <a:lstStyle/>
          <a:p>
            <a:r>
              <a:rPr lang="en-US" sz="3600" dirty="0">
                <a:latin typeface="Arial" charset="0"/>
                <a:ea typeface="Arial" charset="0"/>
                <a:cs typeface="Arial" charset="0"/>
              </a:rPr>
              <a:t>Effective Diagnostic Teams Need Cohesive Clinical and Administrative Leadership</a:t>
            </a:r>
          </a:p>
        </p:txBody>
      </p:sp>
      <p:pic>
        <p:nvPicPr>
          <p:cNvPr id="8" name="Picture 7">
            <a:extLst>
              <a:ext uri="{FF2B5EF4-FFF2-40B4-BE49-F238E27FC236}">
                <a16:creationId xmlns:a16="http://schemas.microsoft.com/office/drawing/2014/main" id="{AA8B2EF7-E940-4E01-91AE-607CABDAC42C}"/>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3051" y="2426851"/>
            <a:ext cx="2195751" cy="2195751"/>
          </a:xfrm>
          <a:prstGeom prst="rect">
            <a:avLst/>
          </a:prstGeom>
        </p:spPr>
      </p:pic>
      <p:sp>
        <p:nvSpPr>
          <p:cNvPr id="10" name="TextBox 9">
            <a:extLst>
              <a:ext uri="{FF2B5EF4-FFF2-40B4-BE49-F238E27FC236}">
                <a16:creationId xmlns:a16="http://schemas.microsoft.com/office/drawing/2014/main" id="{A5388025-EEE9-408E-8367-AF56C5C11C5F}"/>
              </a:ext>
            </a:extLst>
          </p:cNvPr>
          <p:cNvSpPr txBox="1"/>
          <p:nvPr/>
        </p:nvSpPr>
        <p:spPr>
          <a:xfrm>
            <a:off x="579675" y="4404091"/>
            <a:ext cx="2478566"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Compelling Direction</a:t>
            </a:r>
          </a:p>
        </p:txBody>
      </p:sp>
      <p:pic>
        <p:nvPicPr>
          <p:cNvPr id="7" name="Picture 6">
            <a:extLst>
              <a:ext uri="{FF2B5EF4-FFF2-40B4-BE49-F238E27FC236}">
                <a16:creationId xmlns:a16="http://schemas.microsoft.com/office/drawing/2014/main" id="{6FB6E134-0AAB-48F0-A707-7882193C8E27}"/>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36403" y="2514600"/>
            <a:ext cx="2078694" cy="2078694"/>
          </a:xfrm>
          <a:prstGeom prst="rect">
            <a:avLst/>
          </a:prstGeom>
        </p:spPr>
      </p:pic>
      <p:sp>
        <p:nvSpPr>
          <p:cNvPr id="11" name="TextBox 10">
            <a:extLst>
              <a:ext uri="{FF2B5EF4-FFF2-40B4-BE49-F238E27FC236}">
                <a16:creationId xmlns:a16="http://schemas.microsoft.com/office/drawing/2014/main" id="{1C8C45AC-EB70-4783-83FB-9B5693E42596}"/>
              </a:ext>
            </a:extLst>
          </p:cNvPr>
          <p:cNvSpPr txBox="1"/>
          <p:nvPr/>
        </p:nvSpPr>
        <p:spPr>
          <a:xfrm>
            <a:off x="2779932" y="4406983"/>
            <a:ext cx="2111908"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Strong Structure</a:t>
            </a:r>
          </a:p>
        </p:txBody>
      </p:sp>
      <p:pic>
        <p:nvPicPr>
          <p:cNvPr id="5" name="Picture 4">
            <a:extLst>
              <a:ext uri="{FF2B5EF4-FFF2-40B4-BE49-F238E27FC236}">
                <a16:creationId xmlns:a16="http://schemas.microsoft.com/office/drawing/2014/main" id="{C4075D52-64FC-4780-8F17-06FA8F0DC044}"/>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83510" y="2682232"/>
            <a:ext cx="2078694" cy="2078694"/>
          </a:xfrm>
          <a:prstGeom prst="rect">
            <a:avLst/>
          </a:prstGeom>
        </p:spPr>
      </p:pic>
      <p:sp>
        <p:nvSpPr>
          <p:cNvPr id="12" name="TextBox 11">
            <a:extLst>
              <a:ext uri="{FF2B5EF4-FFF2-40B4-BE49-F238E27FC236}">
                <a16:creationId xmlns:a16="http://schemas.microsoft.com/office/drawing/2014/main" id="{F4FCD3C1-FB31-4ED3-A382-FBD1ED5915EB}"/>
              </a:ext>
            </a:extLst>
          </p:cNvPr>
          <p:cNvSpPr txBox="1"/>
          <p:nvPr/>
        </p:nvSpPr>
        <p:spPr>
          <a:xfrm>
            <a:off x="4761911" y="4404091"/>
            <a:ext cx="2478566"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Supportive Context</a:t>
            </a:r>
          </a:p>
        </p:txBody>
      </p:sp>
      <p:pic>
        <p:nvPicPr>
          <p:cNvPr id="6" name="Picture 5">
            <a:extLst>
              <a:ext uri="{FF2B5EF4-FFF2-40B4-BE49-F238E27FC236}">
                <a16:creationId xmlns:a16="http://schemas.microsoft.com/office/drawing/2014/main" id="{4D972A2E-F038-486D-9542-89830C3D47B1}"/>
              </a:ex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85930" y="2521300"/>
            <a:ext cx="2287906" cy="2287906"/>
          </a:xfrm>
          <a:prstGeom prst="rect">
            <a:avLst/>
          </a:prstGeom>
        </p:spPr>
      </p:pic>
      <p:sp>
        <p:nvSpPr>
          <p:cNvPr id="13" name="TextBox 12">
            <a:extLst>
              <a:ext uri="{FF2B5EF4-FFF2-40B4-BE49-F238E27FC236}">
                <a16:creationId xmlns:a16="http://schemas.microsoft.com/office/drawing/2014/main" id="{0B84F3D7-B4AE-4EDC-A1D4-27F7DD08DBC4}"/>
              </a:ext>
            </a:extLst>
          </p:cNvPr>
          <p:cNvSpPr txBox="1"/>
          <p:nvPr/>
        </p:nvSpPr>
        <p:spPr>
          <a:xfrm>
            <a:off x="6800233" y="4404091"/>
            <a:ext cx="2078694"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Shared Mindset</a:t>
            </a:r>
          </a:p>
        </p:txBody>
      </p:sp>
    </p:spTree>
    <p:extLst>
      <p:ext uri="{BB962C8B-B14F-4D97-AF65-F5344CB8AC3E}">
        <p14:creationId xmlns:p14="http://schemas.microsoft.com/office/powerpoint/2010/main" val="1352673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551DD1-8675-C14B-ABE4-28CC611CA221}"/>
              </a:ext>
            </a:extLst>
          </p:cNvPr>
          <p:cNvSpPr>
            <a:spLocks noGrp="1"/>
          </p:cNvSpPr>
          <p:nvPr>
            <p:ph type="title"/>
          </p:nvPr>
        </p:nvSpPr>
        <p:spPr>
          <a:xfrm>
            <a:off x="337093" y="100387"/>
            <a:ext cx="8197795" cy="1702573"/>
          </a:xfrm>
        </p:spPr>
        <p:txBody>
          <a:bodyPr>
            <a:normAutofit fontScale="90000"/>
          </a:bodyPr>
          <a:lstStyle/>
          <a:p>
            <a:r>
              <a:rPr lang="en-US" dirty="0">
                <a:latin typeface="Arial" charset="0"/>
                <a:ea typeface="Arial" charset="0"/>
                <a:cs typeface="Arial" charset="0"/>
              </a:rPr>
              <a:t>Leadership Role: </a:t>
            </a:r>
            <a:br>
              <a:rPr lang="en-US" dirty="0">
                <a:latin typeface="Arial" charset="0"/>
                <a:ea typeface="Arial" charset="0"/>
                <a:cs typeface="Arial" charset="0"/>
              </a:rPr>
            </a:br>
            <a:r>
              <a:rPr lang="en-US" dirty="0">
                <a:latin typeface="Arial" charset="0"/>
                <a:ea typeface="Arial" charset="0"/>
                <a:cs typeface="Arial" charset="0"/>
              </a:rPr>
              <a:t>Facilitate Shift From Diagnosis </a:t>
            </a:r>
            <a:br>
              <a:rPr lang="en-US" dirty="0">
                <a:latin typeface="Arial" charset="0"/>
                <a:ea typeface="Arial" charset="0"/>
                <a:cs typeface="Arial" charset="0"/>
              </a:rPr>
            </a:br>
            <a:r>
              <a:rPr lang="en-US" dirty="0">
                <a:latin typeface="Arial" charset="0"/>
                <a:ea typeface="Arial" charset="0"/>
                <a:cs typeface="Arial" charset="0"/>
              </a:rPr>
              <a:t>Status Quo to Improvement</a:t>
            </a:r>
            <a:endParaRPr lang="en-US" dirty="0"/>
          </a:p>
        </p:txBody>
      </p:sp>
      <p:pic>
        <p:nvPicPr>
          <p:cNvPr id="3" name="Picture 2">
            <a:extLs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3396" b="13119"/>
          <a:stretch/>
        </p:blipFill>
        <p:spPr>
          <a:xfrm>
            <a:off x="763753" y="1831492"/>
            <a:ext cx="1065767" cy="783177"/>
          </a:xfrm>
          <a:prstGeom prst="rect">
            <a:avLst/>
          </a:prstGeom>
        </p:spPr>
      </p:pic>
      <p:sp>
        <p:nvSpPr>
          <p:cNvPr id="35" name="Content Placeholder 11">
            <a:extLst>
              <a:ext uri="{FF2B5EF4-FFF2-40B4-BE49-F238E27FC236}">
                <a16:creationId xmlns:a16="http://schemas.microsoft.com/office/drawing/2014/main" id="{096C534E-1503-4F7C-ABC4-1749E3BC0568}"/>
              </a:ext>
            </a:extLst>
          </p:cNvPr>
          <p:cNvSpPr txBox="1">
            <a:spLocks/>
          </p:cNvSpPr>
          <p:nvPr/>
        </p:nvSpPr>
        <p:spPr>
          <a:xfrm>
            <a:off x="150569" y="2677873"/>
            <a:ext cx="2292137" cy="436960"/>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solidFill>
                  <a:schemeClr val="tx1"/>
                </a:solidFill>
                <a:latin typeface="Arial" charset="0"/>
                <a:ea typeface="Arial" charset="0"/>
                <a:cs typeface="Arial" charset="0"/>
              </a:rPr>
              <a:t>Unfreeze Status Quo</a:t>
            </a:r>
          </a:p>
        </p:txBody>
      </p:sp>
      <p:sp>
        <p:nvSpPr>
          <p:cNvPr id="6" name="Rectangle 5">
            <a:extLst>
              <a:ext uri="{FF2B5EF4-FFF2-40B4-BE49-F238E27FC236}">
                <a16:creationId xmlns:a16="http://schemas.microsoft.com/office/drawing/2014/main" id="{7185443D-A03E-2640-8B45-0ACBD0091403}"/>
              </a:ext>
            </a:extLst>
          </p:cNvPr>
          <p:cNvSpPr/>
          <p:nvPr/>
        </p:nvSpPr>
        <p:spPr>
          <a:xfrm>
            <a:off x="372065" y="3328412"/>
            <a:ext cx="1752600" cy="459874"/>
          </a:xfrm>
          <a:prstGeom prst="rect">
            <a:avLst/>
          </a:prstGeom>
          <a:ln w="57150"/>
        </p:spPr>
        <p:style>
          <a:lnRef idx="2">
            <a:schemeClr val="accent5"/>
          </a:lnRef>
          <a:fillRef idx="1">
            <a:schemeClr val="lt1"/>
          </a:fillRef>
          <a:effectRef idx="0">
            <a:schemeClr val="accent5"/>
          </a:effectRef>
          <a:fontRef idx="minor">
            <a:schemeClr val="dk1"/>
          </a:fontRef>
        </p:style>
        <p:txBody>
          <a:bodyPr rtlCol="0" anchor="ctr"/>
          <a:lstStyle/>
          <a:p>
            <a:pPr algn="ctr"/>
            <a:r>
              <a:rPr lang="en-US" sz="1500" dirty="0">
                <a:solidFill>
                  <a:schemeClr val="tx1"/>
                </a:solidFill>
                <a:latin typeface="Arial" charset="0"/>
                <a:ea typeface="Arial" charset="0"/>
                <a:cs typeface="Arial" charset="0"/>
              </a:rPr>
              <a:t>judgement and certainty</a:t>
            </a:r>
          </a:p>
        </p:txBody>
      </p:sp>
      <p:sp>
        <p:nvSpPr>
          <p:cNvPr id="20" name="Right Arrow 19">
            <a:extLst>
              <a:ext uri="{FF2B5EF4-FFF2-40B4-BE49-F238E27FC236}">
                <a16:creationId xmlns:a16="http://schemas.microsoft.com/office/drawing/2014/main" id="{98BE4D0A-528D-F148-BAE4-5C4DBA6A2F74}"/>
              </a:ext>
              <a:ext uri="{C183D7F6-B498-43B3-948B-1728B52AA6E4}">
                <adec:decorative xmlns:adec="http://schemas.microsoft.com/office/drawing/2017/decorative" val="1"/>
              </a:ext>
            </a:extLst>
          </p:cNvPr>
          <p:cNvSpPr/>
          <p:nvPr/>
        </p:nvSpPr>
        <p:spPr>
          <a:xfrm>
            <a:off x="2406192" y="3319201"/>
            <a:ext cx="789215" cy="459874"/>
          </a:xfrm>
          <a:prstGeom prst="rightArrow">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350">
              <a:solidFill>
                <a:srgbClr val="000000"/>
              </a:solidFill>
              <a:latin typeface="Arial" charset="0"/>
              <a:ea typeface="Arial" charset="0"/>
              <a:cs typeface="Arial" charset="0"/>
            </a:endParaRPr>
          </a:p>
        </p:txBody>
      </p:sp>
      <p:sp>
        <p:nvSpPr>
          <p:cNvPr id="8" name="Rectangle 7">
            <a:extLst>
              <a:ext uri="{FF2B5EF4-FFF2-40B4-BE49-F238E27FC236}">
                <a16:creationId xmlns:a16="http://schemas.microsoft.com/office/drawing/2014/main" id="{EAB662E3-1B6C-6B4C-920D-B75BF66603A3}"/>
              </a:ext>
            </a:extLst>
          </p:cNvPr>
          <p:cNvSpPr/>
          <p:nvPr/>
        </p:nvSpPr>
        <p:spPr>
          <a:xfrm>
            <a:off x="386035" y="4306520"/>
            <a:ext cx="1752600" cy="459874"/>
          </a:xfrm>
          <a:prstGeom prst="rect">
            <a:avLst/>
          </a:prstGeom>
          <a:solidFill>
            <a:schemeClr val="bg1"/>
          </a:solidFill>
          <a:ln w="57150" cmpd="sng">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1"/>
                </a:solidFill>
                <a:latin typeface="Arial" charset="0"/>
                <a:ea typeface="Arial" charset="0"/>
                <a:cs typeface="Arial" charset="0"/>
              </a:rPr>
              <a:t>ownership of diagnosis</a:t>
            </a:r>
          </a:p>
        </p:txBody>
      </p:sp>
      <p:sp>
        <p:nvSpPr>
          <p:cNvPr id="21" name="Right Arrow 20">
            <a:extLst>
              <a:ext uri="{FF2B5EF4-FFF2-40B4-BE49-F238E27FC236}">
                <a16:creationId xmlns:a16="http://schemas.microsoft.com/office/drawing/2014/main" id="{5CA33F49-4908-F149-9E6B-8D595E696731}"/>
              </a:ext>
              <a:ext uri="{C183D7F6-B498-43B3-948B-1728B52AA6E4}">
                <adec:decorative xmlns:adec="http://schemas.microsoft.com/office/drawing/2017/decorative" val="1"/>
              </a:ext>
            </a:extLst>
          </p:cNvPr>
          <p:cNvSpPr/>
          <p:nvPr/>
        </p:nvSpPr>
        <p:spPr>
          <a:xfrm>
            <a:off x="2411185" y="4352962"/>
            <a:ext cx="789215" cy="459874"/>
          </a:xfrm>
          <a:prstGeom prst="rightArrow">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350">
              <a:solidFill>
                <a:srgbClr val="000000"/>
              </a:solidFill>
              <a:latin typeface="Arial" charset="0"/>
              <a:ea typeface="Arial" charset="0"/>
              <a:cs typeface="Arial" charset="0"/>
            </a:endParaRPr>
          </a:p>
        </p:txBody>
      </p:sp>
      <p:sp>
        <p:nvSpPr>
          <p:cNvPr id="10" name="Rectangle 9">
            <a:extLst>
              <a:ext uri="{FF2B5EF4-FFF2-40B4-BE49-F238E27FC236}">
                <a16:creationId xmlns:a16="http://schemas.microsoft.com/office/drawing/2014/main" id="{C5526E80-B043-2A4A-BAFC-CF417F4B38FD}"/>
              </a:ext>
            </a:extLst>
          </p:cNvPr>
          <p:cNvSpPr/>
          <p:nvPr/>
        </p:nvSpPr>
        <p:spPr>
          <a:xfrm>
            <a:off x="386035" y="5285206"/>
            <a:ext cx="1752600" cy="459874"/>
          </a:xfrm>
          <a:prstGeom prst="rect">
            <a:avLst/>
          </a:prstGeom>
          <a:solidFill>
            <a:schemeClr val="bg1"/>
          </a:solidFill>
          <a:ln w="57150" cmpd="sng">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1"/>
                </a:solidFill>
                <a:latin typeface="Arial" charset="0"/>
                <a:ea typeface="Arial" charset="0"/>
                <a:cs typeface="Arial" charset="0"/>
              </a:rPr>
              <a:t>retrain or redesign </a:t>
            </a:r>
          </a:p>
        </p:txBody>
      </p:sp>
      <p:sp>
        <p:nvSpPr>
          <p:cNvPr id="22" name="Right Arrow 21">
            <a:extLst>
              <a:ext uri="{FF2B5EF4-FFF2-40B4-BE49-F238E27FC236}">
                <a16:creationId xmlns:a16="http://schemas.microsoft.com/office/drawing/2014/main" id="{3FF57F45-54FE-3245-9D2C-53D42B94B65C}"/>
              </a:ext>
              <a:ext uri="{C183D7F6-B498-43B3-948B-1728B52AA6E4}">
                <adec:decorative xmlns:adec="http://schemas.microsoft.com/office/drawing/2017/decorative" val="1"/>
              </a:ext>
            </a:extLst>
          </p:cNvPr>
          <p:cNvSpPr/>
          <p:nvPr/>
        </p:nvSpPr>
        <p:spPr>
          <a:xfrm>
            <a:off x="2411185" y="5285206"/>
            <a:ext cx="789215" cy="459874"/>
          </a:xfrm>
          <a:prstGeom prst="rightArrow">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350">
              <a:solidFill>
                <a:srgbClr val="000000"/>
              </a:solidFill>
              <a:latin typeface="Arial" charset="0"/>
              <a:ea typeface="Arial" charset="0"/>
              <a:cs typeface="Arial" charset="0"/>
            </a:endParaRPr>
          </a:p>
        </p:txBody>
      </p:sp>
      <p:pic>
        <p:nvPicPr>
          <p:cNvPr id="5" name="Picture 4">
            <a:extLs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3396" b="13246"/>
          <a:stretch/>
        </p:blipFill>
        <p:spPr>
          <a:xfrm>
            <a:off x="4076638" y="1832847"/>
            <a:ext cx="1065767" cy="781822"/>
          </a:xfrm>
          <a:prstGeom prst="rect">
            <a:avLst/>
          </a:prstGeom>
        </p:spPr>
      </p:pic>
      <p:sp>
        <p:nvSpPr>
          <p:cNvPr id="19" name="Content Placeholder 11">
            <a:extLst>
              <a:ext uri="{FF2B5EF4-FFF2-40B4-BE49-F238E27FC236}">
                <a16:creationId xmlns:a16="http://schemas.microsoft.com/office/drawing/2014/main" id="{A711741B-A68C-D442-97BD-B3A04A9BF284}"/>
              </a:ext>
            </a:extLst>
          </p:cNvPr>
          <p:cNvSpPr txBox="1">
            <a:spLocks/>
          </p:cNvSpPr>
          <p:nvPr/>
        </p:nvSpPr>
        <p:spPr>
          <a:xfrm>
            <a:off x="3425930" y="2671732"/>
            <a:ext cx="2292137" cy="436960"/>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solidFill>
                  <a:schemeClr val="tx1"/>
                </a:solidFill>
                <a:latin typeface="Arial" charset="0"/>
                <a:ea typeface="Arial" charset="0"/>
                <a:cs typeface="Arial" charset="0"/>
              </a:rPr>
              <a:t>Change</a:t>
            </a:r>
          </a:p>
          <a:p>
            <a:pPr algn="ctr"/>
            <a:r>
              <a:rPr lang="en-US" sz="2000" b="1" dirty="0">
                <a:solidFill>
                  <a:schemeClr val="tx1"/>
                </a:solidFill>
                <a:latin typeface="Arial" charset="0"/>
                <a:ea typeface="Arial" charset="0"/>
                <a:cs typeface="Arial" charset="0"/>
              </a:rPr>
              <a:t>Understanding</a:t>
            </a:r>
          </a:p>
        </p:txBody>
      </p:sp>
      <p:sp>
        <p:nvSpPr>
          <p:cNvPr id="12" name="Rectangle 11">
            <a:extLst>
              <a:ext uri="{FF2B5EF4-FFF2-40B4-BE49-F238E27FC236}">
                <a16:creationId xmlns:a16="http://schemas.microsoft.com/office/drawing/2014/main" id="{3DC21CE1-277B-EC42-9C36-EFAEF2DA38B4}"/>
              </a:ext>
            </a:extLst>
          </p:cNvPr>
          <p:cNvSpPr/>
          <p:nvPr/>
        </p:nvSpPr>
        <p:spPr>
          <a:xfrm>
            <a:off x="3435556" y="3326950"/>
            <a:ext cx="2080874" cy="459874"/>
          </a:xfrm>
          <a:prstGeom prst="rect">
            <a:avLst/>
          </a:prstGeom>
          <a:solidFill>
            <a:schemeClr val="bg1"/>
          </a:solidFill>
          <a:ln w="57150" cmpd="sng">
            <a:solidFill>
              <a:srgbClr val="8064A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1"/>
                </a:solidFill>
                <a:latin typeface="Arial" charset="0"/>
                <a:ea typeface="Arial" charset="0"/>
                <a:cs typeface="Arial" charset="0"/>
              </a:rPr>
              <a:t>curiosity</a:t>
            </a:r>
          </a:p>
        </p:txBody>
      </p:sp>
      <p:sp>
        <p:nvSpPr>
          <p:cNvPr id="26" name="Right Arrow 19">
            <a:extLst>
              <a:ext uri="{FF2B5EF4-FFF2-40B4-BE49-F238E27FC236}">
                <a16:creationId xmlns:a16="http://schemas.microsoft.com/office/drawing/2014/main" id="{C90F2DE0-FF28-45BF-BF9B-7628881022BD}"/>
              </a:ext>
              <a:ext uri="{C183D7F6-B498-43B3-948B-1728B52AA6E4}">
                <adec:decorative xmlns:adec="http://schemas.microsoft.com/office/drawing/2017/decorative" val="1"/>
              </a:ext>
            </a:extLst>
          </p:cNvPr>
          <p:cNvSpPr/>
          <p:nvPr/>
        </p:nvSpPr>
        <p:spPr>
          <a:xfrm>
            <a:off x="5755544" y="3330806"/>
            <a:ext cx="789215" cy="459874"/>
          </a:xfrm>
          <a:prstGeom prst="rightArrow">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350">
              <a:solidFill>
                <a:srgbClr val="000000"/>
              </a:solidFill>
              <a:latin typeface="Arial" charset="0"/>
              <a:ea typeface="Arial" charset="0"/>
              <a:cs typeface="Arial" charset="0"/>
            </a:endParaRPr>
          </a:p>
        </p:txBody>
      </p:sp>
      <p:sp>
        <p:nvSpPr>
          <p:cNvPr id="14" name="Rectangle 13">
            <a:extLst>
              <a:ext uri="{FF2B5EF4-FFF2-40B4-BE49-F238E27FC236}">
                <a16:creationId xmlns:a16="http://schemas.microsoft.com/office/drawing/2014/main" id="{041A5F6B-C4E7-DA40-8480-B4E0F34921DA}"/>
              </a:ext>
            </a:extLst>
          </p:cNvPr>
          <p:cNvSpPr/>
          <p:nvPr/>
        </p:nvSpPr>
        <p:spPr>
          <a:xfrm>
            <a:off x="3439500" y="4310682"/>
            <a:ext cx="2016319" cy="459874"/>
          </a:xfrm>
          <a:prstGeom prst="rect">
            <a:avLst/>
          </a:prstGeom>
          <a:solidFill>
            <a:schemeClr val="bg1"/>
          </a:solidFill>
          <a:ln w="57150" cmpd="sng">
            <a:solidFill>
              <a:srgbClr val="8064A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1"/>
                </a:solidFill>
                <a:latin typeface="Arial" charset="0"/>
                <a:ea typeface="Arial" charset="0"/>
                <a:cs typeface="Arial" charset="0"/>
              </a:rPr>
              <a:t>joint contribution</a:t>
            </a:r>
          </a:p>
        </p:txBody>
      </p:sp>
      <p:sp>
        <p:nvSpPr>
          <p:cNvPr id="27" name="Right Arrow 19">
            <a:extLst>
              <a:ext uri="{FF2B5EF4-FFF2-40B4-BE49-F238E27FC236}">
                <a16:creationId xmlns:a16="http://schemas.microsoft.com/office/drawing/2014/main" id="{F6BAAEB1-7FCE-4634-8228-8B154569C4FC}"/>
              </a:ext>
              <a:ext uri="{C183D7F6-B498-43B3-948B-1728B52AA6E4}">
                <adec:decorative xmlns:adec="http://schemas.microsoft.com/office/drawing/2017/decorative" val="1"/>
              </a:ext>
            </a:extLst>
          </p:cNvPr>
          <p:cNvSpPr/>
          <p:nvPr/>
        </p:nvSpPr>
        <p:spPr>
          <a:xfrm>
            <a:off x="5773938" y="4352962"/>
            <a:ext cx="789215" cy="459874"/>
          </a:xfrm>
          <a:prstGeom prst="rightArrow">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350">
              <a:solidFill>
                <a:srgbClr val="000000"/>
              </a:solidFill>
              <a:latin typeface="Arial" charset="0"/>
              <a:ea typeface="Arial" charset="0"/>
              <a:cs typeface="Arial" charset="0"/>
            </a:endParaRPr>
          </a:p>
        </p:txBody>
      </p:sp>
      <p:sp>
        <p:nvSpPr>
          <p:cNvPr id="16" name="Rectangle 15">
            <a:extLst>
              <a:ext uri="{FF2B5EF4-FFF2-40B4-BE49-F238E27FC236}">
                <a16:creationId xmlns:a16="http://schemas.microsoft.com/office/drawing/2014/main" id="{C2090603-9E8A-B14B-9D0D-B6ED3E65AD0D}"/>
              </a:ext>
            </a:extLst>
          </p:cNvPr>
          <p:cNvSpPr/>
          <p:nvPr/>
        </p:nvSpPr>
        <p:spPr>
          <a:xfrm>
            <a:off x="3427832" y="5286384"/>
            <a:ext cx="2016319" cy="459874"/>
          </a:xfrm>
          <a:prstGeom prst="rect">
            <a:avLst/>
          </a:prstGeom>
          <a:solidFill>
            <a:schemeClr val="bg1"/>
          </a:solidFill>
          <a:ln w="57150" cmpd="sng">
            <a:solidFill>
              <a:srgbClr val="8064A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1"/>
                </a:solidFill>
                <a:latin typeface="Arial" charset="0"/>
                <a:ea typeface="Arial" charset="0"/>
                <a:cs typeface="Arial" charset="0"/>
              </a:rPr>
              <a:t>assess impact</a:t>
            </a:r>
          </a:p>
        </p:txBody>
      </p:sp>
      <p:sp>
        <p:nvSpPr>
          <p:cNvPr id="28" name="Right Arrow 19">
            <a:extLst>
              <a:ext uri="{FF2B5EF4-FFF2-40B4-BE49-F238E27FC236}">
                <a16:creationId xmlns:a16="http://schemas.microsoft.com/office/drawing/2014/main" id="{862F5C4D-FC54-4928-9ECC-FEA8E3F876CF}"/>
              </a:ext>
              <a:ext uri="{C183D7F6-B498-43B3-948B-1728B52AA6E4}">
                <adec:decorative xmlns:adec="http://schemas.microsoft.com/office/drawing/2017/decorative" val="1"/>
              </a:ext>
            </a:extLst>
          </p:cNvPr>
          <p:cNvSpPr/>
          <p:nvPr/>
        </p:nvSpPr>
        <p:spPr>
          <a:xfrm>
            <a:off x="5773938" y="5285206"/>
            <a:ext cx="789215" cy="459874"/>
          </a:xfrm>
          <a:prstGeom prst="rightArrow">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350">
              <a:solidFill>
                <a:srgbClr val="000000"/>
              </a:solidFill>
              <a:latin typeface="Arial" charset="0"/>
              <a:ea typeface="Arial" charset="0"/>
              <a:cs typeface="Arial" charset="0"/>
            </a:endParaRPr>
          </a:p>
        </p:txBody>
      </p:sp>
      <p:pic>
        <p:nvPicPr>
          <p:cNvPr id="18" name="Picture 17">
            <a:extLst>
              <a:ext uri="{C183D7F6-B498-43B3-948B-1728B52AA6E4}">
                <adec:decorative xmlns:adec="http://schemas.microsoft.com/office/drawing/2017/decorative" val="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4185" b="15011"/>
          <a:stretch/>
        </p:blipFill>
        <p:spPr>
          <a:xfrm>
            <a:off x="7325995" y="1845778"/>
            <a:ext cx="1065768" cy="754604"/>
          </a:xfrm>
          <a:prstGeom prst="rect">
            <a:avLst/>
          </a:prstGeom>
        </p:spPr>
      </p:pic>
      <p:sp>
        <p:nvSpPr>
          <p:cNvPr id="2" name="Rectangle 1">
            <a:extLst>
              <a:ext uri="{FF2B5EF4-FFF2-40B4-BE49-F238E27FC236}">
                <a16:creationId xmlns:a16="http://schemas.microsoft.com/office/drawing/2014/main" id="{89CEE308-82AC-46A9-9974-6B366000FFDF}"/>
              </a:ext>
            </a:extLst>
          </p:cNvPr>
          <p:cNvSpPr/>
          <p:nvPr/>
        </p:nvSpPr>
        <p:spPr>
          <a:xfrm>
            <a:off x="6776337" y="2545923"/>
            <a:ext cx="2118938" cy="707886"/>
          </a:xfrm>
          <a:prstGeom prst="rect">
            <a:avLst/>
          </a:prstGeom>
        </p:spPr>
        <p:txBody>
          <a:bodyPr wrap="square">
            <a:spAutoFit/>
          </a:bodyPr>
          <a:lstStyle/>
          <a:p>
            <a:pPr algn="ctr"/>
            <a:r>
              <a:rPr lang="en-US" sz="2000" b="1" dirty="0">
                <a:latin typeface="Arial" charset="0"/>
                <a:ea typeface="Arial" charset="0"/>
                <a:cs typeface="Arial" charset="0"/>
              </a:rPr>
              <a:t>Refreeze</a:t>
            </a:r>
          </a:p>
          <a:p>
            <a:pPr algn="ctr"/>
            <a:r>
              <a:rPr lang="en-US" sz="2000" b="1" dirty="0">
                <a:latin typeface="Arial" charset="0"/>
                <a:ea typeface="Arial" charset="0"/>
                <a:cs typeface="Arial" charset="0"/>
              </a:rPr>
              <a:t>Improvement</a:t>
            </a:r>
          </a:p>
        </p:txBody>
      </p:sp>
      <p:sp>
        <p:nvSpPr>
          <p:cNvPr id="29" name="Rectangle 28">
            <a:extLst>
              <a:ext uri="{FF2B5EF4-FFF2-40B4-BE49-F238E27FC236}">
                <a16:creationId xmlns:a16="http://schemas.microsoft.com/office/drawing/2014/main" id="{908EBFCC-5004-4F90-8EB4-CD42D91942E5}"/>
              </a:ext>
            </a:extLst>
          </p:cNvPr>
          <p:cNvSpPr/>
          <p:nvPr/>
        </p:nvSpPr>
        <p:spPr>
          <a:xfrm>
            <a:off x="6744253" y="3319201"/>
            <a:ext cx="2080874" cy="459874"/>
          </a:xfrm>
          <a:prstGeom prst="rect">
            <a:avLst/>
          </a:prstGeom>
          <a:solidFill>
            <a:schemeClr val="bg1"/>
          </a:solidFill>
          <a:ln w="5715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1"/>
                </a:solidFill>
                <a:latin typeface="Arial" charset="0"/>
                <a:ea typeface="Arial" charset="0"/>
                <a:cs typeface="Arial" charset="0"/>
              </a:rPr>
              <a:t>collaboration</a:t>
            </a:r>
          </a:p>
        </p:txBody>
      </p:sp>
      <p:sp>
        <p:nvSpPr>
          <p:cNvPr id="30" name="Rectangle 29">
            <a:extLst>
              <a:ext uri="{FF2B5EF4-FFF2-40B4-BE49-F238E27FC236}">
                <a16:creationId xmlns:a16="http://schemas.microsoft.com/office/drawing/2014/main" id="{10E1A46F-97A4-47BF-9389-2D253EA55739}"/>
              </a:ext>
            </a:extLst>
          </p:cNvPr>
          <p:cNvSpPr/>
          <p:nvPr/>
        </p:nvSpPr>
        <p:spPr>
          <a:xfrm>
            <a:off x="6744253" y="4302366"/>
            <a:ext cx="2080874" cy="459874"/>
          </a:xfrm>
          <a:prstGeom prst="rect">
            <a:avLst/>
          </a:prstGeom>
          <a:solidFill>
            <a:schemeClr val="bg1"/>
          </a:solidFill>
          <a:ln w="5715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1"/>
                </a:solidFill>
                <a:latin typeface="Arial" charset="0"/>
                <a:ea typeface="Arial" charset="0"/>
                <a:cs typeface="Arial" charset="0"/>
              </a:rPr>
              <a:t>commitment</a:t>
            </a:r>
          </a:p>
        </p:txBody>
      </p:sp>
      <p:sp>
        <p:nvSpPr>
          <p:cNvPr id="31" name="Rectangle 30">
            <a:extLst>
              <a:ext uri="{FF2B5EF4-FFF2-40B4-BE49-F238E27FC236}">
                <a16:creationId xmlns:a16="http://schemas.microsoft.com/office/drawing/2014/main" id="{82360C18-4944-418E-BAD6-8B532D7FF035}"/>
              </a:ext>
            </a:extLst>
          </p:cNvPr>
          <p:cNvSpPr/>
          <p:nvPr/>
        </p:nvSpPr>
        <p:spPr>
          <a:xfrm>
            <a:off x="6744511" y="5292445"/>
            <a:ext cx="2080874" cy="459874"/>
          </a:xfrm>
          <a:prstGeom prst="rect">
            <a:avLst/>
          </a:prstGeom>
          <a:solidFill>
            <a:schemeClr val="bg1"/>
          </a:solidFill>
          <a:ln w="5715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1"/>
                </a:solidFill>
                <a:latin typeface="Arial" charset="0"/>
                <a:ea typeface="Arial" charset="0"/>
                <a:cs typeface="Arial" charset="0"/>
              </a:rPr>
              <a:t>communication</a:t>
            </a:r>
          </a:p>
        </p:txBody>
      </p:sp>
    </p:spTree>
    <p:extLst>
      <p:ext uri="{BB962C8B-B14F-4D97-AF65-F5344CB8AC3E}">
        <p14:creationId xmlns:p14="http://schemas.microsoft.com/office/powerpoint/2010/main" val="3474370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9">
                                            <p:txEl>
                                              <p:pRg st="0" end="0"/>
                                            </p:txEl>
                                          </p:spTgt>
                                        </p:tgtEl>
                                        <p:attrNameLst>
                                          <p:attrName>style.visibility</p:attrName>
                                        </p:attrNameLst>
                                      </p:cBhvr>
                                      <p:to>
                                        <p:strVal val="visible"/>
                                      </p:to>
                                    </p:set>
                                    <p:animEffect transition="in" filter="fade">
                                      <p:cBhvr>
                                        <p:cTn id="20" dur="500"/>
                                        <p:tgtEl>
                                          <p:spTgt spid="19">
                                            <p:txEl>
                                              <p:pRg st="0" end="0"/>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9">
                                            <p:txEl>
                                              <p:pRg st="1" end="1"/>
                                            </p:txEl>
                                          </p:spTgt>
                                        </p:tgtEl>
                                        <p:attrNameLst>
                                          <p:attrName>style.visibility</p:attrName>
                                        </p:attrNameLst>
                                      </p:cBhvr>
                                      <p:to>
                                        <p:strVal val="visible"/>
                                      </p:to>
                                    </p:set>
                                    <p:animEffect transition="in" filter="fade">
                                      <p:cBhvr>
                                        <p:cTn id="23" dur="500"/>
                                        <p:tgtEl>
                                          <p:spTgt spid="19">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left)">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wipe(left)">
                                      <p:cBhvr>
                                        <p:cTn id="46" dur="500"/>
                                        <p:tgtEl>
                                          <p:spTgt spid="22"/>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left)">
                                      <p:cBhvr>
                                        <p:cTn id="55" dur="500"/>
                                        <p:tgtEl>
                                          <p:spTgt spid="26"/>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left)">
                                      <p:cBhvr>
                                        <p:cTn id="60" dur="500"/>
                                        <p:tgtEl>
                                          <p:spTgt spid="27"/>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wipe(left)">
                                      <p:cBhvr>
                                        <p:cTn id="69" dur="500"/>
                                        <p:tgtEl>
                                          <p:spTgt spid="29"/>
                                        </p:tgtEl>
                                      </p:cBhvr>
                                    </p:animEffect>
                                  </p:childTnLst>
                                </p:cTn>
                              </p:par>
                            </p:childTnLst>
                          </p:cTn>
                        </p:par>
                        <p:par>
                          <p:cTn id="70" fill="hold">
                            <p:stCondLst>
                              <p:cond delay="1000"/>
                            </p:stCondLst>
                            <p:childTnLst>
                              <p:par>
                                <p:cTn id="71" presetID="22" presetClass="entr" presetSubtype="8" fill="hold" grpId="0"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wipe(left)">
                                      <p:cBhvr>
                                        <p:cTn id="73" dur="500"/>
                                        <p:tgtEl>
                                          <p:spTgt spid="30"/>
                                        </p:tgtEl>
                                      </p:cBhvr>
                                    </p:animEffect>
                                  </p:childTnLst>
                                </p:cTn>
                              </p:par>
                            </p:childTnLst>
                          </p:cTn>
                        </p:par>
                        <p:par>
                          <p:cTn id="74" fill="hold">
                            <p:stCondLst>
                              <p:cond delay="1500"/>
                            </p:stCondLst>
                            <p:childTnLst>
                              <p:par>
                                <p:cTn id="75" presetID="22" presetClass="entr" presetSubtype="8"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wipe(left)">
                                      <p:cBhvr>
                                        <p:cTn id="77" dur="500"/>
                                        <p:tgtEl>
                                          <p:spTgt spid="31"/>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35">
                                            <p:txEl>
                                              <p:pRg st="0" end="0"/>
                                            </p:txEl>
                                          </p:spTgt>
                                        </p:tgtEl>
                                        <p:attrNameLst>
                                          <p:attrName>style.visibility</p:attrName>
                                        </p:attrNameLst>
                                      </p:cBhvr>
                                      <p:to>
                                        <p:strVal val="visible"/>
                                      </p:to>
                                    </p:set>
                                    <p:animEffect transition="in" filter="fade">
                                      <p:cBhvr>
                                        <p:cTn id="80" dur="500"/>
                                        <p:tgtEl>
                                          <p:spTgt spid="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uild="p"/>
      <p:bldP spid="6" grpId="0" animBg="1"/>
      <p:bldP spid="20" grpId="0" animBg="1"/>
      <p:bldP spid="8" grpId="0" animBg="1"/>
      <p:bldP spid="21" grpId="0" animBg="1"/>
      <p:bldP spid="10" grpId="0" animBg="1"/>
      <p:bldP spid="22" grpId="0" animBg="1"/>
      <p:bldP spid="19" grpId="0" build="p"/>
      <p:bldP spid="12" grpId="0" animBg="1"/>
      <p:bldP spid="26" grpId="0" animBg="1"/>
      <p:bldP spid="14" grpId="0" animBg="1"/>
      <p:bldP spid="27" grpId="0" animBg="1"/>
      <p:bldP spid="16" grpId="0" animBg="1"/>
      <p:bldP spid="28" grpId="0" animBg="1"/>
      <p:bldP spid="29" grpId="0" animBg="1"/>
      <p:bldP spid="30"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1B71D-B4E6-4A2C-8B46-5E1A35883A8D}"/>
              </a:ext>
            </a:extLst>
          </p:cNvPr>
          <p:cNvSpPr>
            <a:spLocks noGrp="1"/>
          </p:cNvSpPr>
          <p:nvPr>
            <p:ph type="title"/>
          </p:nvPr>
        </p:nvSpPr>
        <p:spPr/>
        <p:txBody>
          <a:bodyPr>
            <a:normAutofit/>
          </a:bodyPr>
          <a:lstStyle/>
          <a:p>
            <a:r>
              <a:rPr lang="en-US" dirty="0">
                <a:latin typeface="Arial" charset="0"/>
                <a:ea typeface="Arial" charset="0"/>
                <a:cs typeface="Arial" charset="0"/>
              </a:rPr>
              <a:t>Know Your Context</a:t>
            </a:r>
          </a:p>
        </p:txBody>
      </p:sp>
      <p:sp>
        <p:nvSpPr>
          <p:cNvPr id="8" name="TextBox 7">
            <a:extLst>
              <a:ext uri="{FF2B5EF4-FFF2-40B4-BE49-F238E27FC236}">
                <a16:creationId xmlns:a16="http://schemas.microsoft.com/office/drawing/2014/main" id="{218BFAA0-BC8B-41D1-B117-0DE928B24DDF}"/>
              </a:ext>
            </a:extLst>
          </p:cNvPr>
          <p:cNvSpPr txBox="1"/>
          <p:nvPr/>
        </p:nvSpPr>
        <p:spPr>
          <a:xfrm flipH="1">
            <a:off x="303447" y="1905000"/>
            <a:ext cx="3970966" cy="707886"/>
          </a:xfrm>
          <a:prstGeom prst="rect">
            <a:avLst/>
          </a:prstGeom>
          <a:noFill/>
          <a:ln>
            <a:noFill/>
          </a:ln>
        </p:spPr>
        <p:txBody>
          <a:bodyPr wrap="square" rtlCol="0" anchor="t">
            <a:spAutoFit/>
          </a:bodyPr>
          <a:lstStyle/>
          <a:p>
            <a:r>
              <a:rPr lang="en-US" sz="2000" dirty="0">
                <a:latin typeface="Arial"/>
                <a:ea typeface="Arial" charset="0"/>
                <a:cs typeface="Arial"/>
              </a:rPr>
              <a:t>Members of the Diagnostic Team May Vary:</a:t>
            </a:r>
            <a:endParaRPr lang="en-US" sz="2000" dirty="0"/>
          </a:p>
        </p:txBody>
      </p:sp>
      <p:sp>
        <p:nvSpPr>
          <p:cNvPr id="3" name="Content Placeholder 2">
            <a:extLst>
              <a:ext uri="{FF2B5EF4-FFF2-40B4-BE49-F238E27FC236}">
                <a16:creationId xmlns:a16="http://schemas.microsoft.com/office/drawing/2014/main" id="{C2255F88-BAAD-46A2-81A2-4206BD859ADB}"/>
              </a:ext>
            </a:extLst>
          </p:cNvPr>
          <p:cNvSpPr>
            <a:spLocks noGrp="1"/>
          </p:cNvSpPr>
          <p:nvPr>
            <p:ph sz="half" idx="1"/>
          </p:nvPr>
        </p:nvSpPr>
        <p:spPr>
          <a:xfrm>
            <a:off x="303448" y="2667000"/>
            <a:ext cx="4038599" cy="2907877"/>
          </a:xfrm>
          <a:ln>
            <a:noFill/>
          </a:ln>
        </p:spPr>
        <p:txBody>
          <a:bodyPr>
            <a:noAutofit/>
          </a:bodyPr>
          <a:lstStyle/>
          <a:p>
            <a:r>
              <a:rPr lang="en-US" sz="1600" dirty="0">
                <a:latin typeface="Arial" charset="0"/>
                <a:ea typeface="Arial" charset="0"/>
                <a:cs typeface="Arial" charset="0"/>
              </a:rPr>
              <a:t>Senior/Executive Administrative and Clinical Leaders</a:t>
            </a:r>
          </a:p>
          <a:p>
            <a:r>
              <a:rPr lang="en-US" sz="1600" dirty="0">
                <a:latin typeface="Arial" charset="0"/>
                <a:ea typeface="Arial" charset="0"/>
                <a:cs typeface="Arial" charset="0"/>
              </a:rPr>
              <a:t>Point of Care Diagnostic Team Members  </a:t>
            </a:r>
          </a:p>
          <a:p>
            <a:pPr lvl="1"/>
            <a:r>
              <a:rPr lang="en-US" sz="1600" dirty="0">
                <a:latin typeface="Arial" charset="0"/>
                <a:ea typeface="Arial" charset="0"/>
                <a:cs typeface="Arial" charset="0"/>
              </a:rPr>
              <a:t>Ambulatory Care Staff </a:t>
            </a:r>
          </a:p>
          <a:p>
            <a:pPr lvl="1"/>
            <a:r>
              <a:rPr lang="en-US" sz="1600" dirty="0">
                <a:latin typeface="Arial" charset="0"/>
                <a:ea typeface="Arial" charset="0"/>
                <a:cs typeface="Arial" charset="0"/>
              </a:rPr>
              <a:t>Clinical Consultants/Specialists </a:t>
            </a:r>
          </a:p>
          <a:p>
            <a:pPr lvl="1"/>
            <a:r>
              <a:rPr lang="en-US" sz="1600" dirty="0">
                <a:latin typeface="Arial" charset="0"/>
                <a:ea typeface="Arial" charset="0"/>
                <a:cs typeface="Arial" charset="0"/>
              </a:rPr>
              <a:t>Ancillary Supports (Lab, Case Management, etc.)</a:t>
            </a:r>
          </a:p>
          <a:p>
            <a:pPr lvl="1"/>
            <a:r>
              <a:rPr lang="en-US" sz="1600" dirty="0">
                <a:latin typeface="Arial" charset="0"/>
                <a:ea typeface="Arial" charset="0"/>
                <a:cs typeface="Arial" charset="0"/>
              </a:rPr>
              <a:t>Patients and Families</a:t>
            </a:r>
          </a:p>
        </p:txBody>
      </p:sp>
      <p:sp>
        <p:nvSpPr>
          <p:cNvPr id="7" name="TextBox 6">
            <a:extLst>
              <a:ext uri="{FF2B5EF4-FFF2-40B4-BE49-F238E27FC236}">
                <a16:creationId xmlns:a16="http://schemas.microsoft.com/office/drawing/2014/main" id="{56161B2A-3841-4D0B-BDEB-B6BC19F4E3D4}"/>
              </a:ext>
            </a:extLst>
          </p:cNvPr>
          <p:cNvSpPr txBox="1"/>
          <p:nvPr/>
        </p:nvSpPr>
        <p:spPr>
          <a:xfrm>
            <a:off x="4837574" y="1905000"/>
            <a:ext cx="4038599" cy="707886"/>
          </a:xfrm>
          <a:prstGeom prst="rect">
            <a:avLst/>
          </a:prstGeom>
          <a:noFill/>
          <a:ln>
            <a:noFill/>
          </a:ln>
        </p:spPr>
        <p:txBody>
          <a:bodyPr wrap="square" rtlCol="0">
            <a:spAutoFit/>
          </a:bodyPr>
          <a:lstStyle/>
          <a:p>
            <a:r>
              <a:rPr lang="en-US" sz="2000" dirty="0">
                <a:solidFill>
                  <a:srgbClr val="000000"/>
                </a:solidFill>
                <a:latin typeface="Arial" charset="0"/>
                <a:ea typeface="Arial" charset="0"/>
                <a:cs typeface="Arial" charset="0"/>
              </a:rPr>
              <a:t>When Creating or Supporting a Diagnostic Team Consider:</a:t>
            </a:r>
          </a:p>
        </p:txBody>
      </p:sp>
      <p:sp>
        <p:nvSpPr>
          <p:cNvPr id="6" name="Content Placeholder 5">
            <a:extLst>
              <a:ext uri="{FF2B5EF4-FFF2-40B4-BE49-F238E27FC236}">
                <a16:creationId xmlns:a16="http://schemas.microsoft.com/office/drawing/2014/main" id="{26D7BDCE-DF98-4521-9539-FBD00BBADC88}"/>
              </a:ext>
            </a:extLst>
          </p:cNvPr>
          <p:cNvSpPr>
            <a:spLocks noGrp="1"/>
          </p:cNvSpPr>
          <p:nvPr>
            <p:ph sz="half" idx="2"/>
          </p:nvPr>
        </p:nvSpPr>
        <p:spPr>
          <a:xfrm>
            <a:off x="4818472" y="2667000"/>
            <a:ext cx="4038599" cy="2907877"/>
          </a:xfrm>
          <a:ln>
            <a:noFill/>
          </a:ln>
        </p:spPr>
        <p:txBody>
          <a:bodyPr>
            <a:normAutofit lnSpcReduction="10000"/>
          </a:bodyPr>
          <a:lstStyle/>
          <a:p>
            <a:r>
              <a:rPr lang="en-US" sz="1600" dirty="0">
                <a:latin typeface="Arial" charset="0"/>
                <a:ea typeface="Arial" charset="0"/>
                <a:cs typeface="Arial" charset="0"/>
              </a:rPr>
              <a:t>Variation by site size/parameters</a:t>
            </a:r>
          </a:p>
          <a:p>
            <a:r>
              <a:rPr lang="en-US" sz="1600" dirty="0">
                <a:latin typeface="Arial" charset="0"/>
                <a:ea typeface="Arial" charset="0"/>
                <a:cs typeface="Arial" charset="0"/>
              </a:rPr>
              <a:t>Variation by patient characteristics and presenting complaint/past medical history</a:t>
            </a:r>
          </a:p>
          <a:p>
            <a:r>
              <a:rPr lang="en-US" sz="1600" dirty="0">
                <a:latin typeface="Arial" charset="0"/>
                <a:ea typeface="Arial" charset="0"/>
                <a:cs typeface="Arial" charset="0"/>
              </a:rPr>
              <a:t>Evolution of team during diagnostic process</a:t>
            </a:r>
          </a:p>
          <a:p>
            <a:pPr lvl="1"/>
            <a:r>
              <a:rPr lang="en-US" sz="1600" dirty="0">
                <a:latin typeface="Arial" charset="0"/>
                <a:ea typeface="Arial" charset="0"/>
                <a:cs typeface="Arial" charset="0"/>
              </a:rPr>
              <a:t>Variation based on results of testing, therapeutic response to treatment, need to see additional consultants, change in social determinants of health, etc.</a:t>
            </a:r>
          </a:p>
        </p:txBody>
      </p:sp>
    </p:spTree>
    <p:extLst>
      <p:ext uri="{BB962C8B-B14F-4D97-AF65-F5344CB8AC3E}">
        <p14:creationId xmlns:p14="http://schemas.microsoft.com/office/powerpoint/2010/main" val="3637695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9AC50-8FAB-4B57-9A14-29ED3EAABD69}"/>
              </a:ext>
            </a:extLst>
          </p:cNvPr>
          <p:cNvSpPr>
            <a:spLocks noGrp="1"/>
          </p:cNvSpPr>
          <p:nvPr>
            <p:ph type="title"/>
          </p:nvPr>
        </p:nvSpPr>
        <p:spPr/>
        <p:txBody>
          <a:bodyPr/>
          <a:lstStyle/>
          <a:p>
            <a:r>
              <a:rPr lang="en-US" dirty="0"/>
              <a:t>Leadership Tools</a:t>
            </a:r>
          </a:p>
        </p:txBody>
      </p:sp>
      <p:sp>
        <p:nvSpPr>
          <p:cNvPr id="3" name="Content Placeholder 2">
            <a:extLst>
              <a:ext uri="{FF2B5EF4-FFF2-40B4-BE49-F238E27FC236}">
                <a16:creationId xmlns:a16="http://schemas.microsoft.com/office/drawing/2014/main" id="{E91CE104-031F-4305-AA26-B3FB81AFAE75}"/>
              </a:ext>
            </a:extLst>
          </p:cNvPr>
          <p:cNvSpPr>
            <a:spLocks noGrp="1"/>
          </p:cNvSpPr>
          <p:nvPr>
            <p:ph idx="1"/>
          </p:nvPr>
        </p:nvSpPr>
        <p:spPr>
          <a:xfrm>
            <a:off x="152400" y="1905000"/>
            <a:ext cx="8839200" cy="3657599"/>
          </a:xfrm>
        </p:spPr>
        <p:txBody>
          <a:bodyPr>
            <a:normAutofit/>
          </a:bodyPr>
          <a:lstStyle/>
          <a:p>
            <a:r>
              <a:rPr lang="en-US" sz="2800" dirty="0">
                <a:latin typeface="Arial" panose="020B0604020202020204" pitchFamily="34" charset="0"/>
                <a:ea typeface="Arial" charset="0"/>
                <a:cs typeface="Arial" panose="020B0604020202020204" pitchFamily="34" charset="0"/>
              </a:rPr>
              <a:t>Tools to support four critical leadership functions include:</a:t>
            </a:r>
          </a:p>
          <a:p>
            <a:pPr lvl="1"/>
            <a:r>
              <a:rPr lang="en-US" sz="2400" dirty="0">
                <a:latin typeface="Arial" panose="020B0604020202020204" pitchFamily="34" charset="0"/>
                <a:ea typeface="Arial" charset="0"/>
                <a:cs typeface="Arial" panose="020B0604020202020204" pitchFamily="34" charset="0"/>
              </a:rPr>
              <a:t>Planning: </a:t>
            </a:r>
            <a:r>
              <a:rPr lang="en-US" sz="2400" b="1" dirty="0">
                <a:latin typeface="Arial" panose="020B0604020202020204" pitchFamily="34" charset="0"/>
                <a:ea typeface="Arial" charset="0"/>
                <a:cs typeface="Arial" panose="020B0604020202020204" pitchFamily="34" charset="0"/>
              </a:rPr>
              <a:t>Briefs</a:t>
            </a:r>
          </a:p>
          <a:p>
            <a:pPr lvl="1"/>
            <a:r>
              <a:rPr lang="en-US" sz="2400" dirty="0">
                <a:latin typeface="Arial" panose="020B0604020202020204" pitchFamily="34" charset="0"/>
                <a:ea typeface="Arial" charset="0"/>
                <a:cs typeface="Arial" panose="020B0604020202020204" pitchFamily="34" charset="0"/>
              </a:rPr>
              <a:t>Problem Solving: </a:t>
            </a:r>
            <a:r>
              <a:rPr lang="en-US" sz="2400" b="1" dirty="0">
                <a:latin typeface="Arial" panose="020B0604020202020204" pitchFamily="34" charset="0"/>
                <a:ea typeface="Arial" charset="0"/>
                <a:cs typeface="Arial" panose="020B0604020202020204" pitchFamily="34" charset="0"/>
              </a:rPr>
              <a:t>Huddles</a:t>
            </a:r>
          </a:p>
          <a:p>
            <a:pPr lvl="1"/>
            <a:r>
              <a:rPr lang="en-US" sz="2400" dirty="0">
                <a:latin typeface="Arial" panose="020B0604020202020204" pitchFamily="34" charset="0"/>
                <a:ea typeface="Arial" charset="0"/>
                <a:cs typeface="Arial" panose="020B0604020202020204" pitchFamily="34" charset="0"/>
              </a:rPr>
              <a:t>Improvement Over Time: </a:t>
            </a:r>
            <a:r>
              <a:rPr lang="en-US" sz="2400" b="1" dirty="0">
                <a:latin typeface="Arial" panose="020B0604020202020204" pitchFamily="34" charset="0"/>
                <a:ea typeface="Arial" charset="0"/>
                <a:cs typeface="Arial" panose="020B0604020202020204" pitchFamily="34" charset="0"/>
              </a:rPr>
              <a:t>Debriefs </a:t>
            </a:r>
            <a:r>
              <a:rPr lang="en-US" sz="2400" dirty="0">
                <a:latin typeface="Arial" panose="020B0604020202020204" pitchFamily="34" charset="0"/>
                <a:ea typeface="Arial" charset="0"/>
                <a:cs typeface="Arial" panose="020B0604020202020204" pitchFamily="34" charset="0"/>
              </a:rPr>
              <a:t>and</a:t>
            </a:r>
            <a:r>
              <a:rPr lang="en-US" sz="2400" b="1" dirty="0">
                <a:latin typeface="Arial" panose="020B0604020202020204" pitchFamily="34" charset="0"/>
                <a:ea typeface="Arial" charset="0"/>
                <a:cs typeface="Arial" panose="020B0604020202020204" pitchFamily="34" charset="0"/>
              </a:rPr>
              <a:t> Reflection</a:t>
            </a:r>
          </a:p>
          <a:p>
            <a:r>
              <a:rPr lang="en-US" sz="2800" dirty="0">
                <a:latin typeface="Arial" panose="020B0604020202020204" pitchFamily="34" charset="0"/>
                <a:cs typeface="Arial" panose="020B0604020202020204" pitchFamily="34" charset="0"/>
              </a:rPr>
              <a:t>Leadership has responsibility to assemble the team and use the tools.</a:t>
            </a:r>
          </a:p>
        </p:txBody>
      </p:sp>
      <p:sp>
        <p:nvSpPr>
          <p:cNvPr id="5" name="Rectangle 4" descr="Remember: Anyone can request a brief, huddle, or debrief. ">
            <a:extLst>
              <a:ext uri="{FF2B5EF4-FFF2-40B4-BE49-F238E27FC236}">
                <a16:creationId xmlns:a16="http://schemas.microsoft.com/office/drawing/2014/main" id="{BDAC2451-3AC0-4372-8800-9DCC4044B90F}"/>
              </a:ext>
            </a:extLst>
          </p:cNvPr>
          <p:cNvSpPr/>
          <p:nvPr/>
        </p:nvSpPr>
        <p:spPr>
          <a:xfrm>
            <a:off x="152400" y="5251633"/>
            <a:ext cx="8791075" cy="685800"/>
          </a:xfrm>
          <a:prstGeom prst="rect">
            <a:avLst/>
          </a:prstGeom>
          <a:solidFill>
            <a:srgbClr val="E46C0A"/>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bg1"/>
              </a:solidFill>
            </a:endParaRPr>
          </a:p>
        </p:txBody>
      </p:sp>
      <p:sp>
        <p:nvSpPr>
          <p:cNvPr id="6" name="Rectangle 5">
            <a:extLst>
              <a:ext uri="{FF2B5EF4-FFF2-40B4-BE49-F238E27FC236}">
                <a16:creationId xmlns:a16="http://schemas.microsoft.com/office/drawing/2014/main" id="{52AC139B-3320-40FC-B418-D1D95943629D}"/>
              </a:ext>
            </a:extLst>
          </p:cNvPr>
          <p:cNvSpPr/>
          <p:nvPr/>
        </p:nvSpPr>
        <p:spPr>
          <a:xfrm>
            <a:off x="188495" y="5363700"/>
            <a:ext cx="8839199" cy="461665"/>
          </a:xfrm>
          <a:prstGeom prst="rect">
            <a:avLst/>
          </a:prstGeom>
        </p:spPr>
        <p:txBody>
          <a:bodyPr wrap="square">
            <a:spAutoFit/>
          </a:bodyPr>
          <a:lstStyle/>
          <a:p>
            <a:r>
              <a:rPr lang="en-US" sz="2400" dirty="0">
                <a:solidFill>
                  <a:schemeClr val="bg1"/>
                </a:solidFill>
                <a:latin typeface="Arial" panose="020B0604020202020204" pitchFamily="34" charset="0"/>
                <a:cs typeface="Arial" panose="020B0604020202020204" pitchFamily="34" charset="0"/>
              </a:rPr>
              <a:t>Remember: Anyone can request a brief, huddle, or debrief.</a:t>
            </a:r>
            <a:endParaRPr lang="en-US" sz="2400" dirty="0">
              <a:solidFill>
                <a:schemeClr val="bg1"/>
              </a:solidFill>
            </a:endParaRPr>
          </a:p>
        </p:txBody>
      </p:sp>
    </p:spTree>
    <p:extLst>
      <p:ext uri="{BB962C8B-B14F-4D97-AF65-F5344CB8AC3E}">
        <p14:creationId xmlns:p14="http://schemas.microsoft.com/office/powerpoint/2010/main" val="325135724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1148</TotalTime>
  <Words>4015</Words>
  <Application>Microsoft Office PowerPoint</Application>
  <PresentationFormat>On-screen Show (4:3)</PresentationFormat>
  <Paragraphs>349</Paragraphs>
  <Slides>16</Slides>
  <Notes>16</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16</vt:i4>
      </vt:variant>
    </vt:vector>
  </HeadingPairs>
  <TitlesOfParts>
    <vt:vector size="22" baseType="lpstr">
      <vt:lpstr>Arial</vt:lpstr>
      <vt:lpstr>Calibri</vt:lpstr>
      <vt:lpstr>Times New Roman</vt:lpstr>
      <vt:lpstr>Office Theme</vt:lpstr>
      <vt:lpstr>Custom Design</vt:lpstr>
      <vt:lpstr>1_Custom Design</vt:lpstr>
      <vt:lpstr>Module 4 Leadership To Improve Diagnosis</vt:lpstr>
      <vt:lpstr>Module 4 Objectives</vt:lpstr>
      <vt:lpstr>Materials for This Module</vt:lpstr>
      <vt:lpstr>Team Assessment for Leadership To Improve Diagnosis</vt:lpstr>
      <vt:lpstr>Leader Competencies in Diagnosis</vt:lpstr>
      <vt:lpstr>Effective Diagnostic Teams Need Cohesive Clinical and Administrative Leadership</vt:lpstr>
      <vt:lpstr>Leadership Role:  Facilitate Shift From Diagnosis  Status Quo to Improvement</vt:lpstr>
      <vt:lpstr>Know Your Context</vt:lpstr>
      <vt:lpstr>Leadership Tools</vt:lpstr>
      <vt:lpstr>Briefs</vt:lpstr>
      <vt:lpstr>Huddles</vt:lpstr>
      <vt:lpstr>Debriefs</vt:lpstr>
      <vt:lpstr>Reflective Practice</vt:lpstr>
      <vt:lpstr>Module 4 Summary</vt:lpstr>
      <vt:lpstr>Course Modules</vt:lpstr>
      <vt:lpstr>Module 4 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4: Leadership</dc:title>
  <dc:subject>TeamSTEPPS® Diagnosis Improvement:</dc:subject>
  <dc:creator>"Agency for Healthcare Research and Quality (AHRQ)"</dc:creator>
  <cp:keywords>diagnostic safety</cp:keywords>
  <dc:description>PowerPoint Presentation</dc:description>
  <cp:lastModifiedBy>Bonnett, Doreen (AHRQ/OC)</cp:lastModifiedBy>
  <cp:revision>59</cp:revision>
  <cp:lastPrinted>2022-02-10T19:29:47Z</cp:lastPrinted>
  <dcterms:created xsi:type="dcterms:W3CDTF">2021-09-21T14:13:27Z</dcterms:created>
  <dcterms:modified xsi:type="dcterms:W3CDTF">2022-02-25T00:41:15Z</dcterms:modified>
  <cp:category>TeamSTEPPS</cp:category>
</cp:coreProperties>
</file>