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8"/>
  </p:notesMasterIdLst>
  <p:handoutMasterIdLst>
    <p:handoutMasterId r:id="rId29"/>
  </p:handoutMasterIdLst>
  <p:sldIdLst>
    <p:sldId id="359" r:id="rId4"/>
    <p:sldId id="344" r:id="rId5"/>
    <p:sldId id="360" r:id="rId6"/>
    <p:sldId id="361" r:id="rId7"/>
    <p:sldId id="300" r:id="rId8"/>
    <p:sldId id="301" r:id="rId9"/>
    <p:sldId id="345" r:id="rId10"/>
    <p:sldId id="302" r:id="rId11"/>
    <p:sldId id="303" r:id="rId12"/>
    <p:sldId id="347" r:id="rId13"/>
    <p:sldId id="398" r:id="rId14"/>
    <p:sldId id="348" r:id="rId15"/>
    <p:sldId id="349" r:id="rId16"/>
    <p:sldId id="351" r:id="rId17"/>
    <p:sldId id="353" r:id="rId18"/>
    <p:sldId id="355" r:id="rId19"/>
    <p:sldId id="356" r:id="rId20"/>
    <p:sldId id="354" r:id="rId21"/>
    <p:sldId id="357" r:id="rId22"/>
    <p:sldId id="358" r:id="rId23"/>
    <p:sldId id="362" r:id="rId24"/>
    <p:sldId id="339" r:id="rId25"/>
    <p:sldId id="371" r:id="rId26"/>
    <p:sldId id="3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1F5"/>
    <a:srgbClr val="D0E3EA"/>
    <a:srgbClr val="8064A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72" autoAdjust="0"/>
    <p:restoredTop sz="80873" autoAdjust="0"/>
  </p:normalViewPr>
  <p:slideViewPr>
    <p:cSldViewPr snapToGrid="0" showGuides="1">
      <p:cViewPr varScale="1">
        <p:scale>
          <a:sx n="70" d="100"/>
          <a:sy n="70" d="100"/>
        </p:scale>
        <p:origin x="66" y="3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p:scale>
          <a:sx n="75" d="100"/>
          <a:sy n="75" d="100"/>
        </p:scale>
        <p:origin x="4008" y="3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B09DC1-E5E2-48A7-B1F7-09199886D6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D5FC2D-3441-4108-8EE6-E27FDDCCAD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826DBC-199E-4C30-AEFC-22EE33FB71F6}" type="datetimeFigureOut">
              <a:rPr lang="en-US" smtClean="0"/>
              <a:t>2/25/2022</a:t>
            </a:fld>
            <a:endParaRPr lang="en-US"/>
          </a:p>
        </p:txBody>
      </p:sp>
      <p:sp>
        <p:nvSpPr>
          <p:cNvPr id="4" name="Footer Placeholder 3">
            <a:extLst>
              <a:ext uri="{FF2B5EF4-FFF2-40B4-BE49-F238E27FC236}">
                <a16:creationId xmlns:a16="http://schemas.microsoft.com/office/drawing/2014/main" id="{F7A8094B-F277-4C03-A938-913AC99FFF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C05476-F633-4D9D-A63B-56231FAC04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2032A7-5E43-4215-8E9D-7B0213FD1FC8}" type="slidenum">
              <a:rPr lang="en-US" smtClean="0"/>
              <a:t>‹#›</a:t>
            </a:fld>
            <a:endParaRPr lang="en-US"/>
          </a:p>
        </p:txBody>
      </p:sp>
    </p:spTree>
    <p:extLst>
      <p:ext uri="{BB962C8B-B14F-4D97-AF65-F5344CB8AC3E}">
        <p14:creationId xmlns:p14="http://schemas.microsoft.com/office/powerpoint/2010/main" val="4326677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60083"/>
            <a:ext cx="2971800" cy="458788"/>
          </a:xfrm>
          <a:prstGeom prst="rect">
            <a:avLst/>
          </a:prstGeom>
        </p:spPr>
        <p:txBody>
          <a:bodyPr vert="horz" lIns="91440" tIns="45720" rIns="91440" bIns="45720" rtlCol="0"/>
          <a:lstStyle>
            <a:lvl1pPr algn="l">
              <a:defRPr sz="1200"/>
            </a:lvl1pPr>
          </a:lstStyle>
          <a:p>
            <a:r>
              <a:rPr lang="en-US" dirty="0"/>
              <a:t>Slide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D618-D232-42EC-A73F-7B939C5E1EA5}" type="datetimeFigureOut">
              <a:rPr lang="en-US" smtClean="0"/>
              <a:t>2/25/2022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458336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0" y="-17462"/>
            <a:ext cx="714376" cy="458787"/>
          </a:xfrm>
          <a:prstGeom prst="rect">
            <a:avLst/>
          </a:prstGeom>
        </p:spPr>
        <p:txBody>
          <a:bodyPr vert="horz" lIns="91440" tIns="45720" rIns="91440" bIns="45720" rtlCol="0" anchor="b"/>
          <a:lstStyle>
            <a:lvl1pPr algn="r">
              <a:defRPr sz="1200"/>
            </a:lvl1pPr>
          </a:lstStyle>
          <a:p>
            <a:fld id="{5FF6188A-B79F-44DB-9FF4-F22F39030D5D}" type="slidenum">
              <a:rPr lang="en-US" smtClean="0"/>
              <a:t>‹#›</a:t>
            </a:fld>
            <a:endParaRPr lang="en-US"/>
          </a:p>
        </p:txBody>
      </p:sp>
    </p:spTree>
    <p:extLst>
      <p:ext uri="{BB962C8B-B14F-4D97-AF65-F5344CB8AC3E}">
        <p14:creationId xmlns:p14="http://schemas.microsoft.com/office/powerpoint/2010/main" val="64873457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8.svg"/></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the TeamSTEPPS for Diagnosis Improvement Course. This presentation will cover Module 6, Mutual Support To Improve Diagnosis, that you will review as the course facilitator. </a:t>
            </a:r>
          </a:p>
          <a:p>
            <a:endParaRPr lang="en-US" dirty="0"/>
          </a:p>
          <a:p>
            <a:pPr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Individuals who plan to take the course but will not complete it as part of a team should follow the </a:t>
            </a:r>
            <a:r>
              <a:rPr lang="en-US" b="1" dirty="0">
                <a:effectLst/>
                <a:latin typeface="Calibri" panose="020F0502020204030204" pitchFamily="34" charset="0"/>
                <a:ea typeface="Calibri" panose="020F0502020204030204" pitchFamily="34" charset="0"/>
                <a:cs typeface="Calibri" panose="020F0502020204030204" pitchFamily="34" charset="0"/>
              </a:rPr>
              <a:t>Self-Paced Learner’s Roadmap  </a:t>
            </a:r>
            <a:r>
              <a:rPr lang="en-US" dirty="0">
                <a:effectLst/>
                <a:latin typeface="Calibri" panose="020F0502020204030204" pitchFamily="34" charset="0"/>
                <a:ea typeface="Calibri" panose="020F0502020204030204" pitchFamily="34" charset="0"/>
                <a:cs typeface="Calibri" panose="020F0502020204030204" pitchFamily="34" charset="0"/>
              </a:rPr>
              <a:t>found on the TeamSTEPPS for Diagnosis Improvement Course web page. The roadmap provides step-by-step instructions to maximize the value of time spent on the course and ways to leverage core principles and tools. Throughout the presenter’s notes, you will also find </a:t>
            </a:r>
            <a:r>
              <a:rPr lang="en-US" b="1" dirty="0">
                <a:effectLst/>
                <a:latin typeface="Calibri" panose="020F0502020204030204" pitchFamily="34" charset="0"/>
                <a:ea typeface="Calibri" panose="020F0502020204030204" pitchFamily="34" charset="0"/>
                <a:cs typeface="Calibri" panose="020F0502020204030204" pitchFamily="34" charset="0"/>
              </a:rPr>
              <a:t>Self-Paced Learner Tips.</a:t>
            </a:r>
            <a:endParaRPr lang="en-US" dirty="0">
              <a:effectLst/>
              <a:latin typeface="Calibri" panose="020F0502020204030204" pitchFamily="34" charset="0"/>
              <a:ea typeface="Calibri" panose="020F0502020204030204" pitchFamily="34" charset="0"/>
            </a:endParaRPr>
          </a:p>
          <a:p>
            <a:pPr marL="171450" marR="0">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marR="0">
              <a:lnSpc>
                <a:spcPct val="150000"/>
              </a:lnSpc>
              <a:spcBef>
                <a:spcPts val="0"/>
              </a:spcBef>
              <a:spcAft>
                <a:spcPts val="0"/>
              </a:spcAft>
            </a:pPr>
            <a:r>
              <a:rPr lang="en-US" dirty="0">
                <a:effectLst/>
                <a:latin typeface="Calibri" panose="020F0502020204030204" pitchFamily="34" charset="0"/>
                <a:ea typeface="Calibri" panose="020F0502020204030204" pitchFamily="34" charset="0"/>
              </a:rPr>
              <a:t>Estimated Time to complete this module: </a:t>
            </a:r>
            <a:r>
              <a:rPr lang="en-US" b="1" dirty="0">
                <a:effectLst/>
                <a:latin typeface="Calibri" panose="020F0502020204030204" pitchFamily="34" charset="0"/>
                <a:ea typeface="Calibri" panose="020F0502020204030204" pitchFamily="34" charset="0"/>
              </a:rPr>
              <a:t>30 minutes</a:t>
            </a:r>
            <a:r>
              <a:rPr lang="en-US" dirty="0">
                <a:effectLst/>
                <a:latin typeface="Calibri" panose="020F0502020204030204" pitchFamily="34" charset="0"/>
                <a:ea typeface="Calibri" panose="020F0502020204030204" pitchFamily="34" charset="0"/>
              </a:rPr>
              <a:t> (24 slides)</a:t>
            </a:r>
            <a:r>
              <a:rPr lang="en-US" dirty="0"/>
              <a:t> </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a:t>
            </a:fld>
            <a:endParaRPr lang="en-US"/>
          </a:p>
        </p:txBody>
      </p:sp>
      <p:sp>
        <p:nvSpPr>
          <p:cNvPr id="5" name="Header Placeholder 4">
            <a:extLst>
              <a:ext uri="{FF2B5EF4-FFF2-40B4-BE49-F238E27FC236}">
                <a16:creationId xmlns:a16="http://schemas.microsoft.com/office/drawing/2014/main" id="{6819D7A2-1608-4429-960C-8937C169EAF2}"/>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C7FFBB79-EC11-46BD-962B-93B8ED916C50}"/>
              </a:ext>
            </a:extLst>
          </p:cNvPr>
          <p:cNvGrpSpPr/>
          <p:nvPr/>
        </p:nvGrpSpPr>
        <p:grpSpPr>
          <a:xfrm>
            <a:off x="2038985" y="6103620"/>
            <a:ext cx="153670" cy="161925"/>
            <a:chOff x="0" y="0"/>
            <a:chExt cx="153670" cy="162160"/>
          </a:xfrm>
        </p:grpSpPr>
        <p:sp>
          <p:nvSpPr>
            <p:cNvPr id="7" name="Oval 6">
              <a:extLst>
                <a:ext uri="{FF2B5EF4-FFF2-40B4-BE49-F238E27FC236}">
                  <a16:creationId xmlns:a16="http://schemas.microsoft.com/office/drawing/2014/main" id="{79DAB719-1A8B-4EC9-90BC-B948AC1B6D28}"/>
                </a:ext>
              </a:extLst>
            </p:cNvPr>
            <p:cNvSpPr/>
            <p:nvPr/>
          </p:nvSpPr>
          <p:spPr>
            <a:xfrm>
              <a:off x="0" y="6171"/>
              <a:ext cx="153670" cy="155989"/>
            </a:xfrm>
            <a:prstGeom prst="ellipse">
              <a:avLst/>
            </a:prstGeom>
            <a:solidFill>
              <a:schemeClr val="bg1"/>
            </a:solid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8" name="Graphic 8" descr="User with solid fill">
              <a:extLst>
                <a:ext uri="{FF2B5EF4-FFF2-40B4-BE49-F238E27FC236}">
                  <a16:creationId xmlns:a16="http://schemas.microsoft.com/office/drawing/2014/main" id="{25183FD2-4013-4785-9731-FA4DF09671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6" y="0"/>
              <a:ext cx="147320" cy="147320"/>
            </a:xfrm>
            <a:prstGeom prst="rect">
              <a:avLst/>
            </a:prstGeom>
          </p:spPr>
        </p:pic>
      </p:grpSp>
    </p:spTree>
    <p:extLst>
      <p:ext uri="{BB962C8B-B14F-4D97-AF65-F5344CB8AC3E}">
        <p14:creationId xmlns:p14="http://schemas.microsoft.com/office/powerpoint/2010/main" val="173213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Examples of effective feedback include: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Cautioning team members about potentially unsafe situations: </a:t>
            </a:r>
            <a:r>
              <a:rPr lang="en-US" sz="1200" b="1" i="1"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asthma patient appears to be breathing harder after the nebulizer treatment. Do you think we should address this issue by informing Dr. Smith?”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Providing necessary information: </a:t>
            </a:r>
            <a:r>
              <a:rPr lang="en-US" sz="1200" i="1" kern="1200" dirty="0">
                <a:solidFill>
                  <a:schemeClr val="tx1"/>
                </a:solidFill>
                <a:effectLst/>
                <a:latin typeface="+mn-lt"/>
                <a:ea typeface="+mn-ea"/>
                <a:cs typeface="+mn-cs"/>
              </a:rPr>
              <a:t>“Did you know that the patient saw her pulmonologist last week? There’s no report in the chart. I’ll contact the pulmonary office and ask them to send us the report.”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Providing encouragement: </a:t>
            </a:r>
            <a:r>
              <a:rPr lang="en-US" sz="1200" i="1" kern="1200" dirty="0">
                <a:solidFill>
                  <a:schemeClr val="tx1"/>
                </a:solidFill>
                <a:effectLst/>
                <a:latin typeface="+mn-lt"/>
                <a:ea typeface="+mn-ea"/>
                <a:cs typeface="+mn-cs"/>
              </a:rPr>
              <a:t>“Thank you for taking the extra time to get me the pulmonary consult. Now I can modify my diagnosis and call the patient, as he was very anxious about the results."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p:txBody>
      </p:sp>
      <p:sp>
        <p:nvSpPr>
          <p:cNvPr id="4" name="Slide Number Placeholder 3"/>
          <p:cNvSpPr>
            <a:spLocks noGrp="1"/>
          </p:cNvSpPr>
          <p:nvPr>
            <p:ph type="sldNum" sz="quarter" idx="10"/>
          </p:nvPr>
        </p:nvSpPr>
        <p:spPr/>
        <p:txBody>
          <a:bodyPr/>
          <a:lstStyle/>
          <a:p>
            <a:fld id="{3DA94E17-EF1D-486E-B21E-4C184A5A89B4}" type="slidenum">
              <a:rPr lang="en-US" smtClean="0"/>
              <a:t>10</a:t>
            </a:fld>
            <a:endParaRPr lang="en-US"/>
          </a:p>
        </p:txBody>
      </p:sp>
      <p:sp>
        <p:nvSpPr>
          <p:cNvPr id="5" name="Header Placeholder 4">
            <a:extLst>
              <a:ext uri="{FF2B5EF4-FFF2-40B4-BE49-F238E27FC236}">
                <a16:creationId xmlns:a16="http://schemas.microsoft.com/office/drawing/2014/main" id="{2BB26B0F-3900-4A9D-ADE4-40F702269622}"/>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63478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According to experts, improving feedback on diagnostic outcomes could improve the diagnostic process and help reduce the likelihood of future diagnostic errors, especially now that autopsies have become so uncommon. In the past, nothing provided a more powerful lesson than an autopsy disclosing an unsuspected diagnosis. </a:t>
            </a:r>
            <a:r>
              <a:rPr lang="en-US" sz="1200" b="1" kern="1200" dirty="0">
                <a:solidFill>
                  <a:schemeClr val="tx1"/>
                </a:solidFill>
                <a:effectLst/>
                <a:latin typeface="+mn-lt"/>
                <a:ea typeface="+mn-ea"/>
                <a:cs typeface="+mn-cs"/>
              </a:rPr>
              <a:t>Many patients experiencing diagnostic errors never inform their provider – they simply seek care elsewhere.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Ideally, if the diagnosis changes, “upstream” providers should be informed (upstream providers are clinicians who saw the patient earlier for their current complaints). For example, a patient with shortness of breath and cough is admitted to the hospital from clinic with suspected pneumonia. The inpatient evaluation reveals an unsuspected pulmonary embolism, a diagnosis different from what the outpatient clinical team determined earlier in the process. When the inpatient providers inform the outpatient clinic about the actual diagnosis, this feedback can improve outpatient diagnostic decision making in the future, by encouraging reflection and consideration of a variety of diagnoses that may present similar to pneumonia.</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11</a:t>
            </a:fld>
            <a:endParaRPr lang="en-US"/>
          </a:p>
        </p:txBody>
      </p:sp>
      <p:sp>
        <p:nvSpPr>
          <p:cNvPr id="5" name="Header Placeholder 4">
            <a:extLst>
              <a:ext uri="{FF2B5EF4-FFF2-40B4-BE49-F238E27FC236}">
                <a16:creationId xmlns:a16="http://schemas.microsoft.com/office/drawing/2014/main" id="{74EE4553-2A65-44C9-BC58-3E9BB56EF045}"/>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898671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pPr defTabSz="928166"/>
            <a:fld id="{5E433789-4368-4022-9488-9811F0CA730E}" type="slidenum">
              <a:rPr lang="en-US" smtClean="0">
                <a:cs typeface="Arial" charset="0"/>
              </a:rPr>
              <a:pPr defTabSz="928166"/>
              <a:t>12</a:t>
            </a:fld>
            <a:endParaRPr lang="en-US" dirty="0">
              <a:cs typeface="Arial"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685800" y="4410708"/>
            <a:ext cx="5486400" cy="4177982"/>
          </a:xfrm>
          <a:noFill/>
          <a:ln/>
        </p:spPr>
        <p:txBody>
          <a:bodyPr/>
          <a:lstStyle/>
          <a:p>
            <a:r>
              <a:rPr lang="en-US" sz="1200" kern="1200" dirty="0">
                <a:solidFill>
                  <a:schemeClr val="tx1"/>
                </a:solidFill>
                <a:effectLst/>
                <a:latin typeface="+mn-lt"/>
                <a:ea typeface="+mn-ea"/>
                <a:cs typeface="+mn-cs"/>
              </a:rPr>
              <a:t>A third mutual support strategy is </a:t>
            </a:r>
            <a:r>
              <a:rPr lang="en-US" sz="1200" b="1" kern="1200" dirty="0">
                <a:solidFill>
                  <a:schemeClr val="tx1"/>
                </a:solidFill>
                <a:effectLst/>
                <a:latin typeface="+mn-lt"/>
                <a:ea typeface="+mn-ea"/>
                <a:cs typeface="+mn-cs"/>
              </a:rPr>
              <a:t>advocacy and assertion</a:t>
            </a:r>
            <a:r>
              <a:rPr lang="en-US" sz="1200" kern="1200" dirty="0">
                <a:solidFill>
                  <a:schemeClr val="tx1"/>
                </a:solidFill>
                <a:effectLst/>
                <a:latin typeface="+mn-lt"/>
                <a:ea typeface="+mn-ea"/>
                <a:cs typeface="+mn-cs"/>
              </a:rPr>
              <a:t>. It is the responsibility of every team member to advocate for the patient. Advocacy and assertion interventions are invoked when a team member determines the unfolding actions differ from the expected or established plan of care. </a:t>
            </a:r>
          </a:p>
          <a:p>
            <a:pPr>
              <a:spcBef>
                <a:spcPts val="600"/>
              </a:spcBef>
            </a:pPr>
            <a:r>
              <a:rPr lang="en-US" sz="1200" kern="1200" dirty="0">
                <a:solidFill>
                  <a:schemeClr val="tx1"/>
                </a:solidFill>
                <a:effectLst/>
                <a:latin typeface="+mn-lt"/>
                <a:ea typeface="+mn-ea"/>
                <a:cs typeface="+mn-cs"/>
              </a:rPr>
              <a:t>In advocating for the patient and the medical care plan, the observing team member asserts a corrective action. You should advocate for the patient even when the point of view is unpopular, contradicts another person’s view, or questions authority. When advocating, you should assert your point of view in a firm and respectful manner. Be persistent, be persuasive, and provide the data or evidence for your concerns.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Fundamentals Course: Module 6. Mutual Support, 2019)</a:t>
            </a:r>
          </a:p>
          <a:p>
            <a:r>
              <a:rPr lang="en-US" sz="1200" kern="1200" dirty="0">
                <a:solidFill>
                  <a:schemeClr val="tx1"/>
                </a:solidFill>
                <a:effectLst/>
                <a:latin typeface="+mn-lt"/>
                <a:ea typeface="+mn-ea"/>
                <a:cs typeface="+mn-cs"/>
              </a:rPr>
              <a:t>(TeamSTEPPS for Office‐Based Care: Mutual Support, 2015)</a:t>
            </a:r>
          </a:p>
        </p:txBody>
      </p:sp>
      <p:sp>
        <p:nvSpPr>
          <p:cNvPr id="2" name="Header Placeholder 1">
            <a:extLst>
              <a:ext uri="{FF2B5EF4-FFF2-40B4-BE49-F238E27FC236}">
                <a16:creationId xmlns:a16="http://schemas.microsoft.com/office/drawing/2014/main" id="{B934922E-64B9-4E8D-9710-1BA5C91F98C7}"/>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436302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pPr defTabSz="928166"/>
            <a:fld id="{1A88EFCE-9F52-4CBB-98C0-0EB7C1D6FE23}" type="slidenum">
              <a:rPr lang="en-US" smtClean="0">
                <a:cs typeface="Arial" charset="0"/>
              </a:rPr>
              <a:pPr defTabSz="928166"/>
              <a:t>13</a:t>
            </a:fld>
            <a:endParaRPr lang="en-US" dirty="0">
              <a:cs typeface="Arial"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685800" y="4389121"/>
            <a:ext cx="5486400" cy="3992879"/>
          </a:xfrm>
          <a:noFill/>
          <a:ln/>
        </p:spPr>
        <p:txBody>
          <a:bodyPr/>
          <a:lstStyle/>
          <a:p>
            <a:r>
              <a:rPr lang="en-US" kern="1200" dirty="0">
                <a:solidFill>
                  <a:schemeClr val="tx1"/>
                </a:solidFill>
                <a:effectLst/>
                <a:latin typeface="+mn-lt"/>
                <a:ea typeface="+mn-ea"/>
                <a:cs typeface="+mn-cs"/>
              </a:rPr>
              <a:t>To be effective advocates, team members must be able to assert their concerns. This requires a culture of safety, fostered by team leadership, in which all team members feel their input is valued and expected. </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Team members must respect and support the authority of the team leader while clearly asserting their suggestions or communicating concerns. These two concepts go hand in hand. Respect for team members means speaking up when patient safety is at stake. </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When the clinical situation dictates that the team member must be assertive and address concerns regarding patient care, the assertive statement should be used. It is a nonthreatening, respectful way to ensure that the concern or critical information is addressed. The assertive statement is a five-step process consisting of the following:  </a:t>
            </a:r>
          </a:p>
          <a:p>
            <a:pPr marL="228600" lvl="0" indent="-228600">
              <a:buFont typeface="+mj-lt"/>
              <a:buAutoNum type="arabicPeriod"/>
            </a:pPr>
            <a:r>
              <a:rPr lang="en-US" kern="1200" dirty="0">
                <a:solidFill>
                  <a:schemeClr val="tx1"/>
                </a:solidFill>
                <a:effectLst/>
                <a:latin typeface="+mn-lt"/>
                <a:ea typeface="+mn-ea"/>
                <a:cs typeface="+mn-cs"/>
              </a:rPr>
              <a:t>Open the discussion.</a:t>
            </a:r>
          </a:p>
          <a:p>
            <a:pPr marL="228600" lvl="0" indent="-228600">
              <a:buFont typeface="+mj-lt"/>
              <a:buAutoNum type="arabicPeriod"/>
            </a:pPr>
            <a:r>
              <a:rPr lang="en-US" kern="1200" dirty="0">
                <a:solidFill>
                  <a:schemeClr val="tx1"/>
                </a:solidFill>
                <a:effectLst/>
                <a:latin typeface="+mn-lt"/>
                <a:ea typeface="+mn-ea"/>
                <a:cs typeface="+mn-cs"/>
              </a:rPr>
              <a:t>State the concern.</a:t>
            </a:r>
          </a:p>
          <a:p>
            <a:pPr marL="228600" lvl="0" indent="-228600">
              <a:buFont typeface="+mj-lt"/>
              <a:buAutoNum type="arabicPeriod"/>
            </a:pPr>
            <a:r>
              <a:rPr lang="en-US" kern="1200" dirty="0">
                <a:solidFill>
                  <a:schemeClr val="tx1"/>
                </a:solidFill>
                <a:effectLst/>
                <a:latin typeface="+mn-lt"/>
                <a:ea typeface="+mn-ea"/>
                <a:cs typeface="+mn-cs"/>
              </a:rPr>
              <a:t>State the problem, real or perceived.</a:t>
            </a:r>
          </a:p>
          <a:p>
            <a:pPr marL="228600" lvl="0" indent="-228600">
              <a:buFont typeface="+mj-lt"/>
              <a:buAutoNum type="arabicPeriod"/>
            </a:pPr>
            <a:r>
              <a:rPr lang="en-US" kern="1200" dirty="0">
                <a:solidFill>
                  <a:schemeClr val="tx1"/>
                </a:solidFill>
                <a:effectLst/>
                <a:latin typeface="+mn-lt"/>
                <a:ea typeface="+mn-ea"/>
                <a:cs typeface="+mn-cs"/>
              </a:rPr>
              <a:t>Offer a solution.</a:t>
            </a:r>
          </a:p>
          <a:p>
            <a:pPr marL="228600" lvl="0" indent="-228600">
              <a:buFont typeface="+mj-lt"/>
              <a:buAutoNum type="arabicPeriod"/>
            </a:pPr>
            <a:r>
              <a:rPr lang="en-US" kern="1200" dirty="0">
                <a:solidFill>
                  <a:schemeClr val="tx1"/>
                </a:solidFill>
                <a:effectLst/>
                <a:latin typeface="+mn-lt"/>
                <a:ea typeface="+mn-ea"/>
                <a:cs typeface="+mn-cs"/>
              </a:rPr>
              <a:t>Obtain an agreement.</a:t>
            </a:r>
          </a:p>
          <a:p>
            <a:r>
              <a:rPr lang="en-US" kern="1200" dirty="0">
                <a:solidFill>
                  <a:schemeClr val="tx1"/>
                </a:solidFill>
                <a:effectLst/>
                <a:latin typeface="+mn-lt"/>
                <a:ea typeface="+mn-ea"/>
                <a:cs typeface="+mn-cs"/>
              </a:rPr>
              <a:t> </a:t>
            </a:r>
          </a:p>
          <a:p>
            <a:r>
              <a:rPr lang="en-US" dirty="0"/>
              <a:t>T</a:t>
            </a:r>
            <a:r>
              <a:rPr lang="en-US" kern="1200" dirty="0">
                <a:solidFill>
                  <a:schemeClr val="tx1"/>
                </a:solidFill>
                <a:effectLst/>
                <a:latin typeface="+mn-lt"/>
                <a:ea typeface="+mn-ea"/>
                <a:cs typeface="+mn-cs"/>
              </a:rPr>
              <a:t>he </a:t>
            </a:r>
            <a:r>
              <a:rPr lang="en-US" b="1" kern="1200" dirty="0">
                <a:solidFill>
                  <a:schemeClr val="tx1"/>
                </a:solidFill>
                <a:effectLst/>
                <a:latin typeface="+mn-lt"/>
                <a:ea typeface="+mn-ea"/>
                <a:cs typeface="+mn-cs"/>
              </a:rPr>
              <a:t>Participant Workbook</a:t>
            </a:r>
            <a:r>
              <a:rPr lang="en-US" kern="1200" dirty="0">
                <a:solidFill>
                  <a:schemeClr val="tx1"/>
                </a:solidFill>
                <a:effectLst/>
                <a:latin typeface="+mn-lt"/>
                <a:ea typeface="+mn-ea"/>
                <a:cs typeface="+mn-cs"/>
              </a:rPr>
              <a:t> has an</a:t>
            </a:r>
            <a:r>
              <a:rPr lang="en-US" b="1"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“Assertive Statement” exercise to conduct with teams or individually.</a:t>
            </a:r>
          </a:p>
          <a:p>
            <a:r>
              <a:rPr lang="en-US" kern="1200" dirty="0">
                <a:solidFill>
                  <a:schemeClr val="tx1"/>
                </a:solidFill>
                <a:effectLst/>
                <a:latin typeface="+mn-lt"/>
                <a:ea typeface="+mn-ea"/>
                <a:cs typeface="+mn-cs"/>
              </a:rPr>
              <a:t> </a:t>
            </a:r>
          </a:p>
          <a:p>
            <a:r>
              <a:rPr lang="en-US" i="1" kern="1200" dirty="0">
                <a:solidFill>
                  <a:schemeClr val="tx1"/>
                </a:solidFill>
                <a:effectLst/>
                <a:latin typeface="+mn-lt"/>
                <a:ea typeface="+mn-ea"/>
                <a:cs typeface="+mn-cs"/>
              </a:rPr>
              <a:t>Consider a scenario in which a nurse witnesses a physician treating a receptionist rudely in front of a patient. The nurse waits until after the incident and takes the physician aside. </a:t>
            </a:r>
            <a:endParaRPr lang="en-US" kern="1200" dirty="0">
              <a:solidFill>
                <a:schemeClr val="tx1"/>
              </a:solidFill>
              <a:effectLst/>
              <a:latin typeface="+mn-lt"/>
              <a:ea typeface="+mn-ea"/>
              <a:cs typeface="+mn-cs"/>
            </a:endParaRPr>
          </a:p>
          <a:p>
            <a:r>
              <a:rPr lang="en-US" i="1" kern="1200" dirty="0">
                <a:solidFill>
                  <a:schemeClr val="tx1"/>
                </a:solidFill>
                <a:effectLst/>
                <a:latin typeface="+mn-lt"/>
                <a:ea typeface="+mn-ea"/>
                <a:cs typeface="+mn-cs"/>
              </a:rPr>
              <a:t> </a:t>
            </a:r>
            <a:endParaRPr lang="en-US" kern="1200" dirty="0">
              <a:solidFill>
                <a:schemeClr val="tx1"/>
              </a:solidFill>
              <a:effectLst/>
              <a:latin typeface="+mn-lt"/>
              <a:ea typeface="+mn-ea"/>
              <a:cs typeface="+mn-cs"/>
            </a:endParaRPr>
          </a:p>
          <a:p>
            <a:r>
              <a:rPr lang="en-US" i="1" kern="1200" dirty="0">
                <a:solidFill>
                  <a:schemeClr val="tx1"/>
                </a:solidFill>
                <a:effectLst/>
                <a:latin typeface="+mn-lt"/>
                <a:ea typeface="+mn-ea"/>
                <a:cs typeface="+mn-cs"/>
              </a:rPr>
              <a:t>Individually or in small groups, pretend you are the nurse in this scenario. Following the Five Steps and prompts below, build an assertive statement that you could use with the doctor.</a:t>
            </a:r>
            <a:endParaRPr lang="en-US" kern="1200" dirty="0">
              <a:solidFill>
                <a:schemeClr val="tx1"/>
              </a:solidFill>
              <a:effectLst/>
              <a:latin typeface="+mn-lt"/>
              <a:ea typeface="+mn-ea"/>
              <a:cs typeface="+mn-cs"/>
            </a:endParaRPr>
          </a:p>
          <a:p>
            <a:r>
              <a:rPr lang="en-US" i="1" kern="1200" dirty="0">
                <a:solidFill>
                  <a:schemeClr val="tx1"/>
                </a:solidFill>
                <a:effectLst/>
                <a:latin typeface="+mn-lt"/>
                <a:ea typeface="+mn-ea"/>
                <a:cs typeface="+mn-cs"/>
              </a:rPr>
              <a:t> </a:t>
            </a:r>
            <a:endParaRPr lang="en-US" kern="1200" dirty="0">
              <a:solidFill>
                <a:schemeClr val="tx1"/>
              </a:solidFill>
              <a:effectLst/>
              <a:latin typeface="+mn-lt"/>
              <a:ea typeface="+mn-ea"/>
              <a:cs typeface="+mn-cs"/>
            </a:endParaRPr>
          </a:p>
          <a:p>
            <a:pPr marL="228600" lvl="0" indent="-228600">
              <a:buFont typeface="+mj-lt"/>
              <a:buAutoNum type="arabicPeriod"/>
            </a:pPr>
            <a:r>
              <a:rPr lang="en-US" i="1" kern="1200" dirty="0">
                <a:solidFill>
                  <a:schemeClr val="tx1"/>
                </a:solidFill>
                <a:effectLst/>
                <a:latin typeface="+mn-lt"/>
                <a:ea typeface="+mn-ea"/>
                <a:cs typeface="+mn-cs"/>
              </a:rPr>
              <a:t>Open the discussion: “I’d like to share my thoughts on ___________________________.”</a:t>
            </a:r>
            <a:endParaRPr lang="en-US" kern="1200" dirty="0">
              <a:solidFill>
                <a:schemeClr val="tx1"/>
              </a:solidFill>
              <a:effectLst/>
              <a:latin typeface="+mn-lt"/>
              <a:ea typeface="+mn-ea"/>
              <a:cs typeface="+mn-cs"/>
            </a:endParaRPr>
          </a:p>
          <a:p>
            <a:pPr marL="228600" lvl="0" indent="-228600">
              <a:buFont typeface="+mj-lt"/>
              <a:buAutoNum type="arabicPeriod"/>
            </a:pPr>
            <a:r>
              <a:rPr lang="en-US" i="1" kern="1200" dirty="0">
                <a:solidFill>
                  <a:schemeClr val="tx1"/>
                </a:solidFill>
                <a:effectLst/>
                <a:latin typeface="+mn-lt"/>
                <a:ea typeface="+mn-ea"/>
                <a:cs typeface="+mn-cs"/>
              </a:rPr>
              <a:t>State the concern: “I am concerned that ___________________________________.”</a:t>
            </a:r>
            <a:endParaRPr lang="en-US" kern="1200" dirty="0">
              <a:solidFill>
                <a:schemeClr val="tx1"/>
              </a:solidFill>
              <a:effectLst/>
              <a:latin typeface="+mn-lt"/>
              <a:ea typeface="+mn-ea"/>
              <a:cs typeface="+mn-cs"/>
            </a:endParaRPr>
          </a:p>
          <a:p>
            <a:pPr marL="228600" lvl="0" indent="-228600">
              <a:buFont typeface="+mj-lt"/>
              <a:buAutoNum type="arabicPeriod"/>
            </a:pPr>
            <a:r>
              <a:rPr lang="en-US" i="1" kern="1200" dirty="0">
                <a:solidFill>
                  <a:schemeClr val="tx1"/>
                </a:solidFill>
                <a:effectLst/>
                <a:latin typeface="+mn-lt"/>
                <a:ea typeface="+mn-ea"/>
                <a:cs typeface="+mn-cs"/>
              </a:rPr>
              <a:t>State the problem, real or perceived: “This is a problem because ____________________.”</a:t>
            </a:r>
            <a:endParaRPr lang="en-US" kern="1200" dirty="0">
              <a:solidFill>
                <a:schemeClr val="tx1"/>
              </a:solidFill>
              <a:effectLst/>
              <a:latin typeface="+mn-lt"/>
              <a:ea typeface="+mn-ea"/>
              <a:cs typeface="+mn-cs"/>
            </a:endParaRPr>
          </a:p>
          <a:p>
            <a:pPr marL="228600" lvl="0" indent="-228600">
              <a:buFont typeface="+mj-lt"/>
              <a:buAutoNum type="arabicPeriod"/>
            </a:pPr>
            <a:r>
              <a:rPr lang="en-US" i="1" kern="1200" dirty="0">
                <a:solidFill>
                  <a:schemeClr val="tx1"/>
                </a:solidFill>
                <a:effectLst/>
                <a:latin typeface="+mn-lt"/>
                <a:ea typeface="+mn-ea"/>
                <a:cs typeface="+mn-cs"/>
              </a:rPr>
              <a:t>Offer a solution: “In the future _________________________________.”</a:t>
            </a:r>
            <a:endParaRPr lang="en-US" kern="1200" dirty="0">
              <a:solidFill>
                <a:schemeClr val="tx1"/>
              </a:solidFill>
              <a:effectLst/>
              <a:latin typeface="+mn-lt"/>
              <a:ea typeface="+mn-ea"/>
              <a:cs typeface="+mn-cs"/>
            </a:endParaRPr>
          </a:p>
          <a:p>
            <a:pPr marL="228600" lvl="0" indent="-228600">
              <a:buFont typeface="+mj-lt"/>
              <a:buAutoNum type="arabicPeriod"/>
            </a:pPr>
            <a:r>
              <a:rPr lang="en-US" i="1" kern="1200" dirty="0">
                <a:solidFill>
                  <a:schemeClr val="tx1"/>
                </a:solidFill>
                <a:effectLst/>
                <a:latin typeface="+mn-lt"/>
                <a:ea typeface="+mn-ea"/>
                <a:cs typeface="+mn-cs"/>
              </a:rPr>
              <a:t>Obtain an agreement: “Can we agree that _______________________________________?” </a:t>
            </a:r>
            <a:endParaRPr lang="en-US" kern="1200" dirty="0">
              <a:solidFill>
                <a:schemeClr val="tx1"/>
              </a:solidFill>
              <a:effectLst/>
              <a:latin typeface="+mn-lt"/>
              <a:ea typeface="+mn-ea"/>
              <a:cs typeface="+mn-cs"/>
            </a:endParaRPr>
          </a:p>
          <a:p>
            <a:pPr marL="0" indent="0">
              <a:buFont typeface="+mj-lt"/>
              <a:buNone/>
            </a:pPr>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(TeamSTEPPS Fundamentals Course: Module 6. Mutual Support , 2019)</a:t>
            </a:r>
          </a:p>
          <a:p>
            <a:r>
              <a:rPr lang="en-US" kern="1200" dirty="0">
                <a:solidFill>
                  <a:schemeClr val="tx1"/>
                </a:solidFill>
                <a:effectLst/>
                <a:latin typeface="+mn-lt"/>
                <a:ea typeface="+mn-ea"/>
                <a:cs typeface="+mn-cs"/>
              </a:rPr>
              <a:t>(TeamSTEPPS for Office‐Based Care: Mutual Support, 2015)</a:t>
            </a:r>
          </a:p>
        </p:txBody>
      </p:sp>
      <p:sp>
        <p:nvSpPr>
          <p:cNvPr id="2" name="Header Placeholder 1">
            <a:extLst>
              <a:ext uri="{FF2B5EF4-FFF2-40B4-BE49-F238E27FC236}">
                <a16:creationId xmlns:a16="http://schemas.microsoft.com/office/drawing/2014/main" id="{C90CB208-E11A-4C24-BBC9-F1DC2CDB45D6}"/>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67612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defTabSz="928166"/>
            <a:fld id="{7F7E14B9-0AFD-4295-9F03-8FF26E2E13B8}" type="slidenum">
              <a:rPr lang="en-US" smtClean="0">
                <a:cs typeface="Arial" charset="0"/>
              </a:rPr>
              <a:pPr defTabSz="928166"/>
              <a:t>14</a:t>
            </a:fld>
            <a:endParaRPr lang="en-US" dirty="0">
              <a:cs typeface="Arial" charset="0"/>
            </a:endParaRPr>
          </a:p>
        </p:txBody>
      </p:sp>
      <p:sp>
        <p:nvSpPr>
          <p:cNvPr id="112642" name="Rectangle 2"/>
          <p:cNvSpPr>
            <a:spLocks noGrp="1" noRot="1" noChangeAspect="1" noChangeArrowheads="1" noTextEdit="1"/>
          </p:cNvSpPr>
          <p:nvPr>
            <p:ph type="sldImg"/>
          </p:nvPr>
        </p:nvSpPr>
        <p:spPr>
          <a:xfrm>
            <a:off x="1371600" y="1143000"/>
            <a:ext cx="4114800" cy="3086100"/>
          </a:xfrm>
          <a:ln/>
        </p:spPr>
      </p:sp>
      <p:sp>
        <p:nvSpPr>
          <p:cNvPr id="112643" name="Rectangle 3"/>
          <p:cNvSpPr>
            <a:spLocks noGrp="1" noChangeArrowheads="1"/>
          </p:cNvSpPr>
          <p:nvPr>
            <p:ph type="body" idx="1"/>
          </p:nvPr>
        </p:nvSpPr>
        <p:spPr>
          <a:xfrm>
            <a:off x="685800" y="4410707"/>
            <a:ext cx="5486400" cy="4733293"/>
          </a:xfrm>
          <a:noFill/>
          <a:ln/>
        </p:spPr>
        <p:txBody>
          <a:bodyPr/>
          <a:lstStyle/>
          <a:p>
            <a:r>
              <a:rPr lang="en-US" sz="1200" kern="1200" dirty="0">
                <a:solidFill>
                  <a:schemeClr val="tx1"/>
                </a:solidFill>
                <a:effectLst/>
                <a:latin typeface="+mn-lt"/>
                <a:ea typeface="+mn-ea"/>
                <a:cs typeface="+mn-cs"/>
              </a:rPr>
              <a:t>When differences and conflicts in healthcare arise, they tend to be rooted in either our information or our personalities. The tools to manage these conflicts differ as well.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Information conflict tends to be task related.</a:t>
            </a:r>
            <a:r>
              <a:rPr lang="en-US" sz="1200" kern="1200" dirty="0">
                <a:solidFill>
                  <a:schemeClr val="tx1"/>
                </a:solidFill>
                <a:effectLst/>
                <a:latin typeface="+mn-lt"/>
                <a:ea typeface="+mn-ea"/>
                <a:cs typeface="+mn-cs"/>
              </a:rPr>
              <a:t> It involves differing views, ideas, and opinions. It could be a disagreement about the content of a decision.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Personal conflict stems from interpersonal incompatibility and is not usually task related. </a:t>
            </a:r>
            <a:r>
              <a:rPr lang="en-US" sz="1200" kern="1200" dirty="0">
                <a:solidFill>
                  <a:schemeClr val="tx1"/>
                </a:solidFill>
                <a:effectLst/>
                <a:latin typeface="+mn-lt"/>
                <a:ea typeface="+mn-ea"/>
                <a:cs typeface="+mn-cs"/>
              </a:rPr>
              <a:t>Tension, annoyance, and animosity are common, and personal conflict can be argumentative.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resolve both types of conflict before they interfere with work and undermine quality and patient safety. Information conflicts left unresolved may evolve into personal conflict in the long run and severely weaken teamwork.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Disruptive behaviors among staff should be actively discouraged. Organizations need to develop guidelines for acceptable behavior to assist staff in better identifying, reporting, and managing behaviors that cause disruption to patient safety. Types of disruptive behavior include condescending language or voice intonation, impatience with questions, reluctance or refusal to answer questions or telephone calls, strong verbal abuse, or threatening body language and physical abuse.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Fundamentals Course: Module 6. Mutual Support, 2019)</a:t>
            </a:r>
          </a:p>
          <a:p>
            <a:r>
              <a:rPr lang="en-US" sz="1200" kern="1200" dirty="0">
                <a:solidFill>
                  <a:schemeClr val="tx1"/>
                </a:solidFill>
                <a:effectLst/>
                <a:latin typeface="+mn-lt"/>
                <a:ea typeface="+mn-ea"/>
                <a:cs typeface="+mn-cs"/>
              </a:rPr>
              <a:t>(TeamSTEPPS for Office-Based Care: Mutual Support, 2015)</a:t>
            </a:r>
          </a:p>
          <a:p>
            <a:endParaRPr lang="en-US" sz="1200" kern="1200" dirty="0">
              <a:solidFill>
                <a:schemeClr val="tx1"/>
              </a:solidFill>
              <a:effectLst/>
              <a:latin typeface="+mn-lt"/>
              <a:ea typeface="+mn-ea"/>
              <a:cs typeface="+mn-cs"/>
            </a:endParaRPr>
          </a:p>
        </p:txBody>
      </p:sp>
      <p:sp>
        <p:nvSpPr>
          <p:cNvPr id="2" name="Header Placeholder 1">
            <a:extLst>
              <a:ext uri="{FF2B5EF4-FFF2-40B4-BE49-F238E27FC236}">
                <a16:creationId xmlns:a16="http://schemas.microsoft.com/office/drawing/2014/main" id="{9FC83E55-74ED-4247-83E1-66E4E157246F}"/>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86564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pPr defTabSz="928166"/>
            <a:fld id="{C5AA051E-49AB-4A3C-A320-486C15AC2FCD}" type="slidenum">
              <a:rPr lang="en-US" smtClean="0">
                <a:cs typeface="Arial" charset="0"/>
              </a:rPr>
              <a:pPr defTabSz="928166"/>
              <a:t>15</a:t>
            </a:fld>
            <a:endParaRPr lang="en-US" dirty="0">
              <a:cs typeface="Arial"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685800" y="4410708"/>
            <a:ext cx="5486400" cy="4377692"/>
          </a:xfrm>
          <a:noFill/>
          <a:ln/>
        </p:spPr>
        <p:txBody>
          <a:bodyPr/>
          <a:lstStyle/>
          <a:p>
            <a:r>
              <a:rPr lang="en-US" b="1" kern="1200" dirty="0">
                <a:solidFill>
                  <a:schemeClr val="tx1"/>
                </a:solidFill>
                <a:effectLst/>
                <a:latin typeface="+mn-lt"/>
                <a:ea typeface="+mn-ea"/>
                <a:cs typeface="+mn-cs"/>
              </a:rPr>
              <a:t>The two-challenge rule empowers all team members to “stop the line” if they sense or discover an essential safety breach</a:t>
            </a:r>
            <a:r>
              <a:rPr lang="en-US" kern="1200" dirty="0">
                <a:solidFill>
                  <a:schemeClr val="tx1"/>
                </a:solidFill>
                <a:effectLst/>
                <a:latin typeface="+mn-lt"/>
                <a:ea typeface="+mn-ea"/>
                <a:cs typeface="+mn-cs"/>
              </a:rPr>
              <a:t>. It is based on the notion that it is your responsibility to assertively voice </a:t>
            </a:r>
            <a:r>
              <a:rPr lang="en-US" dirty="0"/>
              <a:t>your </a:t>
            </a:r>
            <a:r>
              <a:rPr lang="en-US" kern="1200" dirty="0">
                <a:solidFill>
                  <a:schemeClr val="tx1"/>
                </a:solidFill>
                <a:effectLst/>
                <a:latin typeface="+mn-lt"/>
                <a:ea typeface="+mn-ea"/>
                <a:cs typeface="+mn-cs"/>
              </a:rPr>
              <a:t>concern at least two times to ensure that it has been heard.</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It is important that the challenger advocate and assert his or her concern by restating the concern, and, if the initial assertion is ignored, by rephrasing it. These two attempts may come from the same person or from two different team members. </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The first challenge should be in the form of a question, and the second should provide some support for the concern. Keep in mind – this technique is about advocating for the patient. This two-challenge tactic ensures that an expressed concern is heard, understood, acknowledged, and ultimately acted on. </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If both attempts are made and the concern is still disregarded, and the individual believes patient or staff safety is or may be compromised, the two-challenge rule dictates taking a stronger line of action, such as contacting a supervisor. This approach addresses the natural tendency to believe that the team leader must always know what he or she is doing, even when the actions taken depart from established guidelines. </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When invoking this rule and moving it up the chain, it is essential to communicate to the entire team that additional input has been solicited. </a:t>
            </a:r>
          </a:p>
          <a:p>
            <a:r>
              <a:rPr lang="en-US" kern="1200" dirty="0">
                <a:solidFill>
                  <a:schemeClr val="tx1"/>
                </a:solidFill>
                <a:effectLst/>
                <a:latin typeface="+mn-lt"/>
                <a:ea typeface="+mn-ea"/>
                <a:cs typeface="+mn-cs"/>
              </a:rPr>
              <a:t> </a:t>
            </a:r>
          </a:p>
          <a:p>
            <a:r>
              <a:rPr lang="en-US" kern="1200" dirty="0">
                <a:solidFill>
                  <a:schemeClr val="tx1"/>
                </a:solidFill>
                <a:effectLst/>
                <a:latin typeface="+mn-lt"/>
                <a:ea typeface="+mn-ea"/>
                <a:cs typeface="+mn-cs"/>
              </a:rPr>
              <a:t>It is also important to remember that if you personally are challenged by a team member, patient, or family member, it is your responsibility to acknowledge the concerns instead of ignoring the person who brought the concern to you. </a:t>
            </a:r>
          </a:p>
          <a:p>
            <a:r>
              <a:rPr lang="en-US" kern="1200" dirty="0">
                <a:solidFill>
                  <a:schemeClr val="tx1"/>
                </a:solidFill>
                <a:effectLst/>
                <a:latin typeface="+mn-lt"/>
                <a:ea typeface="+mn-ea"/>
                <a:cs typeface="+mn-cs"/>
              </a:rPr>
              <a:t> </a:t>
            </a:r>
          </a:p>
          <a:p>
            <a:r>
              <a:rPr lang="en-US" dirty="0"/>
              <a:t>T</a:t>
            </a:r>
            <a:r>
              <a:rPr lang="en-US" kern="1200" dirty="0">
                <a:solidFill>
                  <a:schemeClr val="tx1"/>
                </a:solidFill>
                <a:effectLst/>
                <a:latin typeface="+mn-lt"/>
                <a:ea typeface="+mn-ea"/>
                <a:cs typeface="+mn-cs"/>
              </a:rPr>
              <a:t>he </a:t>
            </a:r>
            <a:r>
              <a:rPr lang="en-US" b="1" kern="1200" dirty="0">
                <a:solidFill>
                  <a:schemeClr val="tx1"/>
                </a:solidFill>
                <a:effectLst/>
                <a:latin typeface="+mn-lt"/>
                <a:ea typeface="+mn-ea"/>
                <a:cs typeface="+mn-cs"/>
              </a:rPr>
              <a:t>Participant Workbook </a:t>
            </a:r>
            <a:r>
              <a:rPr lang="en-US" kern="1200" dirty="0">
                <a:solidFill>
                  <a:schemeClr val="tx1"/>
                </a:solidFill>
                <a:effectLst/>
                <a:latin typeface="+mn-lt"/>
                <a:ea typeface="+mn-ea"/>
                <a:cs typeface="+mn-cs"/>
              </a:rPr>
              <a:t>notes the following questions to discuss with participants:</a:t>
            </a:r>
            <a:endParaRPr lang="en-US" kern="1200" dirty="0">
              <a:effectLst/>
              <a:ea typeface="+mn-ea"/>
              <a:cs typeface="+mn-cs"/>
            </a:endParaRPr>
          </a:p>
          <a:p>
            <a:pPr marL="342900" marR="0" lvl="0" indent="-228600">
              <a:lnSpc>
                <a:spcPts val="1440"/>
              </a:lnSpc>
              <a:spcBef>
                <a:spcPts val="0"/>
              </a:spcBef>
              <a:spcAft>
                <a:spcPts val="0"/>
              </a:spcAft>
              <a:buSzPts val="1200"/>
              <a:buFont typeface="Times New Roman" panose="02020603050405020304" pitchFamily="18" charset="0"/>
              <a:buAutoNum type="arabicPeriod"/>
            </a:pPr>
            <a:r>
              <a:rPr lang="en-US" u="none" dirty="0">
                <a:effectLst/>
                <a:ea typeface="Book Antiqua" panose="02040602050305030304" pitchFamily="18" charset="0"/>
                <a:cs typeface="Calibri" panose="020F0502020204030204" pitchFamily="34" charset="0"/>
              </a:rPr>
              <a:t>Have you ever spoken up regarding diagnosis-related issues? Examples: missing lab results, orders that seem inconsistent with the care plan, concerns or questions raised by patients that are not being addressed.</a:t>
            </a:r>
          </a:p>
          <a:p>
            <a:pPr marL="628650" marR="0" lvl="1" indent="-171450">
              <a:lnSpc>
                <a:spcPts val="1440"/>
              </a:lnSpc>
              <a:spcBef>
                <a:spcPts val="0"/>
              </a:spcBef>
              <a:spcAft>
                <a:spcPts val="0"/>
              </a:spcAft>
              <a:buFont typeface="Arial" panose="020B0604020202020204" pitchFamily="34" charset="0"/>
              <a:buChar char="•"/>
            </a:pPr>
            <a:r>
              <a:rPr lang="en-US" u="none" dirty="0">
                <a:effectLst/>
                <a:ea typeface="Calibri" panose="020F0502020204030204" pitchFamily="34" charset="0"/>
                <a:cs typeface="Calibri" panose="020F0502020204030204" pitchFamily="34" charset="0"/>
              </a:rPr>
              <a:t>What did you consider before speaking up?</a:t>
            </a:r>
          </a:p>
          <a:p>
            <a:pPr marL="628650" marR="0" lvl="1" indent="-171450">
              <a:lnSpc>
                <a:spcPts val="1440"/>
              </a:lnSpc>
              <a:spcBef>
                <a:spcPts val="0"/>
              </a:spcBef>
              <a:spcAft>
                <a:spcPts val="0"/>
              </a:spcAft>
              <a:buFont typeface="Arial" panose="020B0604020202020204" pitchFamily="34" charset="0"/>
              <a:buChar char="•"/>
            </a:pPr>
            <a:r>
              <a:rPr lang="en-US" u="none" dirty="0">
                <a:effectLst/>
                <a:ea typeface="Calibri" panose="020F0502020204030204" pitchFamily="34" charset="0"/>
                <a:cs typeface="Calibri" panose="020F0502020204030204" pitchFamily="34" charset="0"/>
              </a:rPr>
              <a:t>How did you decide to whom you should speak?</a:t>
            </a:r>
          </a:p>
          <a:p>
            <a:pPr marL="628650" marR="0" lvl="1" indent="-171450">
              <a:lnSpc>
                <a:spcPts val="1440"/>
              </a:lnSpc>
              <a:spcBef>
                <a:spcPts val="0"/>
              </a:spcBef>
              <a:spcAft>
                <a:spcPts val="0"/>
              </a:spcAft>
              <a:buFont typeface="Arial" panose="020B0604020202020204" pitchFamily="34" charset="0"/>
              <a:buChar char="•"/>
            </a:pPr>
            <a:r>
              <a:rPr lang="en-US" u="none" dirty="0">
                <a:effectLst/>
                <a:ea typeface="Calibri" panose="020F0502020204030204" pitchFamily="34" charset="0"/>
                <a:cs typeface="Calibri" panose="020F0502020204030204" pitchFamily="34" charset="0"/>
              </a:rPr>
              <a:t>How did it feel to raise your concern?</a:t>
            </a:r>
          </a:p>
          <a:p>
            <a:pPr marL="628650" marR="0" lvl="1" indent="-171450">
              <a:lnSpc>
                <a:spcPts val="1440"/>
              </a:lnSpc>
              <a:spcBef>
                <a:spcPts val="0"/>
              </a:spcBef>
              <a:spcAft>
                <a:spcPts val="0"/>
              </a:spcAft>
              <a:buFont typeface="Arial" panose="020B0604020202020204" pitchFamily="34" charset="0"/>
              <a:buChar char="•"/>
            </a:pPr>
            <a:r>
              <a:rPr lang="en-US" u="none" dirty="0">
                <a:effectLst/>
                <a:ea typeface="Calibri" panose="020F0502020204030204" pitchFamily="34" charset="0"/>
                <a:cs typeface="Calibri" panose="020F0502020204030204" pitchFamily="34" charset="0"/>
              </a:rPr>
              <a:t>Was the outcome what you hoped? </a:t>
            </a:r>
          </a:p>
          <a:p>
            <a:pPr marL="971550" marR="0" lvl="2" indent="-171450">
              <a:lnSpc>
                <a:spcPts val="1440"/>
              </a:lnSpc>
              <a:spcBef>
                <a:spcPts val="0"/>
              </a:spcBef>
              <a:spcAft>
                <a:spcPts val="0"/>
              </a:spcAft>
              <a:buFont typeface="Cambria" panose="02040503050406030204" pitchFamily="18" charset="0"/>
              <a:buChar char="‒"/>
            </a:pPr>
            <a:r>
              <a:rPr lang="en-US" u="none" dirty="0">
                <a:effectLst/>
                <a:ea typeface="Calibri" panose="020F0502020204030204" pitchFamily="34" charset="0"/>
                <a:cs typeface="Calibri" panose="020F0502020204030204" pitchFamily="34" charset="0"/>
              </a:rPr>
              <a:t>If the outcome was not what you anticipated, what did you do or what could you have done?</a:t>
            </a:r>
          </a:p>
          <a:p>
            <a:pPr marL="342900" marR="0" lvl="0" indent="-228600">
              <a:lnSpc>
                <a:spcPts val="1440"/>
              </a:lnSpc>
              <a:spcBef>
                <a:spcPts val="0"/>
              </a:spcBef>
              <a:spcAft>
                <a:spcPts val="0"/>
              </a:spcAft>
              <a:buSzPts val="1200"/>
              <a:buFont typeface="Times New Roman" panose="02020603050405020304" pitchFamily="18" charset="0"/>
              <a:buAutoNum type="arabicPeriod"/>
            </a:pPr>
            <a:r>
              <a:rPr lang="en-US" u="none" dirty="0">
                <a:effectLst/>
                <a:ea typeface="Book Antiqua" panose="02040602050305030304" pitchFamily="18" charset="0"/>
                <a:cs typeface="Calibri" panose="020F0502020204030204" pitchFamily="34" charset="0"/>
              </a:rPr>
              <a:t>Has anyone ever raised a concern about diagnosis-related issues TO you?</a:t>
            </a:r>
          </a:p>
          <a:p>
            <a:pPr marL="628650" marR="0" lvl="1" indent="-171450">
              <a:lnSpc>
                <a:spcPts val="1440"/>
              </a:lnSpc>
              <a:spcBef>
                <a:spcPts val="0"/>
              </a:spcBef>
              <a:spcAft>
                <a:spcPts val="0"/>
              </a:spcAft>
              <a:buFont typeface="Arial" panose="020B0604020202020204" pitchFamily="34" charset="0"/>
              <a:buChar char="•"/>
            </a:pPr>
            <a:r>
              <a:rPr lang="en-US" u="none" dirty="0">
                <a:effectLst/>
                <a:ea typeface="Calibri" panose="020F0502020204030204" pitchFamily="34" charset="0"/>
                <a:cs typeface="Calibri" panose="020F0502020204030204" pitchFamily="34" charset="0"/>
              </a:rPr>
              <a:t>What did you consider before responding?</a:t>
            </a:r>
          </a:p>
          <a:p>
            <a:pPr marL="628650" marR="0" lvl="1" indent="-171450">
              <a:lnSpc>
                <a:spcPts val="1440"/>
              </a:lnSpc>
              <a:spcBef>
                <a:spcPts val="0"/>
              </a:spcBef>
              <a:spcAft>
                <a:spcPts val="0"/>
              </a:spcAft>
              <a:buFont typeface="Arial" panose="020B0604020202020204" pitchFamily="34" charset="0"/>
              <a:buChar char="•"/>
            </a:pPr>
            <a:r>
              <a:rPr lang="en-US" u="none" dirty="0">
                <a:effectLst/>
                <a:ea typeface="Calibri" panose="020F0502020204030204" pitchFamily="34" charset="0"/>
                <a:cs typeface="Calibri" panose="020F0502020204030204" pitchFamily="34" charset="0"/>
              </a:rPr>
              <a:t>Might your response have been different if the person raising the concern was a: </a:t>
            </a:r>
          </a:p>
          <a:p>
            <a:pPr marL="971550" marR="0" lvl="2" indent="-171450">
              <a:lnSpc>
                <a:spcPts val="1440"/>
              </a:lnSpc>
              <a:spcBef>
                <a:spcPts val="0"/>
              </a:spcBef>
              <a:spcAft>
                <a:spcPts val="0"/>
              </a:spcAft>
              <a:buFont typeface="Cambria" panose="02040503050406030204" pitchFamily="18" charset="0"/>
              <a:buChar char="‒"/>
            </a:pPr>
            <a:r>
              <a:rPr lang="en-US" dirty="0">
                <a:ea typeface="Calibri" panose="020F0502020204030204" pitchFamily="34" charset="0"/>
                <a:cs typeface="Calibri" panose="020F0502020204030204" pitchFamily="34" charset="0"/>
              </a:rPr>
              <a:t>C</a:t>
            </a:r>
            <a:r>
              <a:rPr lang="en-US" u="none" dirty="0">
                <a:effectLst/>
                <a:ea typeface="Calibri" panose="020F0502020204030204" pitchFamily="34" charset="0"/>
                <a:cs typeface="Calibri" panose="020F0502020204030204" pitchFamily="34" charset="0"/>
              </a:rPr>
              <a:t>olleague?</a:t>
            </a:r>
          </a:p>
          <a:p>
            <a:pPr marL="971550" marR="0" lvl="2" indent="-171450">
              <a:lnSpc>
                <a:spcPts val="1440"/>
              </a:lnSpc>
              <a:spcBef>
                <a:spcPts val="0"/>
              </a:spcBef>
              <a:spcAft>
                <a:spcPts val="0"/>
              </a:spcAft>
              <a:buFont typeface="Cambria" panose="02040503050406030204" pitchFamily="18" charset="0"/>
              <a:buChar char="‒"/>
            </a:pPr>
            <a:r>
              <a:rPr lang="en-US" dirty="0">
                <a:ea typeface="Calibri" panose="020F0502020204030204" pitchFamily="34" charset="0"/>
                <a:cs typeface="Calibri" panose="020F0502020204030204" pitchFamily="34" charset="0"/>
              </a:rPr>
              <a:t>S</a:t>
            </a:r>
            <a:r>
              <a:rPr lang="en-US" u="none" dirty="0">
                <a:effectLst/>
                <a:ea typeface="Calibri" panose="020F0502020204030204" pitchFamily="34" charset="0"/>
                <a:cs typeface="Calibri" panose="020F0502020204030204" pitchFamily="34" charset="0"/>
              </a:rPr>
              <a:t>upport staff?</a:t>
            </a:r>
          </a:p>
          <a:p>
            <a:pPr marL="971550" marR="0" lvl="2" indent="-171450">
              <a:lnSpc>
                <a:spcPts val="1440"/>
              </a:lnSpc>
              <a:spcBef>
                <a:spcPts val="0"/>
              </a:spcBef>
              <a:spcAft>
                <a:spcPts val="0"/>
              </a:spcAft>
              <a:buFont typeface="Cambria" panose="02040503050406030204" pitchFamily="18" charset="0"/>
              <a:buChar char="‒"/>
            </a:pPr>
            <a:r>
              <a:rPr lang="en-US" u="none" dirty="0">
                <a:effectLst/>
                <a:ea typeface="Calibri" panose="020F0502020204030204" pitchFamily="34" charset="0"/>
                <a:cs typeface="Calibri" panose="020F0502020204030204" pitchFamily="34" charset="0"/>
              </a:rPr>
              <a:t>Manager?</a:t>
            </a:r>
          </a:p>
          <a:p>
            <a:pPr marL="971550" marR="0" lvl="2" indent="-171450">
              <a:lnSpc>
                <a:spcPts val="1440"/>
              </a:lnSpc>
              <a:spcBef>
                <a:spcPts val="0"/>
              </a:spcBef>
              <a:spcAft>
                <a:spcPts val="0"/>
              </a:spcAft>
              <a:buFont typeface="Cambria" panose="02040503050406030204" pitchFamily="18" charset="0"/>
              <a:buChar char="‒"/>
            </a:pPr>
            <a:r>
              <a:rPr lang="en-US" u="none" dirty="0">
                <a:effectLst/>
                <a:ea typeface="Calibri" panose="020F0502020204030204" pitchFamily="34" charset="0"/>
                <a:cs typeface="Calibri" panose="020F0502020204030204" pitchFamily="34" charset="0"/>
              </a:rPr>
              <a:t>Physician provider?</a:t>
            </a:r>
          </a:p>
          <a:p>
            <a:pPr marL="342900" marR="0" lvl="0" indent="-228600">
              <a:lnSpc>
                <a:spcPts val="1440"/>
              </a:lnSpc>
              <a:spcBef>
                <a:spcPts val="0"/>
              </a:spcBef>
              <a:spcAft>
                <a:spcPts val="0"/>
              </a:spcAft>
              <a:buSzPts val="1200"/>
              <a:buFont typeface="Times New Roman" panose="02020603050405020304" pitchFamily="18" charset="0"/>
              <a:buAutoNum type="arabicPeriod"/>
            </a:pPr>
            <a:r>
              <a:rPr lang="en-US" u="none" dirty="0">
                <a:effectLst/>
                <a:ea typeface="Book Antiqua" panose="02040602050305030304" pitchFamily="18" charset="0"/>
                <a:cs typeface="Calibri" panose="020F0502020204030204" pitchFamily="34" charset="0"/>
              </a:rPr>
              <a:t>“Stopping the line” in healthcare refers to the ability </a:t>
            </a:r>
            <a:r>
              <a:rPr lang="en-US" dirty="0">
                <a:ea typeface="Book Antiqua" panose="02040602050305030304" pitchFamily="18" charset="0"/>
                <a:cs typeface="Calibri" panose="020F0502020204030204" pitchFamily="34" charset="0"/>
              </a:rPr>
              <a:t>o</a:t>
            </a:r>
            <a:r>
              <a:rPr lang="en-US" u="none" dirty="0">
                <a:effectLst/>
                <a:ea typeface="Book Antiqua" panose="02040602050305030304" pitchFamily="18" charset="0"/>
                <a:cs typeface="Calibri" panose="020F0502020204030204" pitchFamily="34" charset="0"/>
              </a:rPr>
              <a:t>f any individual to speak up immediately if they see a risk to patient safety, including diagnostic safety.</a:t>
            </a:r>
          </a:p>
          <a:p>
            <a:pPr marL="628650" marR="0" lvl="1" indent="-171450">
              <a:lnSpc>
                <a:spcPts val="1440"/>
              </a:lnSpc>
              <a:spcBef>
                <a:spcPts val="0"/>
              </a:spcBef>
              <a:spcAft>
                <a:spcPts val="0"/>
              </a:spcAft>
              <a:buFont typeface="Arial" panose="020B0604020202020204" pitchFamily="34" charset="0"/>
              <a:buChar char="•"/>
            </a:pPr>
            <a:r>
              <a:rPr lang="en-US" u="none" dirty="0">
                <a:effectLst/>
                <a:ea typeface="Calibri" panose="020F0502020204030204" pitchFamily="34" charset="0"/>
                <a:cs typeface="Calibri" panose="020F0502020204030204" pitchFamily="34" charset="0"/>
              </a:rPr>
              <a:t>Are team members able/encouraged to “stop the line” for diagnostic safety? Can you share any examples?</a:t>
            </a:r>
          </a:p>
          <a:p>
            <a:pPr marL="628650" marR="0" lvl="1" indent="-171450">
              <a:lnSpc>
                <a:spcPts val="1440"/>
              </a:lnSpc>
              <a:spcBef>
                <a:spcPts val="0"/>
              </a:spcBef>
              <a:spcAft>
                <a:spcPts val="0"/>
              </a:spcAft>
              <a:buFont typeface="Arial" panose="020B0604020202020204" pitchFamily="34" charset="0"/>
              <a:buChar char="•"/>
            </a:pPr>
            <a:r>
              <a:rPr lang="en-US" u="none" dirty="0">
                <a:effectLst/>
                <a:ea typeface="Calibri" panose="020F0502020204030204" pitchFamily="34" charset="0"/>
                <a:cs typeface="Calibri" panose="020F0502020204030204" pitchFamily="34" charset="0"/>
              </a:rPr>
              <a:t>Are patients and family members encouraged to “stop the line” for diagnostic safety? Can you share any examples?</a:t>
            </a:r>
          </a:p>
          <a:p>
            <a:pPr marL="0" marR="0">
              <a:spcBef>
                <a:spcPts val="10"/>
              </a:spcBef>
              <a:spcAft>
                <a:spcPts val="0"/>
              </a:spcAft>
            </a:pPr>
            <a:r>
              <a:rPr lang="en-US" b="1" u="none" strike="noStrike" kern="1200" dirty="0">
                <a:solidFill>
                  <a:schemeClr val="tx1"/>
                </a:solidFill>
                <a:effectLst/>
                <a:latin typeface="+mn-lt"/>
                <a:ea typeface="+mn-ea"/>
                <a:cs typeface="+mn-cs"/>
              </a:rPr>
              <a:t> </a:t>
            </a:r>
            <a:r>
              <a:rPr lang="en-US" dirty="0">
                <a:effectLst/>
                <a:latin typeface="Calibri" panose="020F0502020204030204" pitchFamily="34" charset="0"/>
                <a:ea typeface="Calibri" panose="020F0502020204030204" pitchFamily="34" charset="0"/>
              </a:rPr>
              <a:t> </a:t>
            </a:r>
          </a:p>
          <a:p>
            <a:pPr marL="400050" marR="0">
              <a:spcBef>
                <a:spcPts val="10"/>
              </a:spcBef>
              <a:spcAft>
                <a:spcPts val="0"/>
              </a:spcAft>
            </a:pPr>
            <a:r>
              <a:rPr lang="en-US" b="1" i="1" dirty="0">
                <a:effectLst/>
                <a:latin typeface="Calibri" panose="020F0502020204030204" pitchFamily="34" charset="0"/>
                <a:ea typeface="Calibri" panose="020F0502020204030204" pitchFamily="34" charset="0"/>
              </a:rPr>
              <a:t>[Self-Paced Learner Tip: </a:t>
            </a:r>
            <a:r>
              <a:rPr lang="en-US" i="1" dirty="0">
                <a:effectLst/>
                <a:latin typeface="Calibri" panose="020F0502020204030204" pitchFamily="34" charset="0"/>
                <a:ea typeface="Calibri" panose="020F0502020204030204" pitchFamily="34" charset="0"/>
              </a:rPr>
              <a:t>Reflect on a time when you could have used the two-challenge rule or when one of your patients and families could have asserted the rule. How could it have changed the outcome?]</a:t>
            </a:r>
            <a:endParaRPr lang="en-US" dirty="0">
              <a:effectLst/>
              <a:latin typeface="Calibri" panose="020F0502020204030204" pitchFamily="34" charset="0"/>
              <a:ea typeface="Calibri" panose="020F0502020204030204" pitchFamily="34" charset="0"/>
            </a:endParaRP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(TeamSTEPPS Fundamentals Course: Module 6. Mutual Support, 2019)</a:t>
            </a:r>
          </a:p>
          <a:p>
            <a:r>
              <a:rPr lang="en-US" kern="1200" dirty="0">
                <a:solidFill>
                  <a:schemeClr val="tx1"/>
                </a:solidFill>
                <a:effectLst/>
                <a:latin typeface="+mn-lt"/>
                <a:ea typeface="+mn-ea"/>
                <a:cs typeface="+mn-cs"/>
              </a:rPr>
              <a:t>(TeamSTEPPS for Office-Based Care: Mutual Support, 2015)</a:t>
            </a:r>
          </a:p>
          <a:p>
            <a:endParaRPr lang="en-US" b="1" u="sng" strike="sngStrike" kern="1200" dirty="0">
              <a:solidFill>
                <a:schemeClr val="tx1"/>
              </a:solidFill>
              <a:effectLst/>
              <a:latin typeface="+mn-lt"/>
              <a:ea typeface="+mn-ea"/>
              <a:cs typeface="+mn-cs"/>
            </a:endParaRPr>
          </a:p>
        </p:txBody>
      </p:sp>
      <p:sp>
        <p:nvSpPr>
          <p:cNvPr id="2" name="Header Placeholder 1">
            <a:extLst>
              <a:ext uri="{FF2B5EF4-FFF2-40B4-BE49-F238E27FC236}">
                <a16:creationId xmlns:a16="http://schemas.microsoft.com/office/drawing/2014/main" id="{7B821BE3-32E2-43FE-97AD-516EE5646F69}"/>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9302C224-A681-4265-92D4-174D44BC7E27}"/>
              </a:ext>
            </a:extLst>
          </p:cNvPr>
          <p:cNvGrpSpPr/>
          <p:nvPr/>
        </p:nvGrpSpPr>
        <p:grpSpPr>
          <a:xfrm>
            <a:off x="803592" y="14064615"/>
            <a:ext cx="307975" cy="323850"/>
            <a:chOff x="0" y="0"/>
            <a:chExt cx="579120" cy="608648"/>
          </a:xfrm>
        </p:grpSpPr>
        <p:pic>
          <p:nvPicPr>
            <p:cNvPr id="7" name="Graphic 5" descr="User with solid fill">
              <a:extLst>
                <a:ext uri="{FF2B5EF4-FFF2-40B4-BE49-F238E27FC236}">
                  <a16:creationId xmlns:a16="http://schemas.microsoft.com/office/drawing/2014/main" id="{D50D8330-8A05-4048-ADC0-C0F07CFCD0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2B9FF83E-4092-40E4-8FC2-FFCB7EB1205D}"/>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93404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pPr defTabSz="928166"/>
            <a:fld id="{F5156193-9ADE-49DA-8B66-CA680042FC39}" type="slidenum">
              <a:rPr lang="en-US" smtClean="0">
                <a:cs typeface="Arial" charset="0"/>
              </a:rPr>
              <a:pPr defTabSz="928166"/>
              <a:t>16</a:t>
            </a:fld>
            <a:endParaRPr lang="en-US" dirty="0">
              <a:cs typeface="Arial" charset="0"/>
            </a:endParaRPr>
          </a:p>
        </p:txBody>
      </p:sp>
      <p:sp>
        <p:nvSpPr>
          <p:cNvPr id="120834" name="Rectangle 1026"/>
          <p:cNvSpPr>
            <a:spLocks noGrp="1" noRot="1" noChangeAspect="1" noChangeArrowheads="1" noTextEdit="1"/>
          </p:cNvSpPr>
          <p:nvPr>
            <p:ph type="sldImg"/>
          </p:nvPr>
        </p:nvSpPr>
        <p:spPr>
          <a:ln/>
        </p:spPr>
      </p:sp>
      <p:sp>
        <p:nvSpPr>
          <p:cNvPr id="120835" name="Rectangle 1027"/>
          <p:cNvSpPr>
            <a:spLocks noGrp="1" noChangeArrowheads="1"/>
          </p:cNvSpPr>
          <p:nvPr>
            <p:ph type="body" idx="1"/>
          </p:nvPr>
        </p:nvSpPr>
        <p:spPr>
          <a:xfrm>
            <a:off x="685800" y="4410708"/>
            <a:ext cx="5486400" cy="3280412"/>
          </a:xfrm>
          <a:noFill/>
          <a:ln/>
        </p:spPr>
        <p:txBody>
          <a:bodyPr/>
          <a:lstStyle/>
          <a:p>
            <a:r>
              <a:rPr lang="en-US" sz="1200" kern="1200" dirty="0">
                <a:solidFill>
                  <a:schemeClr val="tx1"/>
                </a:solidFill>
                <a:effectLst/>
                <a:latin typeface="+mn-lt"/>
                <a:ea typeface="+mn-ea"/>
                <a:cs typeface="+mn-cs"/>
              </a:rPr>
              <a:t>Another tool for managing conflict when opinions or personalities differ is the D-E-S-C, or DESC, script.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script is a constructive approach for communicating effectively and for managing and resolving all types of conflict, but particularly conflict that has become personal in nature. The DESC script is used in scenarios in which acceptable behaviors (e.g., team members helping each other at the end of the day) are not practiced, when hostile or harassing behaviors (e.g., eye rolling, sharp or curt responses to questions or passive-aggressive silence among team members) are ongoing, and when safe patient care is in jeopardy. Open, collaborative, and patient‐focused communication is essential for the diagnostic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DESC is the mnemonic for the following actions: </a:t>
            </a:r>
          </a:p>
          <a:p>
            <a:pPr lvl="0"/>
            <a:r>
              <a:rPr lang="en-US" sz="1200" kern="1200" dirty="0">
                <a:solidFill>
                  <a:schemeClr val="tx1"/>
                </a:solidFill>
                <a:effectLst/>
                <a:latin typeface="+mn-lt"/>
                <a:ea typeface="+mn-ea"/>
                <a:cs typeface="+mn-cs"/>
              </a:rPr>
              <a:t>D — Describe the specific situation.</a:t>
            </a:r>
          </a:p>
          <a:p>
            <a:pPr lvl="0"/>
            <a:r>
              <a:rPr lang="en-US" sz="1200" kern="1200" dirty="0">
                <a:solidFill>
                  <a:schemeClr val="tx1"/>
                </a:solidFill>
                <a:effectLst/>
                <a:latin typeface="+mn-lt"/>
                <a:ea typeface="+mn-ea"/>
                <a:cs typeface="+mn-cs"/>
              </a:rPr>
              <a:t>E — Express your concerns about the action.</a:t>
            </a:r>
          </a:p>
          <a:p>
            <a:pPr lvl="0"/>
            <a:r>
              <a:rPr lang="en-US" sz="1200" kern="1200" dirty="0">
                <a:solidFill>
                  <a:schemeClr val="tx1"/>
                </a:solidFill>
                <a:effectLst/>
                <a:latin typeface="+mn-lt"/>
                <a:ea typeface="+mn-ea"/>
                <a:cs typeface="+mn-cs"/>
              </a:rPr>
              <a:t>S — Suggest other alternatives.</a:t>
            </a:r>
          </a:p>
          <a:p>
            <a:pPr lvl="0"/>
            <a:r>
              <a:rPr lang="en-US" sz="1200" kern="1200" dirty="0">
                <a:solidFill>
                  <a:schemeClr val="tx1"/>
                </a:solidFill>
                <a:effectLst/>
                <a:latin typeface="+mn-lt"/>
                <a:ea typeface="+mn-ea"/>
                <a:cs typeface="+mn-cs"/>
              </a:rPr>
              <a:t>C — State the consequences.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a nurse could say to a physician:</a:t>
            </a:r>
          </a:p>
          <a:p>
            <a:r>
              <a:rPr lang="en-US" sz="1200" kern="1200" dirty="0">
                <a:solidFill>
                  <a:schemeClr val="tx1"/>
                </a:solidFill>
                <a:effectLst/>
                <a:latin typeface="+mn-lt"/>
                <a:ea typeface="+mn-ea"/>
                <a:cs typeface="+mn-cs"/>
              </a:rPr>
              <a:t>D —</a:t>
            </a:r>
            <a:r>
              <a:rPr lang="en-US" sz="1200" i="1" kern="1200" dirty="0">
                <a:solidFill>
                  <a:schemeClr val="tx1"/>
                </a:solidFill>
                <a:effectLst/>
                <a:latin typeface="+mn-lt"/>
                <a:ea typeface="+mn-ea"/>
                <a:cs typeface="+mn-cs"/>
              </a:rPr>
              <a:t>“When I asked you about implications of the lab results on Ms. Kearney and you didn’t respond, I felt belittled.”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 — “</a:t>
            </a:r>
            <a:r>
              <a:rPr lang="en-US" sz="1200" i="1" kern="1200" dirty="0">
                <a:solidFill>
                  <a:schemeClr val="tx1"/>
                </a:solidFill>
                <a:effectLst/>
                <a:latin typeface="+mn-lt"/>
                <a:ea typeface="+mn-ea"/>
                <a:cs typeface="+mn-cs"/>
              </a:rPr>
              <a:t>I am concerned because I want to learn from you so I can be a more productive team 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 — “</a:t>
            </a:r>
            <a:r>
              <a:rPr lang="en-US" sz="1200" i="1" kern="1200" dirty="0">
                <a:solidFill>
                  <a:schemeClr val="tx1"/>
                </a:solidFill>
                <a:effectLst/>
                <a:latin typeface="+mn-lt"/>
                <a:ea typeface="+mn-ea"/>
                <a:cs typeface="+mn-cs"/>
              </a:rPr>
              <a:t>I would appreciate it if you would respond when I ask a question. You could let me know if you thought my question was not appropriate or if there would be a better time to ask it so that you could take time to teach 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 “</a:t>
            </a:r>
            <a:r>
              <a:rPr lang="en-US" sz="1200" i="1" kern="1200" dirty="0">
                <a:solidFill>
                  <a:schemeClr val="tx1"/>
                </a:solidFill>
                <a:effectLst/>
                <a:latin typeface="+mn-lt"/>
                <a:ea typeface="+mn-ea"/>
                <a:cs typeface="+mn-cs"/>
              </a:rPr>
              <a:t>I am concerned neither of us will be as effectives as we could be in caring for our patients or supporting other members of the team if we don’t communicate openly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 have a lot to learn from you and want to be able to ask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Ultimately, we strive to reach consensus without any compromise to patient safety.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(TeamSTEPPS Fundamentals Course: Module 6. Mutual Support, 2019)</a:t>
            </a:r>
          </a:p>
          <a:p>
            <a:r>
              <a:rPr lang="en-US" sz="1200" kern="1200" dirty="0">
                <a:solidFill>
                  <a:schemeClr val="tx1"/>
                </a:solidFill>
                <a:effectLst/>
                <a:latin typeface="+mn-lt"/>
                <a:ea typeface="+mn-ea"/>
                <a:cs typeface="+mn-cs"/>
              </a:rPr>
              <a:t>(TeamSTEPPS for Office‐Based Care: Mutual Support, 2015) </a:t>
            </a:r>
          </a:p>
        </p:txBody>
      </p:sp>
      <p:sp>
        <p:nvSpPr>
          <p:cNvPr id="2" name="Header Placeholder 1">
            <a:extLst>
              <a:ext uri="{FF2B5EF4-FFF2-40B4-BE49-F238E27FC236}">
                <a16:creationId xmlns:a16="http://schemas.microsoft.com/office/drawing/2014/main" id="{84263DDA-5306-47AD-9200-521891423058}"/>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066937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pPr defTabSz="928166"/>
            <a:fld id="{3DFB329B-E3AF-4D95-934F-676432C41598}" type="slidenum">
              <a:rPr lang="en-US" smtClean="0">
                <a:cs typeface="Arial" charset="0"/>
              </a:rPr>
              <a:pPr defTabSz="928166"/>
              <a:t>17</a:t>
            </a:fld>
            <a:endParaRPr lang="en-US" dirty="0">
              <a:cs typeface="Arial" charset="0"/>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685800" y="4410708"/>
            <a:ext cx="5486400" cy="4177982"/>
          </a:xfrm>
          <a:noFill/>
          <a:ln/>
        </p:spPr>
        <p:txBody>
          <a:bodyPr/>
          <a:lstStyle/>
          <a:p>
            <a:r>
              <a:rPr lang="en-US" sz="1200" kern="1200" dirty="0">
                <a:solidFill>
                  <a:schemeClr val="tx1"/>
                </a:solidFill>
                <a:effectLst/>
                <a:latin typeface="+mn-lt"/>
                <a:ea typeface="+mn-ea"/>
                <a:cs typeface="+mn-cs"/>
              </a:rPr>
              <a:t>When you initiate and use the DESC script, you need to ensure that the following crucial actions are taken: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that the discussion is timely.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 on win‐win. Despite the interpersonal conflict with the other party, team unity and quality of care depend on coming to a solution all parties can live with. Frame problems in terms of personal experience and lessons learned.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Choose the location. A private location that is not in front of the patient or other team members will allow both parties to focus on resolving the conflict, rather than on saving face.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“I” statements rather than blaming statements. For example, “When you question my judgment in front of others, I feel embarrassed, and it makes me very uncomfortable.”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in mind that critique is not criticism, and focus on </a:t>
            </a:r>
            <a:r>
              <a:rPr lang="en-US" sz="1200" i="1" kern="1200" dirty="0">
                <a:solidFill>
                  <a:schemeClr val="tx1"/>
                </a:solidFill>
                <a:effectLst/>
                <a:latin typeface="+mn-lt"/>
                <a:ea typeface="+mn-ea"/>
                <a:cs typeface="+mn-cs"/>
              </a:rPr>
              <a:t>what</a:t>
            </a:r>
            <a:r>
              <a:rPr lang="en-US" sz="1200" kern="1200" dirty="0">
                <a:solidFill>
                  <a:schemeClr val="tx1"/>
                </a:solidFill>
                <a:effectLst/>
                <a:latin typeface="+mn-lt"/>
                <a:ea typeface="+mn-ea"/>
                <a:cs typeface="+mn-cs"/>
              </a:rPr>
              <a:t> is right, not on </a:t>
            </a:r>
            <a:r>
              <a:rPr lang="en-US" sz="1200" i="1"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is right.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Fundamentals Course: Module 6. Mutual Support, 2019)</a:t>
            </a:r>
          </a:p>
          <a:p>
            <a:r>
              <a:rPr lang="en-US" sz="1200" kern="1200" dirty="0">
                <a:solidFill>
                  <a:schemeClr val="tx1"/>
                </a:solidFill>
                <a:effectLst/>
                <a:latin typeface="+mn-lt"/>
                <a:ea typeface="+mn-ea"/>
                <a:cs typeface="+mn-cs"/>
              </a:rPr>
              <a:t>(TeamSTEPPS for Office‐Based Care: Mutual Support, 2015)</a:t>
            </a:r>
          </a:p>
          <a:p>
            <a:endParaRPr lang="en-US" dirty="0"/>
          </a:p>
        </p:txBody>
      </p:sp>
      <p:sp>
        <p:nvSpPr>
          <p:cNvPr id="2" name="Header Placeholder 1">
            <a:extLst>
              <a:ext uri="{FF2B5EF4-FFF2-40B4-BE49-F238E27FC236}">
                <a16:creationId xmlns:a16="http://schemas.microsoft.com/office/drawing/2014/main" id="{DDF9F175-DC31-44C3-A0F3-20BA4B934513}"/>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425156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pPr defTabSz="928166"/>
            <a:fld id="{AF4C7DE1-FA51-4A7C-9B3D-1E154F0D6E97}" type="slidenum">
              <a:rPr lang="en-US" smtClean="0">
                <a:cs typeface="Arial" charset="0"/>
              </a:rPr>
              <a:pPr defTabSz="928166"/>
              <a:t>18</a:t>
            </a:fld>
            <a:endParaRPr lang="en-US" dirty="0">
              <a:cs typeface="Arial" charset="0"/>
            </a:endParaRPr>
          </a:p>
        </p:txBody>
      </p:sp>
      <p:sp>
        <p:nvSpPr>
          <p:cNvPr id="118786" name="Rectangle 2"/>
          <p:cNvSpPr>
            <a:spLocks noGrp="1" noRot="1" noChangeAspect="1" noChangeArrowheads="1" noTextEdit="1"/>
          </p:cNvSpPr>
          <p:nvPr>
            <p:ph type="sldImg"/>
          </p:nvPr>
        </p:nvSpPr>
        <p:spPr>
          <a:xfrm>
            <a:off x="1371600" y="1143000"/>
            <a:ext cx="4114800" cy="3086100"/>
          </a:xfrm>
          <a:ln/>
        </p:spPr>
      </p:sp>
      <p:sp>
        <p:nvSpPr>
          <p:cNvPr id="118787" name="Rectangle 3"/>
          <p:cNvSpPr>
            <a:spLocks noGrp="1" noChangeArrowheads="1"/>
          </p:cNvSpPr>
          <p:nvPr>
            <p:ph type="body" idx="1"/>
          </p:nvPr>
        </p:nvSpPr>
        <p:spPr>
          <a:xfrm>
            <a:off x="685800" y="4410707"/>
            <a:ext cx="5486400" cy="4573209"/>
          </a:xfrm>
          <a:noFill/>
          <a:ln/>
        </p:spPr>
        <p:txBody>
          <a:bodyPr/>
          <a:lstStyle/>
          <a:p>
            <a:r>
              <a:rPr lang="en-US" sz="1200" kern="1200" dirty="0">
                <a:solidFill>
                  <a:schemeClr val="tx1"/>
                </a:solidFill>
                <a:effectLst/>
                <a:latin typeface="+mn-lt"/>
                <a:ea typeface="+mn-ea"/>
                <a:cs typeface="+mn-cs"/>
              </a:rPr>
              <a:t>The C-U-S (CUS) technique provides another framework for conflict resolution, advocacy, and mutual support. Common signal words, such as “Danger,” “Warning,” and “Caution,” are meant to demand attention. CUS is intended to have a similar effect in verbal communication. When the CUS phrases are spoken, all team members will understand clearly not only the issue, but also the magnitude of the issue.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CUS stands for the following:</a:t>
            </a:r>
          </a:p>
          <a:p>
            <a:pPr lvl="0"/>
            <a:r>
              <a:rPr lang="en-US" sz="1200" i="1" kern="1200" dirty="0">
                <a:solidFill>
                  <a:schemeClr val="tx1"/>
                </a:solidFill>
                <a:effectLst/>
                <a:latin typeface="+mn-lt"/>
                <a:ea typeface="+mn-ea"/>
                <a:cs typeface="+mn-cs"/>
              </a:rPr>
              <a:t>I am </a:t>
            </a:r>
            <a:r>
              <a:rPr lang="en-US" sz="1200" b="1" i="1" kern="1200" dirty="0">
                <a:solidFill>
                  <a:schemeClr val="tx1"/>
                </a:solidFill>
                <a:effectLst/>
                <a:latin typeface="+mn-lt"/>
                <a:ea typeface="+mn-ea"/>
                <a:cs typeface="+mn-cs"/>
              </a:rPr>
              <a:t>concerned</a:t>
            </a:r>
            <a:r>
              <a:rPr lang="en-US" sz="1200" i="1" kern="1200" dirty="0">
                <a:solidFill>
                  <a:schemeClr val="tx1"/>
                </a:solidFill>
                <a:effectLst/>
                <a:latin typeface="+mn-lt"/>
                <a:ea typeface="+mn-ea"/>
                <a:cs typeface="+mn-cs"/>
              </a:rPr>
              <a:t>. (State why you are concerned.)</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I am </a:t>
            </a:r>
            <a:r>
              <a:rPr lang="en-US" sz="1200" b="1" i="1" kern="1200" dirty="0">
                <a:solidFill>
                  <a:schemeClr val="tx1"/>
                </a:solidFill>
                <a:effectLst/>
                <a:latin typeface="+mn-lt"/>
                <a:ea typeface="+mn-ea"/>
                <a:cs typeface="+mn-cs"/>
              </a:rPr>
              <a:t>uncomfortabl</a:t>
            </a:r>
            <a:r>
              <a:rPr lang="en-US" sz="1200" i="1" kern="1200" dirty="0">
                <a:solidFill>
                  <a:schemeClr val="tx1"/>
                </a:solidFill>
                <a:effectLst/>
                <a:latin typeface="+mn-lt"/>
                <a:ea typeface="+mn-ea"/>
                <a:cs typeface="+mn-cs"/>
              </a:rPr>
              <a:t>e. (State why you are uncomfortable.)</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This is a </a:t>
            </a:r>
            <a:r>
              <a:rPr lang="en-US" sz="1200" b="1" i="1" kern="1200" dirty="0">
                <a:solidFill>
                  <a:schemeClr val="tx1"/>
                </a:solidFill>
                <a:effectLst/>
                <a:latin typeface="+mn-lt"/>
                <a:ea typeface="+mn-ea"/>
                <a:cs typeface="+mn-cs"/>
              </a:rPr>
              <a:t>safety</a:t>
            </a:r>
            <a:r>
              <a:rPr lang="en-US" sz="1200" i="1" kern="1200" dirty="0">
                <a:solidFill>
                  <a:schemeClr val="tx1"/>
                </a:solidFill>
                <a:effectLst/>
                <a:latin typeface="+mn-lt"/>
                <a:ea typeface="+mn-ea"/>
                <a:cs typeface="+mn-cs"/>
              </a:rPr>
              <a:t> issue. (If the conflict is not resolved, state that there is a safety issue and describe how the concern is related to safety. If the safety issue is not acknowledged, notify a supervisor.)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CUS is a good tool to use with team members when you want to “stop the line” and alert colleagues to your concerns and how they can help.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an office nurse could say to a records clerk, “</a:t>
            </a:r>
            <a:r>
              <a:rPr lang="en-US" sz="1200" i="1" kern="1200" dirty="0">
                <a:solidFill>
                  <a:schemeClr val="tx1"/>
                </a:solidFill>
                <a:effectLst/>
                <a:latin typeface="+mn-lt"/>
                <a:ea typeface="+mn-ea"/>
                <a:cs typeface="+mn-cs"/>
              </a:rPr>
              <a:t>I am concerned</a:t>
            </a:r>
            <a:r>
              <a:rPr lang="en-US" sz="1200" kern="1200" dirty="0">
                <a:solidFill>
                  <a:schemeClr val="tx1"/>
                </a:solidFill>
                <a:effectLst/>
                <a:latin typeface="+mn-lt"/>
                <a:ea typeface="+mn-ea"/>
                <a:cs typeface="+mn-cs"/>
              </a:rPr>
              <a:t> about Mr. Smith’s blood pressure even though he says the high reading I am seeing is good for him. He doesn’t want his medications adjusted. </a:t>
            </a:r>
            <a:r>
              <a:rPr lang="en-US" sz="1200" i="1" kern="1200" dirty="0">
                <a:solidFill>
                  <a:schemeClr val="tx1"/>
                </a:solidFill>
                <a:effectLst/>
                <a:latin typeface="+mn-lt"/>
                <a:ea typeface="+mn-ea"/>
                <a:cs typeface="+mn-cs"/>
              </a:rPr>
              <a:t>I am uncomfortable</a:t>
            </a:r>
            <a:r>
              <a:rPr lang="en-US" sz="1200" kern="1200" dirty="0">
                <a:solidFill>
                  <a:schemeClr val="tx1"/>
                </a:solidFill>
                <a:effectLst/>
                <a:latin typeface="+mn-lt"/>
                <a:ea typeface="+mn-ea"/>
                <a:cs typeface="+mn-cs"/>
              </a:rPr>
              <a:t> not changing his medication without reviewing records from the provider who cared for him before his recent move to our community. </a:t>
            </a:r>
            <a:r>
              <a:rPr lang="en-US" sz="1200" i="1" kern="1200" dirty="0">
                <a:solidFill>
                  <a:schemeClr val="tx1"/>
                </a:solidFill>
                <a:effectLst/>
                <a:latin typeface="+mn-lt"/>
                <a:ea typeface="+mn-ea"/>
                <a:cs typeface="+mn-cs"/>
              </a:rPr>
              <a:t>His hypertension is a safety issue</a:t>
            </a:r>
            <a:r>
              <a:rPr lang="en-US" sz="1200" kern="1200" dirty="0">
                <a:solidFill>
                  <a:schemeClr val="tx1"/>
                </a:solidFill>
                <a:effectLst/>
                <a:latin typeface="+mn-lt"/>
                <a:ea typeface="+mn-ea"/>
                <a:cs typeface="+mn-cs"/>
              </a:rPr>
              <a:t>. I know you have been busy, but could you please call the practice where he received care previously and ask them to send his records as soon as possible?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CUS is not a good tool to address interpersonal issues (disagreements among staff, for example.)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Fundamentals Course: Module 6. Mutual Support, 2019) </a:t>
            </a:r>
          </a:p>
          <a:p>
            <a:r>
              <a:rPr lang="en-US" sz="1200" kern="1200" dirty="0">
                <a:solidFill>
                  <a:schemeClr val="tx1"/>
                </a:solidFill>
                <a:effectLst/>
                <a:latin typeface="+mn-lt"/>
                <a:ea typeface="+mn-ea"/>
                <a:cs typeface="+mn-cs"/>
              </a:rPr>
              <a:t>(TeamSTEPPS for Office-Based Care: Mutual Support, 2015)</a:t>
            </a:r>
          </a:p>
          <a:p>
            <a:endParaRPr lang="en-US" sz="1200" kern="1200" dirty="0">
              <a:solidFill>
                <a:schemeClr val="tx1"/>
              </a:solidFill>
              <a:effectLst/>
              <a:latin typeface="+mn-lt"/>
              <a:ea typeface="+mn-ea"/>
              <a:cs typeface="+mn-cs"/>
            </a:endParaRPr>
          </a:p>
        </p:txBody>
      </p:sp>
      <p:sp>
        <p:nvSpPr>
          <p:cNvPr id="2" name="Header Placeholder 1">
            <a:extLst>
              <a:ext uri="{FF2B5EF4-FFF2-40B4-BE49-F238E27FC236}">
                <a16:creationId xmlns:a16="http://schemas.microsoft.com/office/drawing/2014/main" id="{5A8842B4-8ED4-4D49-B344-489BD3DECC59}"/>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4080220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pPr defTabSz="928166"/>
            <a:fld id="{7671EFAE-0BA8-4135-A21D-1A4345879215}" type="slidenum">
              <a:rPr lang="en-US" smtClean="0">
                <a:cs typeface="Arial" charset="0"/>
              </a:rPr>
              <a:pPr defTabSz="928166"/>
              <a:t>19</a:t>
            </a:fld>
            <a:endParaRPr lang="en-US" dirty="0">
              <a:cs typeface="Arial"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685800" y="4410708"/>
            <a:ext cx="5486400" cy="3590292"/>
          </a:xfrm>
          <a:noFill/>
          <a:ln/>
        </p:spPr>
        <p:txBody>
          <a:bodyPr/>
          <a:lstStyle/>
          <a:p>
            <a:r>
              <a:rPr lang="en-US" sz="1200" kern="1200" dirty="0">
                <a:solidFill>
                  <a:schemeClr val="tx1"/>
                </a:solidFill>
                <a:effectLst/>
                <a:latin typeface="+mn-lt"/>
                <a:ea typeface="+mn-ea"/>
                <a:cs typeface="+mn-cs"/>
              </a:rPr>
              <a:t>Many commonly used methods to resolve conflict do not result in the best outcome. Some of these commonly used, but often ineffective, methods are:</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Compromise.</a:t>
            </a:r>
            <a:r>
              <a:rPr lang="en-US" sz="1200" kern="1200" dirty="0">
                <a:solidFill>
                  <a:schemeClr val="tx1"/>
                </a:solidFill>
                <a:effectLst/>
                <a:latin typeface="+mn-lt"/>
                <a:ea typeface="+mn-ea"/>
                <a:cs typeface="+mn-cs"/>
              </a:rPr>
              <a:t> With this method, both parties settle for less. </a:t>
            </a:r>
          </a:p>
          <a:p>
            <a:r>
              <a:rPr lang="en-US" sz="1200" b="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The practice is trying to standardize routine tasks. The receptionist and the records clerk share responsibility for updating patient files and facilitating requested consults after each visit. The receptionist prefers to handle all at the end of the day. The records clerk likes to start her day with </a:t>
            </a:r>
            <a:r>
              <a:rPr lang="en-US" sz="1200" kern="1200" dirty="0" err="1">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from the day before. They decide that patients seen in the morning will be handled by the receptionist and patients seen in the afternoon will be handled by the records clerk.</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Avoidance.</a:t>
            </a:r>
            <a:r>
              <a:rPr lang="en-US" sz="1200" kern="1200" dirty="0">
                <a:solidFill>
                  <a:schemeClr val="tx1"/>
                </a:solidFill>
                <a:effectLst/>
                <a:latin typeface="+mn-lt"/>
                <a:ea typeface="+mn-ea"/>
                <a:cs typeface="+mn-cs"/>
              </a:rPr>
              <a:t> With this method, issues are temporarily ignored or sidestepped, which can be worse than compromise because people’s feelings become bottled up and will eventually seep out somehow. Thus, avoidance is a poor option for ensuring that safety and patient care are put first. </a:t>
            </a:r>
          </a:p>
          <a:p>
            <a:r>
              <a:rPr lang="en-US" sz="1200" b="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A physician in the practice begins to routinely extend her lunch break to work on patient records, but that results in afternoon appointments starting late. Colleagues are concerned about the impact on patient satisfaction scores, but she is a great clinician, so they say nothing.</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Accommodation.</a:t>
            </a:r>
            <a:r>
              <a:rPr lang="en-US" sz="1200" kern="1200" dirty="0">
                <a:solidFill>
                  <a:schemeClr val="tx1"/>
                </a:solidFill>
                <a:effectLst/>
                <a:latin typeface="+mn-lt"/>
                <a:ea typeface="+mn-ea"/>
                <a:cs typeface="+mn-cs"/>
              </a:rPr>
              <a:t> With this method, the focus is on preserving relationships, which is not a good option, because the focus should be on safety and patient care. </a:t>
            </a:r>
          </a:p>
          <a:p>
            <a:r>
              <a:rPr lang="en-US" sz="1200" b="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The new receptionist who likes things done “her way” prepares and posts the patient schedule for the following day on her way out the door at 5 p.m. Clinicians would prefer to see it by mid‐afternoon so they know what to anticipate, but they do not speak up because they have had trouble keeping receptionists and do not want to lose another one.</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Dominance.</a:t>
            </a:r>
            <a:r>
              <a:rPr lang="en-US" sz="1200" kern="1200" dirty="0">
                <a:solidFill>
                  <a:schemeClr val="tx1"/>
                </a:solidFill>
                <a:effectLst/>
                <a:latin typeface="+mn-lt"/>
                <a:ea typeface="+mn-ea"/>
                <a:cs typeface="+mn-cs"/>
              </a:rPr>
              <a:t> With this method, conflicts are managed through directives for change. This option is authoritative and does not promote a culture of communication and support. </a:t>
            </a:r>
          </a:p>
          <a:p>
            <a:r>
              <a:rPr lang="en-US" sz="1200" b="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The practice manager decides (without input from clinicians or office staff) that because of tensions between two clinical providers, support staff schedules will be adjusted so each clinical provider has “their own” staff support.</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2" name="Header Placeholder 1">
            <a:extLst>
              <a:ext uri="{FF2B5EF4-FFF2-40B4-BE49-F238E27FC236}">
                <a16:creationId xmlns:a16="http://schemas.microsoft.com/office/drawing/2014/main" id="{FEAFAAE7-BB88-4F85-9506-C1F6E31C994C}"/>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63178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completing this module, participants will be able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how mutual support affects team processes and outcomes.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 specific strategies to foster mutual support, such as task assistance and feedback.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specific tools to facilitate mutual support.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Describe conflict resolution strategies.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94E17-EF1D-486E-B21E-4C184A5A89B4}" type="slidenum">
              <a:rPr lang="en-US" smtClean="0"/>
              <a:t>2</a:t>
            </a:fld>
            <a:endParaRPr lang="en-US"/>
          </a:p>
        </p:txBody>
      </p:sp>
      <p:sp>
        <p:nvSpPr>
          <p:cNvPr id="5" name="Header Placeholder 4">
            <a:extLst>
              <a:ext uri="{FF2B5EF4-FFF2-40B4-BE49-F238E27FC236}">
                <a16:creationId xmlns:a16="http://schemas.microsoft.com/office/drawing/2014/main" id="{53A2381E-249A-4109-A5D3-BE6F228AE7D1}"/>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611498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pPr defTabSz="928166"/>
            <a:fld id="{F8DBCC64-ED37-4E17-A125-C3B1CD004BEA}" type="slidenum">
              <a:rPr lang="en-US" smtClean="0">
                <a:cs typeface="Arial" charset="0"/>
              </a:rPr>
              <a:pPr defTabSz="928166"/>
              <a:t>20</a:t>
            </a:fld>
            <a:endParaRPr lang="en-US" dirty="0">
              <a:cs typeface="Arial"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685800" y="4410708"/>
            <a:ext cx="5486400" cy="3412492"/>
          </a:xfrm>
          <a:noFill/>
          <a:ln/>
        </p:spPr>
        <p:txBody>
          <a:bodyPr/>
          <a:lstStyle/>
          <a:p>
            <a:r>
              <a:rPr lang="en-US" sz="1200" kern="1200" dirty="0">
                <a:solidFill>
                  <a:schemeClr val="tx1"/>
                </a:solidFill>
                <a:effectLst/>
                <a:latin typeface="+mn-lt"/>
                <a:ea typeface="+mn-ea"/>
                <a:cs typeface="+mn-cs"/>
              </a:rPr>
              <a:t>A more effective approach to resolve conflict is </a:t>
            </a:r>
            <a:r>
              <a:rPr lang="en-US" sz="1200" b="1" kern="1200" dirty="0">
                <a:solidFill>
                  <a:schemeClr val="tx1"/>
                </a:solidFill>
                <a:effectLst/>
                <a:latin typeface="+mn-lt"/>
                <a:ea typeface="+mn-ea"/>
                <a:cs typeface="+mn-cs"/>
              </a:rPr>
              <a:t>collaboration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Collaboration is defined as working together to resolve a conflict to achieve a mutually satisfying solution that results in the best outcome. Unlike compromise, where someone wins and someone loses, collaboration is the integration of the best of both sides. This is </a:t>
            </a:r>
            <a:r>
              <a:rPr lang="en-US" sz="1200" u="sng"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best way to address conflict, because collaboration has the highest potential for a win-win situation for all parties – that is, for all members of the patient care team and for the patient.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Collaboration involves a commitment to a common mission, which is the safe and improved care of the patient. Collaboration is a process, not an event. It takes time and effort, and it is not always feasible, particularly in critical situations when time is of the essence. In such cases, the issue can be included at staff meetings, and ways to handle the situation in the future can be addressed.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collaboration, goals and relationships come into play. Collaboration involves full and open communication and all team members must be attentive and open to each other.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patient’s role on the diagnostic team is also described as a collaboration</a:t>
            </a:r>
            <a:r>
              <a:rPr lang="en-US" sz="1200" kern="1200" dirty="0">
                <a:solidFill>
                  <a:schemeClr val="tx1"/>
                </a:solidFill>
                <a:effectLst/>
                <a:latin typeface="+mn-lt"/>
                <a:ea typeface="+mn-ea"/>
                <a:cs typeface="+mn-cs"/>
              </a:rPr>
              <a:t>. Both the patient and the provider have specific responsibilities and a commitment to work together to establish an appropriate diagnosis. The patient is responsible for providing a complete history, completing consults and diagnostic tests requested, communicating if symptoms change or how they respond to treatment, and trusting that the healthcare team is acting optimally on their behalf. The healthcare team is responsible for completing each step of the diagnostic process to the best of their abilities, keeping the patient’s interest foremost in mind.</a:t>
            </a:r>
          </a:p>
          <a:p>
            <a:endParaRPr lang="en-US" dirty="0"/>
          </a:p>
          <a:p>
            <a:r>
              <a:rPr lang="en-US" sz="1200" kern="1200" dirty="0">
                <a:solidFill>
                  <a:schemeClr val="tx1"/>
                </a:solidFill>
                <a:effectLst/>
                <a:latin typeface="+mn-lt"/>
                <a:ea typeface="+mn-ea"/>
                <a:cs typeface="+mn-cs"/>
              </a:rPr>
              <a:t>Communication is the key to this collaboration working effectively – the healthcare providers are responsible for making sure the patient knows where things stand in the diagnostic process and conveying any uncertainty that might exist.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patient or providers are uncomfortable with the progress being made, or with the diagnoses being considered, obtaining a second opinion is an appropriate and typically effective next step. Healthcare providers should encourage second opinions in this setting and help the patient identify someone to provide this service.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Fundamentals Course: Module 6. Mutual Support , 2019)</a:t>
            </a:r>
          </a:p>
          <a:p>
            <a:r>
              <a:rPr lang="en-US" sz="1200" kern="1200" dirty="0">
                <a:solidFill>
                  <a:schemeClr val="tx1"/>
                </a:solidFill>
                <a:effectLst/>
                <a:latin typeface="+mn-lt"/>
                <a:ea typeface="+mn-ea"/>
                <a:cs typeface="+mn-cs"/>
              </a:rPr>
              <a:t>(TeamSTEPPS for Office-Based Care: Mutual Support, 2015)</a:t>
            </a:r>
          </a:p>
          <a:p>
            <a:r>
              <a:rPr lang="en-US" sz="1200" kern="1200" dirty="0">
                <a:solidFill>
                  <a:schemeClr val="tx1"/>
                </a:solidFill>
                <a:effectLst/>
                <a:latin typeface="+mn-lt"/>
                <a:ea typeface="+mn-ea"/>
                <a:cs typeface="+mn-cs"/>
              </a:rPr>
              <a:t> </a:t>
            </a:r>
          </a:p>
          <a:p>
            <a:endParaRPr lang="en-US" dirty="0"/>
          </a:p>
        </p:txBody>
      </p:sp>
      <p:sp>
        <p:nvSpPr>
          <p:cNvPr id="2" name="Header Placeholder 1">
            <a:extLst>
              <a:ext uri="{FF2B5EF4-FFF2-40B4-BE49-F238E27FC236}">
                <a16:creationId xmlns:a16="http://schemas.microsoft.com/office/drawing/2014/main" id="{523FB537-9481-455E-A439-5171DAECA8EF}"/>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50131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reflective practice strategies of </a:t>
            </a: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Listen,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Act</a:t>
            </a:r>
            <a:r>
              <a:rPr lang="en-US" sz="1200" kern="1200" dirty="0">
                <a:solidFill>
                  <a:schemeClr val="tx1"/>
                </a:solidFill>
                <a:effectLst/>
                <a:latin typeface="+mn-lt"/>
                <a:ea typeface="+mn-ea"/>
                <a:cs typeface="+mn-cs"/>
              </a:rPr>
              <a:t> will make the use of each of these mutual support tools more effective and your comfort with them longer lasting. Encourage the use of mutual support tools and reflect alone or with colleagues on how to continue building skills.</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21</a:t>
            </a:fld>
            <a:endParaRPr lang="en-US"/>
          </a:p>
        </p:txBody>
      </p:sp>
      <p:sp>
        <p:nvSpPr>
          <p:cNvPr id="5" name="Header Placeholder 4">
            <a:extLst>
              <a:ext uri="{FF2B5EF4-FFF2-40B4-BE49-F238E27FC236}">
                <a16:creationId xmlns:a16="http://schemas.microsoft.com/office/drawing/2014/main" id="{17D1122B-745F-4E04-AF73-29E1A3A7CA52}"/>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998480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module, participants learned that: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Mutual support fosters team adaptability, mutual trust, and team orientation.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Task assistance, feedback, and advocacy and assertion are effective support strategies to foster mutual support.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Conflicts tend to be rooted in either information or our personalities, and the tools to manage these conflicts differ as well.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94E17-EF1D-486E-B21E-4C184A5A89B4}" type="slidenum">
              <a:rPr lang="en-US" smtClean="0"/>
              <a:t>22</a:t>
            </a:fld>
            <a:endParaRPr lang="en-US"/>
          </a:p>
        </p:txBody>
      </p:sp>
      <p:sp>
        <p:nvSpPr>
          <p:cNvPr id="5" name="Header Placeholder 4">
            <a:extLst>
              <a:ext uri="{FF2B5EF4-FFF2-40B4-BE49-F238E27FC236}">
                <a16:creationId xmlns:a16="http://schemas.microsoft.com/office/drawing/2014/main" id="{95536C03-5410-4878-A782-247C7294A70F}"/>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47028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TeamSTEPPS for Diagnosis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Improvement</a:t>
            </a:r>
            <a:r>
              <a:rPr lang="en-US" sz="1200" kern="1200" dirty="0">
                <a:solidFill>
                  <a:schemeClr val="tx1"/>
                </a:solidFill>
                <a:effectLst/>
                <a:latin typeface="+mn-lt"/>
                <a:ea typeface="+mn-ea"/>
                <a:cs typeface="+mn-cs"/>
              </a:rPr>
              <a:t> has seven modules dedicated to improving diagnostic communication and teamwork. Communication strategies and tools to overcome some of the breakdowns in teamwork and team communication are available in each module and the accompanying </a:t>
            </a:r>
            <a:r>
              <a:rPr lang="en-US" sz="1200" b="1" kern="1200" dirty="0">
                <a:solidFill>
                  <a:schemeClr val="tx1"/>
                </a:solidFill>
                <a:effectLst/>
                <a:latin typeface="+mn-lt"/>
                <a:ea typeface="+mn-ea"/>
                <a:cs typeface="+mn-cs"/>
              </a:rPr>
              <a:t>Participant Workbook</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TeamSTEPPS for Diagnosis Improvement modules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Diagnostic Team Structure.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Leadership.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Situation Monitoring.</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Mutual Support.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Putting It All Together.</a:t>
            </a:r>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23</a:t>
            </a:fld>
            <a:endParaRPr lang="en-US"/>
          </a:p>
        </p:txBody>
      </p:sp>
      <p:sp>
        <p:nvSpPr>
          <p:cNvPr id="5" name="Header Placeholder 4">
            <a:extLst>
              <a:ext uri="{FF2B5EF4-FFF2-40B4-BE49-F238E27FC236}">
                <a16:creationId xmlns:a16="http://schemas.microsoft.com/office/drawing/2014/main" id="{233AF22E-7E83-4423-B0F8-0F1814C7D886}"/>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528167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are the list of references from this module.</a:t>
            </a:r>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Slide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F6188A-B79F-44DB-9FF4-F22F39030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55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this course, the </a:t>
            </a:r>
            <a:r>
              <a:rPr lang="en-US" sz="1200" b="1" kern="1200" dirty="0">
                <a:solidFill>
                  <a:schemeClr val="tx1"/>
                </a:solidFill>
                <a:effectLst/>
                <a:latin typeface="+mn-lt"/>
                <a:ea typeface="+mn-ea"/>
                <a:cs typeface="+mn-cs"/>
              </a:rPr>
              <a:t>Participant Workbook</a:t>
            </a:r>
            <a:r>
              <a:rPr lang="en-US" sz="1200" kern="1200" dirty="0">
                <a:solidFill>
                  <a:schemeClr val="tx1"/>
                </a:solidFill>
                <a:effectLst/>
                <a:latin typeface="+mn-lt"/>
                <a:ea typeface="+mn-ea"/>
                <a:cs typeface="+mn-cs"/>
              </a:rPr>
              <a:t> is the primary tool for learners to complete the course activities, such as exercises, case‐based scenarios, and reflective practices. In addition to engaging in the content, tools, discussion questions, and other activities, participants can use results from these activities to help shape local improvement implementation plans.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separate </a:t>
            </a:r>
            <a:r>
              <a:rPr lang="en-US" sz="1200" b="1" kern="1200" dirty="0">
                <a:solidFill>
                  <a:schemeClr val="tx1"/>
                </a:solidFill>
                <a:effectLst/>
                <a:latin typeface="+mn-lt"/>
                <a:ea typeface="+mn-ea"/>
                <a:cs typeface="+mn-cs"/>
              </a:rPr>
              <a:t>Facilitator’s Guide</a:t>
            </a:r>
            <a:r>
              <a:rPr lang="en-US" sz="1200" kern="1200" dirty="0">
                <a:solidFill>
                  <a:schemeClr val="tx1"/>
                </a:solidFill>
                <a:effectLst/>
                <a:latin typeface="+mn-lt"/>
                <a:ea typeface="+mn-ea"/>
                <a:cs typeface="+mn-cs"/>
              </a:rPr>
              <a:t> is also provided for use by the course facilitator. The guide includes detailed instructions pertaining to the administration and implementation of course activities.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3</a:t>
            </a:fld>
            <a:endParaRPr lang="en-US"/>
          </a:p>
        </p:txBody>
      </p:sp>
      <p:sp>
        <p:nvSpPr>
          <p:cNvPr id="5" name="Header Placeholder 4">
            <a:extLst>
              <a:ext uri="{FF2B5EF4-FFF2-40B4-BE49-F238E27FC236}">
                <a16:creationId xmlns:a16="http://schemas.microsoft.com/office/drawing/2014/main" id="{AC45973B-C4C4-4BD4-B28A-510C07C753BE}"/>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318419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743451"/>
          </a:xfrm>
        </p:spPr>
        <p:txBody>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Participant Workbook </a:t>
            </a:r>
            <a:r>
              <a:rPr lang="en-US" sz="1200" kern="1200" dirty="0">
                <a:solidFill>
                  <a:schemeClr val="tx1"/>
                </a:solidFill>
                <a:effectLst/>
                <a:latin typeface="+mn-lt"/>
                <a:ea typeface="+mn-ea"/>
                <a:cs typeface="+mn-cs"/>
              </a:rPr>
              <a:t>includes the </a:t>
            </a:r>
            <a:r>
              <a:rPr lang="en-US" sz="1200" b="1" kern="1200" dirty="0">
                <a:solidFill>
                  <a:schemeClr val="tx1"/>
                </a:solidFill>
                <a:effectLst/>
                <a:latin typeface="+mn-lt"/>
                <a:ea typeface="+mn-ea"/>
                <a:cs typeface="+mn-cs"/>
              </a:rPr>
              <a:t>Team Assessment Tool for Improving Diagnosis</a:t>
            </a:r>
            <a:r>
              <a:rPr lang="en-US" sz="1200" kern="1200" dirty="0">
                <a:solidFill>
                  <a:schemeClr val="tx1"/>
                </a:solidFill>
                <a:effectLst/>
                <a:latin typeface="+mn-lt"/>
                <a:ea typeface="+mn-ea"/>
                <a:cs typeface="+mn-cs"/>
              </a:rPr>
              <a:t>. Participants should have completed the assessment at the beginning of the course after finishing Module 1, Introduction, and the course facilitator should have created an average summary score using the team’s results. </a:t>
            </a:r>
            <a:endParaRPr lang="en-US" sz="1200" b="1" kern="1200" dirty="0">
              <a:solidFill>
                <a:schemeClr val="tx1"/>
              </a:solidFill>
              <a:effectLst/>
              <a:latin typeface="+mn-lt"/>
              <a:ea typeface="+mn-ea"/>
              <a:cs typeface="+mn-cs"/>
            </a:endParaRPr>
          </a:p>
          <a:p>
            <a:pPr>
              <a:spcBef>
                <a:spcPts val="600"/>
              </a:spcBef>
            </a:pPr>
            <a:r>
              <a:rPr lang="en-US" sz="1200" kern="1200" dirty="0">
                <a:solidFill>
                  <a:schemeClr val="tx1"/>
                </a:solidFill>
                <a:effectLst/>
                <a:latin typeface="+mn-lt"/>
                <a:ea typeface="+mn-ea"/>
                <a:cs typeface="+mn-cs"/>
              </a:rPr>
              <a:t>As a team, discuss the scores for each characteristic under the Mutual Support dimension. Invite the team to consider the average summary score compared with how they individually ranked Mutual Support characteristics.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does the average Summary Score on Mutual Support compare with other TeamSTEPPS dimensions (Team Structure, Communication, Leadership, and Situation Monitoring)?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the highest scoring Mutual Support characteristics?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the lowest scoring Mutual Support characteristics?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do team members at your site rate these characteristics?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discussing the scores, ask participants to identify together where your site has the most effective Mutual Support methods to support improved diagnosis and where the site has opportunities to improve.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Facilitator’s Tip:</a:t>
            </a:r>
            <a:r>
              <a:rPr lang="en-US" sz="1200" i="1" kern="1200" dirty="0">
                <a:solidFill>
                  <a:schemeClr val="tx1"/>
                </a:solidFill>
                <a:effectLst/>
                <a:latin typeface="+mn-lt"/>
                <a:ea typeface="+mn-ea"/>
                <a:cs typeface="+mn-cs"/>
              </a:rPr>
              <a:t> You can customize the slide to provide a summary of your site’s results. Detailed instructions for completing the Team Assessment can be found in the </a:t>
            </a:r>
            <a:r>
              <a:rPr lang="en-US" sz="1200" b="1" i="1" kern="1200" dirty="0">
                <a:solidFill>
                  <a:schemeClr val="tx1"/>
                </a:solidFill>
                <a:effectLst/>
                <a:latin typeface="+mn-lt"/>
                <a:ea typeface="+mn-ea"/>
                <a:cs typeface="+mn-cs"/>
              </a:rPr>
              <a:t>Facilitator’s Guide</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a:t>
            </a:r>
          </a:p>
          <a:p>
            <a:endParaRPr lang="en-US" dirty="0"/>
          </a:p>
          <a:p>
            <a:pPr marL="400050" marR="198755" algn="just">
              <a:lnSpc>
                <a:spcPct val="97000"/>
              </a:lnSpc>
              <a:spcBef>
                <a:spcPts val="0"/>
              </a:spcBef>
              <a:spcAft>
                <a:spcPts val="0"/>
              </a:spcAft>
            </a:pPr>
            <a:r>
              <a:rPr lang="en-US" i="1" dirty="0">
                <a:effectLst/>
                <a:latin typeface="Calibri" panose="020F0502020204030204" pitchFamily="34" charset="0"/>
                <a:ea typeface="Calibri" panose="020F0502020204030204" pitchFamily="34" charset="0"/>
              </a:rPr>
              <a:t>[</a:t>
            </a:r>
            <a:r>
              <a:rPr lang="en-US" b="1" i="1" dirty="0">
                <a:effectLst/>
                <a:latin typeface="Calibri" panose="020F0502020204030204" pitchFamily="34" charset="0"/>
                <a:ea typeface="Calibri" panose="020F0502020204030204" pitchFamily="34" charset="0"/>
              </a:rPr>
              <a:t>Self-Paced Learner Tip: </a:t>
            </a:r>
            <a:r>
              <a:rPr lang="en-US" i="1" dirty="0">
                <a:effectLst/>
                <a:latin typeface="Calibri" panose="020F0502020204030204" pitchFamily="34" charset="0"/>
                <a:ea typeface="Calibri" panose="020F0502020204030204" pitchFamily="34" charset="0"/>
              </a:rPr>
              <a:t>Take some time to reflect on your results using the same strengths and opportunities for improvement questions above.</a:t>
            </a:r>
            <a:r>
              <a:rPr lang="en-US" b="1" i="1" dirty="0">
                <a:effectLst/>
                <a:latin typeface="Calibri" panose="020F0502020204030204" pitchFamily="34"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4</a:t>
            </a:fld>
            <a:endParaRPr lang="en-US"/>
          </a:p>
        </p:txBody>
      </p:sp>
      <p:sp>
        <p:nvSpPr>
          <p:cNvPr id="5" name="Header Placeholder 4">
            <a:extLst>
              <a:ext uri="{FF2B5EF4-FFF2-40B4-BE49-F238E27FC236}">
                <a16:creationId xmlns:a16="http://schemas.microsoft.com/office/drawing/2014/main" id="{53DD640A-5AAC-40F6-BF45-D3C54CFB2A60}"/>
              </a:ext>
            </a:extLst>
          </p:cNvPr>
          <p:cNvSpPr>
            <a:spLocks noGrp="1"/>
          </p:cNvSpPr>
          <p:nvPr>
            <p:ph type="hdr" sz="quarter"/>
          </p:nvPr>
        </p:nvSpPr>
        <p:spPr/>
        <p:txBody>
          <a:bodyPr/>
          <a:lstStyle/>
          <a:p>
            <a:r>
              <a:rPr lang="en-US"/>
              <a:t>Slide</a:t>
            </a:r>
            <a:endParaRPr lang="en-US" dirty="0"/>
          </a:p>
        </p:txBody>
      </p:sp>
      <p:grpSp>
        <p:nvGrpSpPr>
          <p:cNvPr id="6" name="Group 5">
            <a:extLst>
              <a:ext uri="{FF2B5EF4-FFF2-40B4-BE49-F238E27FC236}">
                <a16:creationId xmlns:a16="http://schemas.microsoft.com/office/drawing/2014/main" id="{06CC3C82-4B4E-4DDF-83ED-B14D0A637A23}"/>
              </a:ext>
            </a:extLst>
          </p:cNvPr>
          <p:cNvGrpSpPr/>
          <p:nvPr/>
        </p:nvGrpSpPr>
        <p:grpSpPr>
          <a:xfrm>
            <a:off x="827086" y="8558213"/>
            <a:ext cx="307975" cy="323850"/>
            <a:chOff x="0" y="0"/>
            <a:chExt cx="579120" cy="608648"/>
          </a:xfrm>
        </p:grpSpPr>
        <p:pic>
          <p:nvPicPr>
            <p:cNvPr id="7" name="Graphic 5" descr="User with solid fill">
              <a:extLst>
                <a:ext uri="{FF2B5EF4-FFF2-40B4-BE49-F238E27FC236}">
                  <a16:creationId xmlns:a16="http://schemas.microsoft.com/office/drawing/2014/main" id="{8C107694-4885-455F-BAD8-65DF931BC9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0" y="0"/>
              <a:ext cx="556260" cy="556260"/>
            </a:xfrm>
            <a:prstGeom prst="rect">
              <a:avLst/>
            </a:prstGeom>
          </p:spPr>
        </p:pic>
        <p:sp>
          <p:nvSpPr>
            <p:cNvPr id="8" name="Oval 7">
              <a:extLst>
                <a:ext uri="{FF2B5EF4-FFF2-40B4-BE49-F238E27FC236}">
                  <a16:creationId xmlns:a16="http://schemas.microsoft.com/office/drawing/2014/main" id="{8CB66751-820B-471F-BED9-E1E9D1C80A37}"/>
                </a:ext>
              </a:extLst>
            </p:cNvPr>
            <p:cNvSpPr/>
            <p:nvPr/>
          </p:nvSpPr>
          <p:spPr>
            <a:xfrm>
              <a:off x="0" y="20003"/>
              <a:ext cx="579120" cy="588645"/>
            </a:xfrm>
            <a:prstGeom prst="ellipse">
              <a:avLst/>
            </a:prstGeom>
            <a:noFill/>
            <a:ln w="28575">
              <a:solidFill>
                <a:srgbClr val="008A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753539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98306" name="Notes Placeholder 2"/>
          <p:cNvSpPr>
            <a:spLocks noGrp="1"/>
          </p:cNvSpPr>
          <p:nvPr>
            <p:ph type="body" idx="1"/>
          </p:nvPr>
        </p:nvSpPr>
        <p:spPr>
          <a:xfrm>
            <a:off x="685800" y="4400549"/>
            <a:ext cx="5486400" cy="4743451"/>
          </a:xfrm>
          <a:noFill/>
          <a:ln/>
        </p:spPr>
        <p:txBody>
          <a:bodyPr/>
          <a:lstStyle/>
          <a:p>
            <a:r>
              <a:rPr lang="en-US" kern="1200" dirty="0">
                <a:solidFill>
                  <a:schemeClr val="tx1"/>
                </a:solidFill>
                <a:effectLst/>
                <a:ea typeface="+mn-ea"/>
                <a:cs typeface="+mn-cs"/>
              </a:rPr>
              <a:t>Mutual support – commonly referred to as “backup behavior” in teamwork literature – is the essence of teamwork. Mutual support includes the ability to anticipate the needs of other team members through knowledge of their tasks and responsibilities. Mutual support also suggests some degree of task interchangeability among members, because they must fully understand and, in some cases, be cross-trained in what each of the other team members does. </a:t>
            </a:r>
          </a:p>
          <a:p>
            <a:r>
              <a:rPr lang="en-US" kern="1200" dirty="0">
                <a:solidFill>
                  <a:schemeClr val="tx1"/>
                </a:solidFill>
                <a:effectLst/>
                <a:ea typeface="+mn-ea"/>
                <a:cs typeface="+mn-cs"/>
              </a:rPr>
              <a:t> </a:t>
            </a:r>
          </a:p>
          <a:p>
            <a:r>
              <a:rPr lang="en-US" kern="1200" dirty="0">
                <a:solidFill>
                  <a:schemeClr val="tx1"/>
                </a:solidFill>
                <a:effectLst/>
                <a:ea typeface="+mn-ea"/>
                <a:cs typeface="+mn-cs"/>
              </a:rPr>
              <a:t>In a diagnostic process, one team member’s work overload may result in a diagnostic error. Mutual support provides a safety net to help prevent errors, increase effectiveness, and minimize strain caused by work overload. </a:t>
            </a:r>
            <a:r>
              <a:rPr lang="en-US" b="1" kern="1200" dirty="0">
                <a:solidFill>
                  <a:schemeClr val="tx1"/>
                </a:solidFill>
                <a:effectLst/>
                <a:ea typeface="+mn-ea"/>
                <a:cs typeface="+mn-cs"/>
              </a:rPr>
              <a:t>Over time, continuous mutual support fosters team adaptability, mutual trust, and team orientation. </a:t>
            </a:r>
            <a:endParaRPr lang="en-US" kern="1200" dirty="0">
              <a:solidFill>
                <a:schemeClr val="tx1"/>
              </a:solidFill>
              <a:effectLst/>
              <a:ea typeface="+mn-ea"/>
              <a:cs typeface="+mn-cs"/>
            </a:endParaRPr>
          </a:p>
          <a:p>
            <a:r>
              <a:rPr lang="en-US" b="1" kern="1200" dirty="0">
                <a:solidFill>
                  <a:schemeClr val="tx1"/>
                </a:solidFill>
                <a:effectLst/>
                <a:ea typeface="+mn-ea"/>
                <a:cs typeface="+mn-cs"/>
              </a:rPr>
              <a:t> </a:t>
            </a:r>
            <a:endParaRPr lang="en-US" kern="1200" dirty="0">
              <a:solidFill>
                <a:schemeClr val="tx1"/>
              </a:solidFill>
              <a:effectLst/>
              <a:ea typeface="+mn-ea"/>
              <a:cs typeface="+mn-cs"/>
            </a:endParaRPr>
          </a:p>
          <a:p>
            <a:r>
              <a:rPr lang="en-US" kern="1200" dirty="0">
                <a:solidFill>
                  <a:schemeClr val="tx1"/>
                </a:solidFill>
                <a:effectLst/>
                <a:ea typeface="+mn-ea"/>
                <a:cs typeface="+mn-cs"/>
              </a:rPr>
              <a:t>In this module, three specific strategies to foster mutual support are discussed:  </a:t>
            </a:r>
          </a:p>
          <a:p>
            <a:pPr marL="171450" lvl="0" indent="-171450">
              <a:buFont typeface="Arial" panose="020B0604020202020204" pitchFamily="34" charset="0"/>
              <a:buChar char="•"/>
            </a:pPr>
            <a:r>
              <a:rPr lang="en-US" kern="1200" dirty="0">
                <a:solidFill>
                  <a:schemeClr val="tx1"/>
                </a:solidFill>
                <a:effectLst/>
                <a:ea typeface="+mn-ea"/>
                <a:cs typeface="+mn-cs"/>
              </a:rPr>
              <a:t>Task Assistance</a:t>
            </a:r>
          </a:p>
          <a:p>
            <a:pPr marL="171450" lvl="0" indent="-171450">
              <a:buFont typeface="Arial" panose="020B0604020202020204" pitchFamily="34" charset="0"/>
              <a:buChar char="•"/>
            </a:pPr>
            <a:r>
              <a:rPr lang="en-US" kern="1200" dirty="0">
                <a:solidFill>
                  <a:schemeClr val="tx1"/>
                </a:solidFill>
                <a:effectLst/>
                <a:ea typeface="+mn-ea"/>
                <a:cs typeface="+mn-cs"/>
              </a:rPr>
              <a:t>Feedback</a:t>
            </a:r>
          </a:p>
          <a:p>
            <a:pPr marL="171450" lvl="0" indent="-171450">
              <a:buFont typeface="Arial" panose="020B0604020202020204" pitchFamily="34" charset="0"/>
              <a:buChar char="•"/>
            </a:pPr>
            <a:r>
              <a:rPr lang="en-US" kern="1200" dirty="0">
                <a:solidFill>
                  <a:schemeClr val="tx1"/>
                </a:solidFill>
                <a:effectLst/>
                <a:ea typeface="+mn-ea"/>
                <a:cs typeface="+mn-cs"/>
              </a:rPr>
              <a:t>Advocacy and Assertion</a:t>
            </a:r>
          </a:p>
          <a:p>
            <a:r>
              <a:rPr lang="en-US" kern="1200" dirty="0">
                <a:solidFill>
                  <a:schemeClr val="tx1"/>
                </a:solidFill>
                <a:effectLst/>
                <a:ea typeface="+mn-ea"/>
                <a:cs typeface="+mn-cs"/>
              </a:rPr>
              <a:t>  </a:t>
            </a:r>
          </a:p>
          <a:p>
            <a:pPr marL="0" marR="0" algn="just">
              <a:lnSpc>
                <a:spcPct val="97000"/>
              </a:lnSpc>
              <a:spcBef>
                <a:spcPts val="0"/>
              </a:spcBef>
              <a:spcAft>
                <a:spcPts val="0"/>
              </a:spcAft>
            </a:pPr>
            <a:r>
              <a:rPr lang="en-US" kern="1200" dirty="0">
                <a:solidFill>
                  <a:schemeClr val="tx1"/>
                </a:solidFill>
                <a:effectLst/>
                <a:ea typeface="+mn-ea"/>
                <a:cs typeface="+mn-cs"/>
              </a:rPr>
              <a:t>[</a:t>
            </a:r>
            <a:r>
              <a:rPr lang="en-US" b="1" i="1" kern="1200" dirty="0">
                <a:solidFill>
                  <a:schemeClr val="tx1"/>
                </a:solidFill>
                <a:effectLst/>
                <a:ea typeface="+mn-ea"/>
                <a:cs typeface="+mn-cs"/>
              </a:rPr>
              <a:t>Facilitator’s Tip: </a:t>
            </a:r>
            <a:r>
              <a:rPr lang="en-US" i="1" kern="1200" dirty="0">
                <a:solidFill>
                  <a:schemeClr val="tx1"/>
                </a:solidFill>
                <a:effectLst/>
                <a:ea typeface="+mn-ea"/>
                <a:cs typeface="+mn-cs"/>
              </a:rPr>
              <a:t>Additional mutual support tools and links to resources are included in the </a:t>
            </a:r>
            <a:r>
              <a:rPr lang="en-US" b="1" i="1" kern="1200" dirty="0">
                <a:solidFill>
                  <a:schemeClr val="tx1"/>
                </a:solidFill>
                <a:effectLst/>
                <a:ea typeface="+mn-ea"/>
                <a:cs typeface="+mn-cs"/>
              </a:rPr>
              <a:t>Facilitator’s Guide</a:t>
            </a:r>
            <a:r>
              <a:rPr lang="en-US" i="1" kern="1200" dirty="0">
                <a:solidFill>
                  <a:schemeClr val="tx1"/>
                </a:solidFill>
                <a:effectLst/>
                <a:ea typeface="+mn-ea"/>
                <a:cs typeface="+mn-cs"/>
              </a:rPr>
              <a:t>.]</a:t>
            </a:r>
            <a:r>
              <a:rPr lang="en-US" dirty="0">
                <a:effectLst/>
                <a:ea typeface="Calibri" panose="020F0502020204030204" pitchFamily="34" charset="0"/>
              </a:rPr>
              <a:t>  </a:t>
            </a:r>
          </a:p>
          <a:p>
            <a:endParaRPr lang="en-US" kern="1200" dirty="0">
              <a:solidFill>
                <a:schemeClr val="tx1"/>
              </a:solidFill>
              <a:effectLst/>
              <a:ea typeface="+mn-ea"/>
              <a:cs typeface="+mn-cs"/>
            </a:endParaRPr>
          </a:p>
          <a:p>
            <a:r>
              <a:rPr lang="en-US" kern="1200" dirty="0">
                <a:solidFill>
                  <a:schemeClr val="tx1"/>
                </a:solidFill>
                <a:effectLst/>
                <a:ea typeface="+mn-ea"/>
                <a:cs typeface="+mn-cs"/>
              </a:rPr>
              <a:t>(TeamSTEPPS Fundamentals Course: Module 6. Mutual Support, 2019)</a:t>
            </a:r>
          </a:p>
          <a:p>
            <a:r>
              <a:rPr lang="en-US" kern="1200" dirty="0">
                <a:solidFill>
                  <a:schemeClr val="tx1"/>
                </a:solidFill>
                <a:effectLst/>
                <a:ea typeface="+mn-ea"/>
                <a:cs typeface="+mn-cs"/>
              </a:rPr>
              <a:t>(TeamSTEPPS for Office-Based Care: Mutual Support, 2015)</a:t>
            </a:r>
          </a:p>
        </p:txBody>
      </p:sp>
      <p:sp>
        <p:nvSpPr>
          <p:cNvPr id="98307" name="Slide Number Placeholder 3"/>
          <p:cNvSpPr>
            <a:spLocks noGrp="1"/>
          </p:cNvSpPr>
          <p:nvPr>
            <p:ph type="sldNum" sz="quarter" idx="5"/>
          </p:nvPr>
        </p:nvSpPr>
        <p:spPr>
          <a:noFill/>
        </p:spPr>
        <p:txBody>
          <a:bodyPr/>
          <a:lstStyle/>
          <a:p>
            <a:pPr defTabSz="928166"/>
            <a:fld id="{508D2C91-ED02-40BC-9D46-68F1D85AD152}" type="slidenum">
              <a:rPr lang="en-US" smtClean="0">
                <a:cs typeface="Arial" charset="0"/>
              </a:rPr>
              <a:pPr defTabSz="928166"/>
              <a:t>5</a:t>
            </a:fld>
            <a:endParaRPr lang="en-US" dirty="0">
              <a:cs typeface="Arial" charset="0"/>
            </a:endParaRPr>
          </a:p>
        </p:txBody>
      </p:sp>
      <p:sp>
        <p:nvSpPr>
          <p:cNvPr id="2" name="Header Placeholder 1">
            <a:extLst>
              <a:ext uri="{FF2B5EF4-FFF2-40B4-BE49-F238E27FC236}">
                <a16:creationId xmlns:a16="http://schemas.microsoft.com/office/drawing/2014/main" id="{8B17A3E3-596F-40C5-8AD1-82073DEB23D0}"/>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422325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28166"/>
            <a:fld id="{EC0B7A3E-E672-49C3-8C55-D2215CBBE831}" type="slidenum">
              <a:rPr lang="en-US" smtClean="0">
                <a:cs typeface="Arial" charset="0"/>
              </a:rPr>
              <a:pPr defTabSz="928166"/>
              <a:t>6</a:t>
            </a:fld>
            <a:endParaRPr lang="en-US" dirty="0">
              <a:cs typeface="Arial" charset="0"/>
            </a:endParaRPr>
          </a:p>
        </p:txBody>
      </p:sp>
      <p:sp>
        <p:nvSpPr>
          <p:cNvPr id="100354" name="Rectangle 2"/>
          <p:cNvSpPr>
            <a:spLocks noGrp="1" noRot="1" noChangeAspect="1" noChangeArrowheads="1" noTextEdit="1"/>
          </p:cNvSpPr>
          <p:nvPr>
            <p:ph type="sldImg"/>
          </p:nvPr>
        </p:nvSpPr>
        <p:spPr>
          <a:xfrm>
            <a:off x="1371600" y="1143000"/>
            <a:ext cx="4114800" cy="3086100"/>
          </a:xfrm>
          <a:ln/>
        </p:spPr>
      </p:sp>
      <p:sp>
        <p:nvSpPr>
          <p:cNvPr id="100355" name="Rectangle 3"/>
          <p:cNvSpPr>
            <a:spLocks noGrp="1" noChangeArrowheads="1"/>
          </p:cNvSpPr>
          <p:nvPr>
            <p:ph type="body" idx="1"/>
          </p:nvPr>
        </p:nvSpPr>
        <p:spPr>
          <a:xfrm>
            <a:off x="685800" y="4389120"/>
            <a:ext cx="5486400" cy="3926379"/>
          </a:xfrm>
          <a:noFill/>
          <a:ln/>
        </p:spPr>
        <p:txBody>
          <a:bodyPr/>
          <a:lstStyle/>
          <a:p>
            <a:r>
              <a:rPr lang="en-US" sz="1200" kern="1200" dirty="0">
                <a:solidFill>
                  <a:schemeClr val="tx1"/>
                </a:solidFill>
                <a:effectLst/>
                <a:latin typeface="+mn-lt"/>
                <a:ea typeface="+mn-ea"/>
                <a:cs typeface="+mn-cs"/>
              </a:rPr>
              <a:t>Several strategies can build mutual support.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Task assistance</a:t>
            </a:r>
            <a:r>
              <a:rPr lang="en-US" sz="1200" kern="1200" dirty="0">
                <a:solidFill>
                  <a:schemeClr val="tx1"/>
                </a:solidFill>
                <a:effectLst/>
                <a:latin typeface="+mn-lt"/>
                <a:ea typeface="+mn-ea"/>
                <a:cs typeface="+mn-cs"/>
              </a:rPr>
              <a:t> is actively seeking help from or offering help to team members as a way to reduce errors, and it occurs when there is a climate of mutual support where such assistance is expected. Task assistance is guided by situation monitoring, because situation awareness allows team members to effectively identify the need for assistance by others on the team.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that leaders empower team members to ask for assistance and foster a culture where asking for and offering assistance is expected. Some people have been conditioned to avoid asking for help because they fear it suggests a lack of knowledge or confidence. In support of diagnostic safety, however, offering and seeking task assistance should be standard.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Fundamentals Course: Module 6. Mutual Support, 2019)</a:t>
            </a:r>
          </a:p>
          <a:p>
            <a:r>
              <a:rPr lang="en-US" sz="1200" kern="1200" dirty="0">
                <a:solidFill>
                  <a:schemeClr val="tx1"/>
                </a:solidFill>
                <a:effectLst/>
                <a:latin typeface="+mn-lt"/>
                <a:ea typeface="+mn-ea"/>
                <a:cs typeface="+mn-cs"/>
              </a:rPr>
              <a:t>(TeamSTEPPS for Office-Based Care: Mutual Support, 2015)</a:t>
            </a:r>
          </a:p>
          <a:p>
            <a:endParaRPr lang="en-US" dirty="0"/>
          </a:p>
        </p:txBody>
      </p:sp>
      <p:sp>
        <p:nvSpPr>
          <p:cNvPr id="2" name="Header Placeholder 1">
            <a:extLst>
              <a:ext uri="{FF2B5EF4-FFF2-40B4-BE49-F238E27FC236}">
                <a16:creationId xmlns:a16="http://schemas.microsoft.com/office/drawing/2014/main" id="{ECE287AE-E038-493D-A6AD-264F2BEE1C66}"/>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16063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83368"/>
          </a:xfrm>
        </p:spPr>
        <p:txBody>
          <a:bodyPr/>
          <a:lstStyle/>
          <a:p>
            <a:r>
              <a:rPr lang="en-US" sz="1200" kern="1200" dirty="0">
                <a:solidFill>
                  <a:schemeClr val="tx1"/>
                </a:solidFill>
                <a:effectLst/>
                <a:latin typeface="+mn-lt"/>
                <a:ea typeface="+mn-ea"/>
                <a:cs typeface="+mn-cs"/>
              </a:rPr>
              <a:t>Task assistance may involve: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Asking for assistance when overwhelmed or unsure.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Offering information others on the team may not have.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Helping team members perform their tasks.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Shifting workload by redistributing tasks to other team members.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Delaying or rerouting work so the overburdened member can recover.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Filling in for overburdened team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practical examples of task assistance 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Medical assistant helping front desk staff with patient registrations so all radiology reports can be logged in and reported to key clinical staff (timeliness and accuracy).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Front desk staff alerting a provider to a patient in the waiting room exhibiting atypical confusion to avoid an emergency situation (patient-centered communication).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Nurse practitioner offering to see a patient scheduled for a physician colleague who is unexpectedly detained (timeliness, patient-centeredness).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Staff members connecting a patient experiencing a prolonged or difficult diagnostic journey with a patient advocate or a member of the patient-family advisory council to provide emotional and social support.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Error vulnerability increases when people are under stress, in high-risk situations, or fatigued. </a:t>
            </a:r>
            <a:r>
              <a:rPr lang="en-US" sz="1200" b="1" kern="1200" dirty="0">
                <a:solidFill>
                  <a:schemeClr val="tx1"/>
                </a:solidFill>
                <a:effectLst/>
                <a:latin typeface="+mn-lt"/>
                <a:ea typeface="+mn-ea"/>
                <a:cs typeface="+mn-cs"/>
              </a:rPr>
              <a:t>Task assistance should be actively offered and given whenever a concern for diagnostic safety arises related to workload.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diagnostic process gets bogged down or is not working smoothly, consider providing task assistance for the patient. The patient may appreciate something as simple as a timely update and some encouragement. In other cases, consider connecting patients with a patient navigator or someone from the patient‐family advisory council.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Fundamentals Course: Module 6. Mutual Support, 2019)</a:t>
            </a:r>
          </a:p>
          <a:p>
            <a:r>
              <a:rPr lang="en-US" sz="1200" kern="1200" dirty="0">
                <a:solidFill>
                  <a:schemeClr val="tx1"/>
                </a:solidFill>
                <a:effectLst/>
                <a:latin typeface="+mn-lt"/>
                <a:ea typeface="+mn-ea"/>
                <a:cs typeface="+mn-cs"/>
              </a:rPr>
              <a:t>(TeamSTEPPS for Office‐Based Care: Mutual Support, 2015)</a:t>
            </a:r>
          </a:p>
        </p:txBody>
      </p:sp>
      <p:sp>
        <p:nvSpPr>
          <p:cNvPr id="4" name="Slide Number Placeholder 3"/>
          <p:cNvSpPr>
            <a:spLocks noGrp="1"/>
          </p:cNvSpPr>
          <p:nvPr>
            <p:ph type="sldNum" sz="quarter" idx="10"/>
          </p:nvPr>
        </p:nvSpPr>
        <p:spPr/>
        <p:txBody>
          <a:bodyPr/>
          <a:lstStyle/>
          <a:p>
            <a:fld id="{3DA94E17-EF1D-486E-B21E-4C184A5A89B4}" type="slidenum">
              <a:rPr lang="en-US" smtClean="0"/>
              <a:t>7</a:t>
            </a:fld>
            <a:endParaRPr lang="en-US"/>
          </a:p>
        </p:txBody>
      </p:sp>
      <p:sp>
        <p:nvSpPr>
          <p:cNvPr id="5" name="Header Placeholder 4">
            <a:extLst>
              <a:ext uri="{FF2B5EF4-FFF2-40B4-BE49-F238E27FC236}">
                <a16:creationId xmlns:a16="http://schemas.microsoft.com/office/drawing/2014/main" id="{8ABB5195-AEF6-405D-9164-2F3182EF2292}"/>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200714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28166"/>
            <a:fld id="{408D95F4-70CD-4BF6-BB02-7779ED274C67}" type="slidenum">
              <a:rPr lang="en-US" smtClean="0">
                <a:cs typeface="Arial" charset="0"/>
              </a:rPr>
              <a:pPr defTabSz="928166"/>
              <a:t>8</a:t>
            </a:fld>
            <a:endParaRPr lang="en-US" dirty="0">
              <a:cs typeface="Arial" charset="0"/>
            </a:endParaRPr>
          </a:p>
        </p:txBody>
      </p:sp>
      <p:sp>
        <p:nvSpPr>
          <p:cNvPr id="102402" name="Rectangle 2"/>
          <p:cNvSpPr>
            <a:spLocks noGrp="1" noRot="1" noChangeAspect="1" noChangeArrowheads="1" noTextEdit="1"/>
          </p:cNvSpPr>
          <p:nvPr>
            <p:ph type="sldImg"/>
          </p:nvPr>
        </p:nvSpPr>
        <p:spPr>
          <a:xfrm>
            <a:off x="1371600" y="1143000"/>
            <a:ext cx="4114800" cy="3086100"/>
          </a:xfrm>
          <a:ln/>
        </p:spPr>
      </p:sp>
      <p:sp>
        <p:nvSpPr>
          <p:cNvPr id="102403" name="Rectangle 3"/>
          <p:cNvSpPr>
            <a:spLocks noGrp="1" noChangeArrowheads="1"/>
          </p:cNvSpPr>
          <p:nvPr>
            <p:ph type="body" idx="1"/>
          </p:nvPr>
        </p:nvSpPr>
        <p:spPr>
          <a:xfrm>
            <a:off x="685800" y="4389121"/>
            <a:ext cx="5486400" cy="3611880"/>
          </a:xfrm>
          <a:noFill/>
          <a:ln/>
        </p:spPr>
        <p:txBody>
          <a:bodyPr/>
          <a:lstStyle/>
          <a:p>
            <a:r>
              <a:rPr lang="en-US" sz="1200" b="1" kern="1200" dirty="0">
                <a:solidFill>
                  <a:schemeClr val="tx1"/>
                </a:solidFill>
                <a:effectLst/>
                <a:latin typeface="+mn-lt"/>
                <a:ea typeface="+mn-ea"/>
                <a:cs typeface="+mn-cs"/>
              </a:rPr>
              <a:t>Feedback</a:t>
            </a:r>
            <a:r>
              <a:rPr lang="en-US" sz="1200" kern="1200" dirty="0">
                <a:solidFill>
                  <a:schemeClr val="tx1"/>
                </a:solidFill>
                <a:effectLst/>
                <a:latin typeface="+mn-lt"/>
                <a:ea typeface="+mn-ea"/>
                <a:cs typeface="+mn-cs"/>
              </a:rPr>
              <a:t> is another mutual support strategy to improve team performance. Feedback is the giving, seeking, and receiving of performance‐related information among team members. By giving feedback, you are investing in team members with the goal to improve team performance.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ability to communicate self-improvement information to an individual in a respectful and professional way is an important skill. </a:t>
            </a:r>
            <a:r>
              <a:rPr lang="en-US" sz="1200" b="1" kern="1200" dirty="0">
                <a:solidFill>
                  <a:schemeClr val="tx1"/>
                </a:solidFill>
                <a:effectLst/>
                <a:latin typeface="+mn-lt"/>
                <a:ea typeface="+mn-ea"/>
                <a:cs typeface="+mn-cs"/>
              </a:rPr>
              <a:t>Any team member can give feedback at any time. </a:t>
            </a:r>
            <a:r>
              <a:rPr lang="en-US" sz="1200" kern="1200" dirty="0">
                <a:solidFill>
                  <a:schemeClr val="tx1"/>
                </a:solidFill>
                <a:effectLst/>
                <a:latin typeface="+mn-lt"/>
                <a:ea typeface="+mn-ea"/>
                <a:cs typeface="+mn-cs"/>
              </a:rPr>
              <a:t>It is not limited to management roles or formal evaluation mechanisms. Performance feedback benefits the team in several ways: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Fosters improvement in work performance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Meets the team’s and individual’s need for growth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Promotes better working relationships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Helps the team set goals for ongoing improvements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Feedback is an important tool to reinforce positive behaviors. We all benefit from knowing that we have done a good job and that our performance has been recognized by others. However, for the feedback to be effective, it must be delivered appropriately. It is important to give thought to when and where to give feedback to an individual.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Feedback must be timely for an individual to be able to readily associate it with the behavior. </a:t>
            </a:r>
            <a:r>
              <a:rPr lang="en-US" sz="1200" kern="1200" dirty="0">
                <a:solidFill>
                  <a:schemeClr val="tx1"/>
                </a:solidFill>
                <a:effectLst/>
                <a:latin typeface="+mn-lt"/>
                <a:ea typeface="+mn-ea"/>
                <a:cs typeface="+mn-cs"/>
              </a:rPr>
              <a:t>Delivering feedback several weeks after poor performance has occurred is too late for it to be effective. Negative feedback should never be expressed to individuals in front of other team members, because this approach may cause the individual receiving feedback to feel humiliated.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Fundamentals Course: Module 6. Mutual Support 2019)</a:t>
            </a:r>
          </a:p>
          <a:p>
            <a:r>
              <a:rPr lang="en-US" sz="1200" kern="1200" dirty="0">
                <a:solidFill>
                  <a:schemeClr val="tx1"/>
                </a:solidFill>
                <a:effectLst/>
                <a:latin typeface="+mn-lt"/>
                <a:ea typeface="+mn-ea"/>
                <a:cs typeface="+mn-cs"/>
              </a:rPr>
              <a:t>(TeamSTEPPS for Office‐Based Care: Mutual Support, 2015)</a:t>
            </a:r>
          </a:p>
        </p:txBody>
      </p:sp>
      <p:sp>
        <p:nvSpPr>
          <p:cNvPr id="2" name="Header Placeholder 1">
            <a:extLst>
              <a:ext uri="{FF2B5EF4-FFF2-40B4-BE49-F238E27FC236}">
                <a16:creationId xmlns:a16="http://schemas.microsoft.com/office/drawing/2014/main" id="{E12D8570-9356-4506-AD43-545123C9FFE2}"/>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176953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pPr defTabSz="928166"/>
            <a:fld id="{B9F3FBD1-4A2B-4CC9-B98E-A6D09F0948C8}" type="slidenum">
              <a:rPr lang="en-US" smtClean="0">
                <a:cs typeface="Arial" charset="0"/>
              </a:rPr>
              <a:pPr defTabSz="928166"/>
              <a:t>9</a:t>
            </a:fld>
            <a:endParaRPr lang="en-US" dirty="0">
              <a:cs typeface="Arial" charset="0"/>
            </a:endParaRPr>
          </a:p>
        </p:txBody>
      </p:sp>
      <p:sp>
        <p:nvSpPr>
          <p:cNvPr id="104450" name="Rectangle 2"/>
          <p:cNvSpPr>
            <a:spLocks noGrp="1" noRot="1" noChangeAspect="1" noChangeArrowheads="1" noTextEdit="1"/>
          </p:cNvSpPr>
          <p:nvPr>
            <p:ph type="sldImg"/>
          </p:nvPr>
        </p:nvSpPr>
        <p:spPr>
          <a:xfrm>
            <a:off x="1371600" y="1143000"/>
            <a:ext cx="4114800" cy="3086100"/>
          </a:xfrm>
          <a:ln/>
        </p:spPr>
      </p:sp>
      <p:sp>
        <p:nvSpPr>
          <p:cNvPr id="104451" name="Rectangle 3"/>
          <p:cNvSpPr>
            <a:spLocks noGrp="1" noChangeArrowheads="1"/>
          </p:cNvSpPr>
          <p:nvPr>
            <p:ph type="body" idx="1"/>
          </p:nvPr>
        </p:nvSpPr>
        <p:spPr>
          <a:xfrm>
            <a:off x="685800" y="4389121"/>
            <a:ext cx="5486400" cy="3982720"/>
          </a:xfrm>
          <a:noFill/>
          <a:ln/>
        </p:spPr>
        <p:txBody>
          <a:bodyPr/>
          <a:lstStyle/>
          <a:p>
            <a:r>
              <a:rPr lang="en-US" dirty="0"/>
              <a:t>Anyone on the team</a:t>
            </a:r>
            <a:r>
              <a:rPr lang="en-US" sz="1200" kern="1200" dirty="0">
                <a:solidFill>
                  <a:schemeClr val="tx1"/>
                </a:solidFill>
                <a:effectLst/>
                <a:latin typeface="+mn-lt"/>
                <a:ea typeface="+mn-ea"/>
                <a:cs typeface="+mn-cs"/>
              </a:rPr>
              <a:t> can provide feedback. It can be either </a:t>
            </a:r>
            <a:r>
              <a:rPr lang="en-US" sz="1200" b="1" kern="1200" dirty="0">
                <a:solidFill>
                  <a:schemeClr val="tx1"/>
                </a:solidFill>
                <a:effectLst/>
                <a:latin typeface="+mn-lt"/>
                <a:ea typeface="+mn-ea"/>
                <a:cs typeface="+mn-cs"/>
              </a:rPr>
              <a:t>formal</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informal</a:t>
            </a:r>
            <a:r>
              <a:rPr lang="en-US" sz="1200" kern="1200" dirty="0">
                <a:solidFill>
                  <a:schemeClr val="tx1"/>
                </a:solidFill>
                <a:effectLst/>
                <a:latin typeface="+mn-lt"/>
                <a:ea typeface="+mn-ea"/>
                <a:cs typeface="+mn-cs"/>
              </a:rPr>
              <a:t>, and it can be </a:t>
            </a:r>
            <a:r>
              <a:rPr lang="en-US" sz="1200" b="1" kern="1200" dirty="0">
                <a:solidFill>
                  <a:schemeClr val="tx1"/>
                </a:solidFill>
                <a:effectLst/>
                <a:latin typeface="+mn-lt"/>
                <a:ea typeface="+mn-ea"/>
                <a:cs typeface="+mn-cs"/>
              </a:rPr>
              <a:t>constructive</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evaluative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Formal</a:t>
            </a:r>
            <a:r>
              <a:rPr lang="en-US" sz="1200" kern="1200" dirty="0">
                <a:solidFill>
                  <a:schemeClr val="tx1"/>
                </a:solidFill>
                <a:effectLst/>
                <a:latin typeface="+mn-lt"/>
                <a:ea typeface="+mn-ea"/>
                <a:cs typeface="+mn-cs"/>
              </a:rPr>
              <a:t> feedback tends to be retrospective in nature, is typically scheduled in advance, takes place away from the clinical area, and has an evaluative quality. Examples include collaborative discussion, case conferences, and individual performance reviews.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Informal</a:t>
            </a:r>
            <a:r>
              <a:rPr lang="en-US" sz="1200" kern="1200" dirty="0">
                <a:solidFill>
                  <a:schemeClr val="tx1"/>
                </a:solidFill>
                <a:effectLst/>
                <a:latin typeface="+mn-lt"/>
                <a:ea typeface="+mn-ea"/>
                <a:cs typeface="+mn-cs"/>
              </a:rPr>
              <a:t> feedback, on the other hand, occurs in real time and on an ongoing basis. It focuses on knowledge and practice skills development. Examples of informal feedback include huddles and debriefs.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Feedback can also be categorized as constructive or evaluative.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Constructive</a:t>
            </a:r>
            <a:r>
              <a:rPr lang="en-US" sz="1200" kern="1200" dirty="0">
                <a:solidFill>
                  <a:schemeClr val="tx1"/>
                </a:solidFill>
                <a:effectLst/>
                <a:latin typeface="+mn-lt"/>
                <a:ea typeface="+mn-ea"/>
                <a:cs typeface="+mn-cs"/>
              </a:rPr>
              <a:t> feedback is considerate, is task specific, and focuses attention on the performance, not on the individual. It is usually provided by any team member regardless of role. It is most beneficial when it is focused on team processes and provided regularly.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Evaluative</a:t>
            </a:r>
            <a:r>
              <a:rPr lang="en-US" sz="1200" kern="1200" dirty="0">
                <a:solidFill>
                  <a:schemeClr val="tx1"/>
                </a:solidFill>
                <a:effectLst/>
                <a:latin typeface="+mn-lt"/>
                <a:ea typeface="+mn-ea"/>
                <a:cs typeface="+mn-cs"/>
              </a:rPr>
              <a:t> feedback helps the individual understand performance by comparing behavior with standards or with the individual’s own past performance. It is not a comparison of the individual’s performance with that of other team members. Most often, it is provided by individuals in a mentoring or coaching role.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Rules of effective feedback include the following: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Timely:</a:t>
            </a:r>
            <a:r>
              <a:rPr lang="en-US" sz="1200" kern="1200" dirty="0">
                <a:solidFill>
                  <a:schemeClr val="tx1"/>
                </a:solidFill>
                <a:effectLst/>
                <a:latin typeface="+mn-lt"/>
                <a:ea typeface="+mn-ea"/>
                <a:cs typeface="+mn-cs"/>
              </a:rPr>
              <a:t> If you wait too long, you forget facts, and the feedback loses its impact. Feedback is most effective when the behavior being discussed is fresh in the receiver’s mind.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Respectful:</a:t>
            </a:r>
            <a:r>
              <a:rPr lang="en-US" sz="1200" kern="1200" dirty="0">
                <a:solidFill>
                  <a:schemeClr val="tx1"/>
                </a:solidFill>
                <a:effectLst/>
                <a:latin typeface="+mn-lt"/>
                <a:ea typeface="+mn-ea"/>
                <a:cs typeface="+mn-cs"/>
              </a:rPr>
              <a:t> Feedback should not be personal, and it should not be about personality. It should be about behavior. Never attribute a team member’s poor performance to internal factors (e.g., personal life event), because such destructive feedback lowers self-efficacy and subsequent performance.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Specific:</a:t>
            </a:r>
            <a:r>
              <a:rPr lang="en-US" sz="1200" kern="1200" dirty="0">
                <a:solidFill>
                  <a:schemeClr val="tx1"/>
                </a:solidFill>
                <a:effectLst/>
                <a:latin typeface="+mn-lt"/>
                <a:ea typeface="+mn-ea"/>
                <a:cs typeface="+mn-cs"/>
              </a:rPr>
              <a:t> Feedback should be related to a specific situation or task. Imagine that you are receiving feedback from a peer who tells you that your patient relationship skills need work. That statement is too general to use as a basis for improvement. You will be better able to correct or modify performance if the feedback is that you use too much medical jargon and patients struggle to understand what you tell them.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Directed:</a:t>
            </a:r>
            <a:r>
              <a:rPr lang="en-US" sz="1200" kern="1200" dirty="0">
                <a:solidFill>
                  <a:schemeClr val="tx1"/>
                </a:solidFill>
                <a:effectLst/>
                <a:latin typeface="+mn-lt"/>
                <a:ea typeface="+mn-ea"/>
                <a:cs typeface="+mn-cs"/>
              </a:rPr>
              <a:t> Goals should be set for improvement to help prevent the same problem from recurring in the future.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Considerate:</a:t>
            </a:r>
            <a:r>
              <a:rPr lang="en-US" sz="1200" kern="1200" dirty="0">
                <a:solidFill>
                  <a:schemeClr val="tx1"/>
                </a:solidFill>
                <a:effectLst/>
                <a:latin typeface="+mn-lt"/>
                <a:ea typeface="+mn-ea"/>
                <a:cs typeface="+mn-cs"/>
              </a:rPr>
              <a:t> It is important to be considerate of team members’ feelings when delivering feedback and remember to praise good performance. A feedback message will seem less critical if you also provide information on the positive aspects of a person’s performance as well as how the person may improve. Generally, fairness and respect will soften the effect of any negative feedback.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(TeamSTEPPS Fundamentals Course: Module 6. Mutual Support, 2019)</a:t>
            </a:r>
          </a:p>
          <a:p>
            <a:r>
              <a:rPr lang="en-US" sz="1200" kern="1200" dirty="0">
                <a:solidFill>
                  <a:schemeClr val="tx1"/>
                </a:solidFill>
                <a:effectLst/>
                <a:latin typeface="+mn-lt"/>
                <a:ea typeface="+mn-ea"/>
                <a:cs typeface="+mn-cs"/>
              </a:rPr>
              <a:t>(TeamSTEPPS for Office‐Based Care: Mutual Support, 2015) </a:t>
            </a:r>
          </a:p>
          <a:p>
            <a:endParaRPr lang="en-US" dirty="0"/>
          </a:p>
        </p:txBody>
      </p:sp>
      <p:sp>
        <p:nvSpPr>
          <p:cNvPr id="2" name="Header Placeholder 1">
            <a:extLst>
              <a:ext uri="{FF2B5EF4-FFF2-40B4-BE49-F238E27FC236}">
                <a16:creationId xmlns:a16="http://schemas.microsoft.com/office/drawing/2014/main" id="{E533AF01-F6ED-4B3B-833C-64B256812CEE}"/>
              </a:ext>
            </a:extLst>
          </p:cNvPr>
          <p:cNvSpPr>
            <a:spLocks noGrp="1"/>
          </p:cNvSpPr>
          <p:nvPr>
            <p:ph type="hdr" sz="quarter"/>
          </p:nvPr>
        </p:nvSpPr>
        <p:spPr/>
        <p:txBody>
          <a:bodyPr/>
          <a:lstStyle/>
          <a:p>
            <a:r>
              <a:rPr lang="en-US"/>
              <a:t>Slide</a:t>
            </a:r>
            <a:endParaRPr lang="en-US" dirty="0"/>
          </a:p>
        </p:txBody>
      </p:sp>
    </p:spTree>
    <p:extLst>
      <p:ext uri="{BB962C8B-B14F-4D97-AF65-F5344CB8AC3E}">
        <p14:creationId xmlns:p14="http://schemas.microsoft.com/office/powerpoint/2010/main" val="473577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38B9D6-94EE-4036-A3BE-F5F000CCEA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23124"/>
            <a:ext cx="9144000" cy="847344"/>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13" name="Title 1">
            <a:extLst>
              <a:ext uri="{FF2B5EF4-FFF2-40B4-BE49-F238E27FC236}">
                <a16:creationId xmlns:a16="http://schemas.microsoft.com/office/drawing/2014/main" id="{B677D9FB-D252-4546-BA10-282D905B2ED8}"/>
              </a:ext>
            </a:extLst>
          </p:cNvPr>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0A8DC73-AB80-472C-B94D-ED7F372D2C86}"/>
              </a:ext>
            </a:extLst>
          </p:cNvPr>
          <p:cNvSpPr>
            <a:spLocks noGrp="1"/>
          </p:cNvSpPr>
          <p:nvPr>
            <p:ph type="subTitle" idx="1"/>
          </p:nvPr>
        </p:nvSpPr>
        <p:spPr>
          <a:xfrm>
            <a:off x="1371600" y="3886200"/>
            <a:ext cx="6400800" cy="1752600"/>
          </a:xfrm>
        </p:spPr>
        <p:txBody>
          <a:bodyPr/>
          <a:lstStyle>
            <a:lvl1pPr marL="0" indent="0" algn="ctr">
              <a:buNone/>
              <a:defRPr>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6708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Title 1">
            <a:extLst>
              <a:ext uri="{FF2B5EF4-FFF2-40B4-BE49-F238E27FC236}">
                <a16:creationId xmlns:a16="http://schemas.microsoft.com/office/drawing/2014/main" id="{A13F472F-74CF-41E1-8B89-3860AB20603E}"/>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8" name="Vertical Text Placeholder 2">
            <a:extLst>
              <a:ext uri="{FF2B5EF4-FFF2-40B4-BE49-F238E27FC236}">
                <a16:creationId xmlns:a16="http://schemas.microsoft.com/office/drawing/2014/main" id="{1C3A74A5-C78D-4040-8CAA-1D044495DC12}"/>
              </a:ext>
            </a:extLst>
          </p:cNvPr>
          <p:cNvSpPr>
            <a:spLocks noGrp="1"/>
          </p:cNvSpPr>
          <p:nvPr>
            <p:ph type="body" orient="vert" idx="1"/>
          </p:nvPr>
        </p:nvSpPr>
        <p:spPr>
          <a:xfrm>
            <a:off x="457200" y="1792224"/>
            <a:ext cx="8229600" cy="42306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55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Vertical Title 1">
            <a:extLst>
              <a:ext uri="{FF2B5EF4-FFF2-40B4-BE49-F238E27FC236}">
                <a16:creationId xmlns:a16="http://schemas.microsoft.com/office/drawing/2014/main" id="{57890190-C2A6-4D43-A275-011A96F9C459}"/>
              </a:ext>
            </a:extLst>
          </p:cNvPr>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8" name="Vertical Text Placeholder 2">
            <a:extLst>
              <a:ext uri="{FF2B5EF4-FFF2-40B4-BE49-F238E27FC236}">
                <a16:creationId xmlns:a16="http://schemas.microsoft.com/office/drawing/2014/main" id="{72A01E0A-10C9-4A18-AA29-E1B3EBC379D6}"/>
              </a:ext>
            </a:extLst>
          </p:cNvPr>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4397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55771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7766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2241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07554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7348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C3BCC622-4FB5-4628-BB52-B053383C50A8}" type="datetimeFigureOut">
              <a:rPr lang="en-US" smtClean="0"/>
              <a:pPr/>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
        <p:nvSpPr>
          <p:cNvPr id="10" name="Text Placeholder 2">
            <a:extLst>
              <a:ext uri="{FF2B5EF4-FFF2-40B4-BE49-F238E27FC236}">
                <a16:creationId xmlns:a16="http://schemas.microsoft.com/office/drawing/2014/main" id="{9F88F92A-49BC-4359-AD6F-F77767B345EE}"/>
              </a:ext>
            </a:extLst>
          </p:cNvPr>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7B8BE971-F854-427B-9241-16C69A107BE3}"/>
              </a:ext>
            </a:extLst>
          </p:cNvPr>
          <p:cNvSpPr>
            <a:spLocks noGrp="1"/>
          </p:cNvSpPr>
          <p:nvPr>
            <p:ph sz="half" idx="2"/>
          </p:nvPr>
        </p:nvSpPr>
        <p:spPr>
          <a:xfrm>
            <a:off x="457200" y="2174875"/>
            <a:ext cx="4040188"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EF68D893-E3D4-40AC-8FCC-63BC64A0AEE7}"/>
              </a:ext>
            </a:extLst>
          </p:cNvPr>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348F28E0-1D25-4094-A204-E4BBA53788B6}"/>
              </a:ext>
            </a:extLst>
          </p:cNvPr>
          <p:cNvSpPr>
            <a:spLocks noGrp="1"/>
          </p:cNvSpPr>
          <p:nvPr>
            <p:ph sz="quarter" idx="4"/>
          </p:nvPr>
        </p:nvSpPr>
        <p:spPr>
          <a:xfrm>
            <a:off x="4645025" y="2174875"/>
            <a:ext cx="4041775"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5370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35474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1613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127" y="288636"/>
            <a:ext cx="8197795" cy="1325563"/>
          </a:xfrm>
          <a:prstGeom prst="rect">
            <a:avLst/>
          </a:prstGeo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69127" y="1825625"/>
            <a:ext cx="819779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Tree>
    <p:extLst>
      <p:ext uri="{BB962C8B-B14F-4D97-AF65-F5344CB8AC3E}">
        <p14:creationId xmlns:p14="http://schemas.microsoft.com/office/powerpoint/2010/main" val="4256263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520093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4871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08476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184083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276253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990600"/>
            <a:ext cx="8229600" cy="5135563"/>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873957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447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019971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95420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Date Placeholder 6"/>
          <p:cNvSpPr>
            <a:spLocks noGrp="1"/>
          </p:cNvSpPr>
          <p:nvPr>
            <p:ph type="dt" sz="half" idx="10"/>
          </p:nvPr>
        </p:nvSpPr>
        <p:spPr/>
        <p:txBody>
          <a:bodyPr/>
          <a:lstStyle/>
          <a:p>
            <a:fld id="{C3BCC622-4FB5-4628-BB52-B053383C50A8}" type="datetimeFigureOut">
              <a:rPr lang="en-US" smtClean="0"/>
              <a:pPr/>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
        <p:nvSpPr>
          <p:cNvPr id="10" name="Text Placeholder 2">
            <a:extLst>
              <a:ext uri="{FF2B5EF4-FFF2-40B4-BE49-F238E27FC236}">
                <a16:creationId xmlns:a16="http://schemas.microsoft.com/office/drawing/2014/main" id="{9F88F92A-49BC-4359-AD6F-F77767B345EE}"/>
              </a:ext>
            </a:extLst>
          </p:cNvPr>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a:extLst>
              <a:ext uri="{FF2B5EF4-FFF2-40B4-BE49-F238E27FC236}">
                <a16:creationId xmlns:a16="http://schemas.microsoft.com/office/drawing/2014/main" id="{7B8BE971-F854-427B-9241-16C69A107BE3}"/>
              </a:ext>
            </a:extLst>
          </p:cNvPr>
          <p:cNvSpPr>
            <a:spLocks noGrp="1"/>
          </p:cNvSpPr>
          <p:nvPr>
            <p:ph sz="half" idx="2"/>
          </p:nvPr>
        </p:nvSpPr>
        <p:spPr>
          <a:xfrm>
            <a:off x="457200" y="2174875"/>
            <a:ext cx="4040188"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EF68D893-E3D4-40AC-8FCC-63BC64A0AEE7}"/>
              </a:ext>
            </a:extLst>
          </p:cNvPr>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348F28E0-1D25-4094-A204-E4BBA53788B6}"/>
              </a:ext>
            </a:extLst>
          </p:cNvPr>
          <p:cNvSpPr>
            <a:spLocks noGrp="1"/>
          </p:cNvSpPr>
          <p:nvPr>
            <p:ph sz="quarter" idx="4"/>
          </p:nvPr>
        </p:nvSpPr>
        <p:spPr>
          <a:xfrm>
            <a:off x="4645025" y="2174875"/>
            <a:ext cx="4041775" cy="3951288"/>
          </a:xfrm>
        </p:spPr>
        <p:txBody>
          <a:bodyPr/>
          <a:lstStyle>
            <a:lvl1pPr>
              <a:defRPr sz="2400"/>
            </a:lvl1pPr>
            <a:lvl2pPr marL="685800" indent="-228600">
              <a:buFont typeface="Calibri" panose="020F0502020204030204" pitchFamily="34" charset="0"/>
              <a:buChar char="‒"/>
              <a:defRPr sz="2000"/>
            </a:lvl2pPr>
            <a:lvl3pPr>
              <a:defRPr sz="1800"/>
            </a:lvl3pPr>
            <a:lvl4pPr marL="1600200" indent="-228600">
              <a:buFont typeface="Calibri" panose="020F050202020403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022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7" name="Title 1">
            <a:extLst>
              <a:ext uri="{FF2B5EF4-FFF2-40B4-BE49-F238E27FC236}">
                <a16:creationId xmlns:a16="http://schemas.microsoft.com/office/drawing/2014/main" id="{24196B28-B861-425E-8405-D19C95B476A3}"/>
              </a:ext>
            </a:extLst>
          </p:cNvPr>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7EF79C9F-746F-4591-9A31-7ADD2A0A6C62}"/>
              </a:ext>
            </a:extLst>
          </p:cNvPr>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18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308953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319369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4291892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601922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endParaRPr lang="en-US" dirty="0"/>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877023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05930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01E11FBA-90FF-46D1-A16A-C407082F0120}"/>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9" name="Content Placeholder 2">
            <a:extLst>
              <a:ext uri="{FF2B5EF4-FFF2-40B4-BE49-F238E27FC236}">
                <a16:creationId xmlns:a16="http://schemas.microsoft.com/office/drawing/2014/main" id="{84F663BA-47E1-4A61-8537-646ECECA4C97}"/>
              </a:ext>
            </a:extLst>
          </p:cNvPr>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3E43D03A-0F04-49BF-AEF6-A099BE381F3D}"/>
              </a:ext>
            </a:extLst>
          </p:cNvPr>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570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10" name="Title 1">
            <a:extLst>
              <a:ext uri="{FF2B5EF4-FFF2-40B4-BE49-F238E27FC236}">
                <a16:creationId xmlns:a16="http://schemas.microsoft.com/office/drawing/2014/main" id="{FC1DD5FE-CC81-4783-94E6-0874BF7B2CA8}"/>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11" name="Text Placeholder 2">
            <a:extLst>
              <a:ext uri="{FF2B5EF4-FFF2-40B4-BE49-F238E27FC236}">
                <a16:creationId xmlns:a16="http://schemas.microsoft.com/office/drawing/2014/main" id="{3EA5C467-7C90-4FB6-8687-B45C77378C82}"/>
              </a:ext>
            </a:extLst>
          </p:cNvPr>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45278022-5D0D-4A3F-B8C6-57C5FB46BD23}"/>
              </a:ext>
            </a:extLst>
          </p:cNvPr>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C5F62A3D-6E99-4133-9751-CA785F285375}"/>
              </a:ext>
            </a:extLst>
          </p:cNvPr>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C802292B-485F-4B22-A06E-8F6122664E07}"/>
              </a:ext>
            </a:extLst>
          </p:cNvPr>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384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6" name="Title 1">
            <a:extLst>
              <a:ext uri="{FF2B5EF4-FFF2-40B4-BE49-F238E27FC236}">
                <a16:creationId xmlns:a16="http://schemas.microsoft.com/office/drawing/2014/main" id="{1D76B586-E19B-4F48-BA34-9FCB7557BF3C}"/>
              </a:ext>
            </a:extLst>
          </p:cNvPr>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10674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Tree>
    <p:extLst>
      <p:ext uri="{BB962C8B-B14F-4D97-AF65-F5344CB8AC3E}">
        <p14:creationId xmlns:p14="http://schemas.microsoft.com/office/powerpoint/2010/main" val="230886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CC7B56D1-74FB-449A-849B-A2F51507B6C0}"/>
              </a:ext>
            </a:extLst>
          </p:cNvPr>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9" name="Content Placeholder 2">
            <a:extLst>
              <a:ext uri="{FF2B5EF4-FFF2-40B4-BE49-F238E27FC236}">
                <a16:creationId xmlns:a16="http://schemas.microsoft.com/office/drawing/2014/main" id="{0CF4E5FE-69B6-4D4D-835F-21D2F264B0AC}"/>
              </a:ext>
            </a:extLst>
          </p:cNvPr>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ABCE7EC8-4CBE-4FBE-995C-21118CCDBDCC}"/>
              </a:ext>
            </a:extLst>
          </p:cNvPr>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8994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356351"/>
            <a:ext cx="2057400" cy="365125"/>
          </a:xfrm>
          <a:prstGeom prst="rect">
            <a:avLst/>
          </a:prstGeom>
        </p:spPr>
        <p:txBody>
          <a:bodyPr/>
          <a:lstStyle/>
          <a:p>
            <a:fld id="{26BE881F-043D-41A0-B3BA-3A6D82F8B339}" type="datetimeFigureOut">
              <a:rPr lang="en-US" smtClean="0"/>
              <a:t>2/25/2022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45AE01-78F8-4C1D-B7E6-43AEE36794BF}" type="slidenum">
              <a:rPr lang="en-US" smtClean="0"/>
              <a:t>‹#›</a:t>
            </a:fld>
            <a:endParaRPr lang="en-US"/>
          </a:p>
        </p:txBody>
      </p:sp>
      <p:sp>
        <p:nvSpPr>
          <p:cNvPr id="8" name="Title 1">
            <a:extLst>
              <a:ext uri="{FF2B5EF4-FFF2-40B4-BE49-F238E27FC236}">
                <a16:creationId xmlns:a16="http://schemas.microsoft.com/office/drawing/2014/main" id="{2B1A3276-BD2B-4EB2-A886-DDBD72FCB07A}"/>
              </a:ext>
            </a:extLst>
          </p:cNvPr>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9" name="Picture Placeholder 2">
            <a:extLst>
              <a:ext uri="{FF2B5EF4-FFF2-40B4-BE49-F238E27FC236}">
                <a16:creationId xmlns:a16="http://schemas.microsoft.com/office/drawing/2014/main" id="{D9C7AC8E-4B50-42B9-8E72-433373FB110C}"/>
              </a:ext>
            </a:extLst>
          </p:cNvPr>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a:extLst>
              <a:ext uri="{FF2B5EF4-FFF2-40B4-BE49-F238E27FC236}">
                <a16:creationId xmlns:a16="http://schemas.microsoft.com/office/drawing/2014/main" id="{2B46BF86-8333-42EA-81DF-C4926E0B990B}"/>
              </a:ext>
            </a:extLst>
          </p:cNvPr>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608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78C6914-7059-421C-BDDD-AE25D804699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6023124"/>
            <a:ext cx="9144000" cy="847343"/>
          </a:xfrm>
          <a:prstGeom prst="rect">
            <a:avLst/>
          </a:prstGeom>
        </p:spPr>
      </p:pic>
      <p:pic>
        <p:nvPicPr>
          <p:cNvPr id="15" name="Picture 14">
            <a:extLst>
              <a:ext uri="{FF2B5EF4-FFF2-40B4-BE49-F238E27FC236}">
                <a16:creationId xmlns:a16="http://schemas.microsoft.com/office/drawing/2014/main" id="{099452B6-3462-4538-9CF5-30F5FFA1F0B8}"/>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16" name="Title Placeholder 1">
            <a:extLst>
              <a:ext uri="{FF2B5EF4-FFF2-40B4-BE49-F238E27FC236}">
                <a16:creationId xmlns:a16="http://schemas.microsoft.com/office/drawing/2014/main" id="{514C6A6B-E634-44A8-8DD2-BCB5A64441FB}"/>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2">
            <a:extLst>
              <a:ext uri="{FF2B5EF4-FFF2-40B4-BE49-F238E27FC236}">
                <a16:creationId xmlns:a16="http://schemas.microsoft.com/office/drawing/2014/main" id="{57F302D3-F4D1-45FD-846A-C3D6CCF1F8A6}"/>
              </a:ext>
            </a:extLst>
          </p:cNvPr>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
        <p:nvSpPr>
          <p:cNvPr id="18" name="Date Placeholder 3">
            <a:extLst>
              <a:ext uri="{FF2B5EF4-FFF2-40B4-BE49-F238E27FC236}">
                <a16:creationId xmlns:a16="http://schemas.microsoft.com/office/drawing/2014/main" id="{1372DD78-3C4E-46B4-9307-72865DF9B2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06A3EEC7-F520-4B77-9A53-FEE18362B38D}" type="datetimeFigureOut">
              <a:rPr lang="en-US" smtClean="0"/>
              <a:pPr/>
              <a:t>2/25/2022</a:t>
            </a:fld>
            <a:endParaRPr lang="en-US" dirty="0"/>
          </a:p>
        </p:txBody>
      </p:sp>
      <p:sp>
        <p:nvSpPr>
          <p:cNvPr id="19" name="Footer Placeholder 4">
            <a:extLst>
              <a:ext uri="{FF2B5EF4-FFF2-40B4-BE49-F238E27FC236}">
                <a16:creationId xmlns:a16="http://schemas.microsoft.com/office/drawing/2014/main" id="{B1D04A52-246B-49DB-9B9A-5737B2ADDD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20" name="Slide Number Placeholder 5">
            <a:extLst>
              <a:ext uri="{FF2B5EF4-FFF2-40B4-BE49-F238E27FC236}">
                <a16:creationId xmlns:a16="http://schemas.microsoft.com/office/drawing/2014/main" id="{41796DF9-1BE1-45EB-9D01-DB3054517C8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856022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768"/>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768"/>
        </a:spcBef>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768"/>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768"/>
        </a:spcBef>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768"/>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866E1-ACDC-4C22-9790-78FCA7C84CF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8" name="Picture 7">
            <a:extLst>
              <a:ext uri="{FF2B5EF4-FFF2-40B4-BE49-F238E27FC236}">
                <a16:creationId xmlns:a16="http://schemas.microsoft.com/office/drawing/2014/main" id="{9AABE399-CACE-47EB-A01D-34A0CA5203D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9" name="Title Placeholder 1">
            <a:extLst>
              <a:ext uri="{FF2B5EF4-FFF2-40B4-BE49-F238E27FC236}">
                <a16:creationId xmlns:a16="http://schemas.microsoft.com/office/drawing/2014/main" id="{B90ADCCF-B6D8-43CA-B32E-ADE6B2D00E4C}"/>
              </a:ext>
            </a:extLst>
          </p:cNvPr>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a:extLst>
              <a:ext uri="{FF2B5EF4-FFF2-40B4-BE49-F238E27FC236}">
                <a16:creationId xmlns:a16="http://schemas.microsoft.com/office/drawing/2014/main" id="{49AF12B7-4980-4710-8DEE-0174CB438E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2/25/2022</a:t>
            </a:fld>
            <a:endParaRPr lang="en-US" dirty="0"/>
          </a:p>
        </p:txBody>
      </p:sp>
      <p:sp>
        <p:nvSpPr>
          <p:cNvPr id="12" name="Footer Placeholder 4">
            <a:extLst>
              <a:ext uri="{FF2B5EF4-FFF2-40B4-BE49-F238E27FC236}">
                <a16:creationId xmlns:a16="http://schemas.microsoft.com/office/drawing/2014/main" id="{5C4A71C4-CF8C-461B-ABFE-93982ABC75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13" name="Slide Number Placeholder 5">
            <a:extLst>
              <a:ext uri="{FF2B5EF4-FFF2-40B4-BE49-F238E27FC236}">
                <a16:creationId xmlns:a16="http://schemas.microsoft.com/office/drawing/2014/main" id="{7D0A8155-59C4-42A3-8333-B6CDB9BF56D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
        <p:nvSpPr>
          <p:cNvPr id="15" name="Text Placeholder 2">
            <a:extLst>
              <a:ext uri="{FF2B5EF4-FFF2-40B4-BE49-F238E27FC236}">
                <a16:creationId xmlns:a16="http://schemas.microsoft.com/office/drawing/2014/main" id="{2AABA58F-62B5-45D5-909E-5EBADA582153}"/>
              </a:ext>
            </a:extLst>
          </p:cNvPr>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spTree>
    <p:extLst>
      <p:ext uri="{BB962C8B-B14F-4D97-AF65-F5344CB8AC3E}">
        <p14:creationId xmlns:p14="http://schemas.microsoft.com/office/powerpoint/2010/main" val="16640826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C866E1-ACDC-4C22-9790-78FCA7C84CF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8" name="Picture 7">
            <a:extLst>
              <a:ext uri="{FF2B5EF4-FFF2-40B4-BE49-F238E27FC236}">
                <a16:creationId xmlns:a16="http://schemas.microsoft.com/office/drawing/2014/main" id="{9AABE399-CACE-47EB-A01D-34A0CA5203D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9" name="Title Placeholder 1">
            <a:extLst>
              <a:ext uri="{FF2B5EF4-FFF2-40B4-BE49-F238E27FC236}">
                <a16:creationId xmlns:a16="http://schemas.microsoft.com/office/drawing/2014/main" id="{B90ADCCF-B6D8-43CA-B32E-ADE6B2D00E4C}"/>
              </a:ext>
            </a:extLst>
          </p:cNvPr>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11" name="Date Placeholder 3">
            <a:extLst>
              <a:ext uri="{FF2B5EF4-FFF2-40B4-BE49-F238E27FC236}">
                <a16:creationId xmlns:a16="http://schemas.microsoft.com/office/drawing/2014/main" id="{49AF12B7-4980-4710-8DEE-0174CB438E1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2/25/2022</a:t>
            </a:fld>
            <a:endParaRPr lang="en-US" dirty="0"/>
          </a:p>
        </p:txBody>
      </p:sp>
      <p:sp>
        <p:nvSpPr>
          <p:cNvPr id="12" name="Footer Placeholder 4">
            <a:extLst>
              <a:ext uri="{FF2B5EF4-FFF2-40B4-BE49-F238E27FC236}">
                <a16:creationId xmlns:a16="http://schemas.microsoft.com/office/drawing/2014/main" id="{5C4A71C4-CF8C-461B-ABFE-93982ABC757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13" name="Slide Number Placeholder 5">
            <a:extLst>
              <a:ext uri="{FF2B5EF4-FFF2-40B4-BE49-F238E27FC236}">
                <a16:creationId xmlns:a16="http://schemas.microsoft.com/office/drawing/2014/main" id="{7D0A8155-59C4-42A3-8333-B6CDB9BF56D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dirty="0"/>
          </a:p>
        </p:txBody>
      </p:sp>
      <p:sp>
        <p:nvSpPr>
          <p:cNvPr id="15" name="Text Placeholder 2">
            <a:extLst>
              <a:ext uri="{FF2B5EF4-FFF2-40B4-BE49-F238E27FC236}">
                <a16:creationId xmlns:a16="http://schemas.microsoft.com/office/drawing/2014/main" id="{2AABA58F-62B5-45D5-909E-5EBADA582153}"/>
              </a:ext>
            </a:extLst>
          </p:cNvPr>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Fifth level</a:t>
            </a:r>
          </a:p>
        </p:txBody>
      </p:sp>
      <p:pic>
        <p:nvPicPr>
          <p:cNvPr id="16" name="Picture 2">
            <a:extLst>
              <a:ext uri="{FF2B5EF4-FFF2-40B4-BE49-F238E27FC236}">
                <a16:creationId xmlns:a16="http://schemas.microsoft.com/office/drawing/2014/main" id="{6A277169-C65F-4C55-BD3E-E3EA262F108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39949" y="6299583"/>
            <a:ext cx="2150851" cy="66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592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8.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20.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19.png"/><Relationship Id="rId5" Type="http://schemas.openxmlformats.org/officeDocument/2006/relationships/tags" Target="../tags/tag31.xml"/><Relationship Id="rId10" Type="http://schemas.openxmlformats.org/officeDocument/2006/relationships/notesSlide" Target="../notesSlides/notesSlide14.xml"/><Relationship Id="rId4" Type="http://schemas.openxmlformats.org/officeDocument/2006/relationships/tags" Target="../tags/tag30.xml"/><Relationship Id="rId9"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4.png"/><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https://www.ahrq.gov/teamstepps/instructor/fundamentals/module6/igmutualsupp.html"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hyperlink" Target="https://www.ahrq.gov/teamstepps/officebasedcare/classroom.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30C9-293A-4B01-8A9E-860CB227E8CB}"/>
              </a:ext>
            </a:extLst>
          </p:cNvPr>
          <p:cNvSpPr>
            <a:spLocks noGrp="1"/>
          </p:cNvSpPr>
          <p:nvPr>
            <p:ph type="ctrTitle"/>
          </p:nvPr>
        </p:nvSpPr>
        <p:spPr>
          <a:xfrm>
            <a:off x="685800" y="2971800"/>
            <a:ext cx="7772400" cy="1470025"/>
          </a:xfrm>
        </p:spPr>
        <p:txBody>
          <a:bodyPr>
            <a:normAutofit fontScale="90000"/>
          </a:bodyPr>
          <a:lstStyle/>
          <a:p>
            <a:r>
              <a:rPr lang="en-US" dirty="0">
                <a:latin typeface="Arial" charset="0"/>
                <a:ea typeface="Arial" charset="0"/>
                <a:cs typeface="Arial" charset="0"/>
              </a:rPr>
              <a:t>Module 6</a:t>
            </a:r>
            <a:br>
              <a:rPr lang="en-US" dirty="0">
                <a:latin typeface="Arial" charset="0"/>
                <a:ea typeface="Arial" charset="0"/>
                <a:cs typeface="Arial" charset="0"/>
              </a:rPr>
            </a:br>
            <a:r>
              <a:rPr lang="en-US" dirty="0">
                <a:latin typeface="Arial" charset="0"/>
                <a:ea typeface="Arial" charset="0"/>
                <a:cs typeface="Arial" charset="0"/>
              </a:rPr>
              <a:t>Mutual Support To Improve Diagnosis</a:t>
            </a:r>
          </a:p>
        </p:txBody>
      </p:sp>
      <p:sp>
        <p:nvSpPr>
          <p:cNvPr id="6" name="Rectangle 5">
            <a:extLst>
              <a:ext uri="{FF2B5EF4-FFF2-40B4-BE49-F238E27FC236}">
                <a16:creationId xmlns:a16="http://schemas.microsoft.com/office/drawing/2014/main" id="{678BE8D6-A0EB-4EA4-B2F1-E3EFAD47F511}"/>
              </a:ext>
            </a:extLst>
          </p:cNvPr>
          <p:cNvSpPr/>
          <p:nvPr/>
        </p:nvSpPr>
        <p:spPr>
          <a:xfrm>
            <a:off x="114300" y="334070"/>
            <a:ext cx="8915400" cy="1446550"/>
          </a:xfrm>
          <a:prstGeom prst="rect">
            <a:avLst/>
          </a:prstGeom>
        </p:spPr>
        <p:txBody>
          <a:bodyPr wrap="square">
            <a:spAutoFit/>
          </a:bodyPr>
          <a:lstStyle/>
          <a:p>
            <a:pPr algn="ctr"/>
            <a:r>
              <a:rPr lang="en-US" sz="4400" b="1" i="1" dirty="0">
                <a:solidFill>
                  <a:schemeClr val="bg1"/>
                </a:solidFill>
                <a:latin typeface="Arial" charset="0"/>
                <a:ea typeface="Arial" charset="0"/>
                <a:cs typeface="Arial" charset="0"/>
              </a:rPr>
              <a:t>TeamSTEPPS® for Diagnosis Improvement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5008411"/>
            <a:ext cx="1776248" cy="1776248"/>
          </a:xfrm>
          <a:prstGeom prst="rect">
            <a:avLst/>
          </a:prstGeom>
        </p:spPr>
      </p:pic>
    </p:spTree>
    <p:extLst>
      <p:ext uri="{BB962C8B-B14F-4D97-AF65-F5344CB8AC3E}">
        <p14:creationId xmlns:p14="http://schemas.microsoft.com/office/powerpoint/2010/main" val="382866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solidFill>
                  <a:schemeClr val="bg1"/>
                </a:solidFill>
                <a:latin typeface="Arial" charset="0"/>
                <a:ea typeface="Arial" charset="0"/>
                <a:cs typeface="Arial" charset="0"/>
              </a:rPr>
              <a:t>Feedback Examples</a:t>
            </a:r>
          </a:p>
        </p:txBody>
      </p:sp>
      <p:graphicFrame>
        <p:nvGraphicFramePr>
          <p:cNvPr id="6" name="Table 5">
            <a:extLst>
              <a:ext uri="{FF2B5EF4-FFF2-40B4-BE49-F238E27FC236}">
                <a16:creationId xmlns:a16="http://schemas.microsoft.com/office/drawing/2014/main" id="{381BA8C2-A30D-42FC-9AF7-52B1EE91C326}"/>
              </a:ext>
            </a:extLst>
          </p:cNvPr>
          <p:cNvGraphicFramePr>
            <a:graphicFrameLocks noGrp="1"/>
          </p:cNvGraphicFramePr>
          <p:nvPr>
            <p:extLst>
              <p:ext uri="{D42A27DB-BD31-4B8C-83A1-F6EECF244321}">
                <p14:modId xmlns:p14="http://schemas.microsoft.com/office/powerpoint/2010/main" val="2857664798"/>
              </p:ext>
            </p:extLst>
          </p:nvPr>
        </p:nvGraphicFramePr>
        <p:xfrm>
          <a:off x="228600" y="1905000"/>
          <a:ext cx="8686800" cy="4038600"/>
        </p:xfrm>
        <a:graphic>
          <a:graphicData uri="http://schemas.openxmlformats.org/drawingml/2006/table">
            <a:tbl>
              <a:tblPr firstRow="1" firstCol="1" bandRow="1">
                <a:tableStyleId>{46F890A9-2807-4EBB-B81D-B2AA78EC7F39}</a:tableStyleId>
              </a:tblPr>
              <a:tblGrid>
                <a:gridCol w="2289254">
                  <a:extLst>
                    <a:ext uri="{9D8B030D-6E8A-4147-A177-3AD203B41FA5}">
                      <a16:colId xmlns:a16="http://schemas.microsoft.com/office/drawing/2014/main" val="363795864"/>
                    </a:ext>
                  </a:extLst>
                </a:gridCol>
                <a:gridCol w="6397546">
                  <a:extLst>
                    <a:ext uri="{9D8B030D-6E8A-4147-A177-3AD203B41FA5}">
                      <a16:colId xmlns:a16="http://schemas.microsoft.com/office/drawing/2014/main" val="3985571130"/>
                    </a:ext>
                  </a:extLst>
                </a:gridCol>
              </a:tblGrid>
              <a:tr h="1346200">
                <a:tc>
                  <a:txBody>
                    <a:bodyPr/>
                    <a:lstStyle/>
                    <a:p>
                      <a:pPr marL="0" algn="l" rtl="0" eaLnBrk="1" latinLnBrk="0" hangingPunct="1">
                        <a:spcBef>
                          <a:spcPts val="0"/>
                        </a:spcBef>
                        <a:spcAft>
                          <a:spcPts val="0"/>
                        </a:spcAft>
                      </a:pPr>
                      <a:r>
                        <a:rPr lang="en-US" sz="1600" b="0" kern="1200" dirty="0">
                          <a:solidFill>
                            <a:schemeClr val="tx1"/>
                          </a:solidFill>
                          <a:effectLst/>
                          <a:latin typeface="Arial" charset="0"/>
                          <a:ea typeface="Arial" charset="0"/>
                          <a:cs typeface="Arial" charset="0"/>
                        </a:rPr>
                        <a:t>1. Cautioning team members about potentially unsafe situations</a:t>
                      </a:r>
                      <a:endParaRPr lang="en-US" sz="1600" b="0" dirty="0">
                        <a:solidFill>
                          <a:schemeClr val="tx1"/>
                        </a:solidFill>
                        <a:effectLst/>
                        <a:latin typeface="Arial" charset="0"/>
                        <a:ea typeface="Arial" charset="0"/>
                        <a:cs typeface="Arial" charset="0"/>
                      </a:endParaRPr>
                    </a:p>
                  </a:txBody>
                  <a:tcPr marR="0" marT="0" marB="0" anchor="ctr">
                    <a:solidFill>
                      <a:srgbClr val="D0E3EA"/>
                    </a:solidFill>
                  </a:tcPr>
                </a:tc>
                <a:tc>
                  <a:txBody>
                    <a:bodyPr/>
                    <a:lstStyle/>
                    <a:p>
                      <a:pPr marL="457200" lvl="1" algn="l" rtl="0" eaLnBrk="1" latinLnBrk="0" hangingPunct="1">
                        <a:spcBef>
                          <a:spcPts val="0"/>
                        </a:spcBef>
                        <a:spcAft>
                          <a:spcPts val="0"/>
                        </a:spcAft>
                      </a:pPr>
                      <a:r>
                        <a:rPr lang="en-US" sz="1600" b="0" kern="1200" dirty="0">
                          <a:solidFill>
                            <a:schemeClr val="tx1"/>
                          </a:solidFill>
                          <a:effectLst/>
                          <a:latin typeface="Arial" charset="0"/>
                          <a:ea typeface="Arial" charset="0"/>
                          <a:cs typeface="Arial" charset="0"/>
                        </a:rPr>
                        <a:t>“The asthma patient appears to be breathing harder after the nebulizer treatment. Do you think we should address this issue by informing Dr. Smith?” </a:t>
                      </a:r>
                      <a:endParaRPr lang="en-US" sz="1600" b="0" dirty="0">
                        <a:solidFill>
                          <a:schemeClr val="tx1"/>
                        </a:solidFill>
                        <a:effectLst/>
                        <a:latin typeface="Arial" charset="0"/>
                        <a:ea typeface="Arial" charset="0"/>
                        <a:cs typeface="Arial" charset="0"/>
                      </a:endParaRPr>
                    </a:p>
                  </a:txBody>
                  <a:tcPr marL="0" marT="0" marB="0" anchor="ctr">
                    <a:solidFill>
                      <a:srgbClr val="D0E3EA"/>
                    </a:solidFill>
                  </a:tcPr>
                </a:tc>
                <a:extLst>
                  <a:ext uri="{0D108BD9-81ED-4DB2-BD59-A6C34878D82A}">
                    <a16:rowId xmlns:a16="http://schemas.microsoft.com/office/drawing/2014/main" val="1153182004"/>
                  </a:ext>
                </a:extLst>
              </a:tr>
              <a:tr h="1346200">
                <a:tc>
                  <a:txBody>
                    <a:bodyPr/>
                    <a:lstStyle/>
                    <a:p>
                      <a:pPr marL="0" algn="l" rtl="0" eaLnBrk="1" latinLnBrk="0" hangingPunct="1">
                        <a:spcBef>
                          <a:spcPts val="0"/>
                        </a:spcBef>
                        <a:spcAft>
                          <a:spcPts val="0"/>
                        </a:spcAft>
                      </a:pPr>
                      <a:r>
                        <a:rPr lang="en-US" sz="1600" b="0" kern="1200" dirty="0">
                          <a:solidFill>
                            <a:schemeClr val="tx1"/>
                          </a:solidFill>
                          <a:effectLst/>
                          <a:latin typeface="Arial" charset="0"/>
                          <a:ea typeface="Arial" charset="0"/>
                          <a:cs typeface="Arial" charset="0"/>
                        </a:rPr>
                        <a:t>2. Providing necessary information</a:t>
                      </a:r>
                      <a:endParaRPr lang="en-US" sz="1600" b="0" dirty="0">
                        <a:solidFill>
                          <a:schemeClr val="tx1"/>
                        </a:solidFill>
                        <a:effectLst/>
                        <a:latin typeface="Arial" charset="0"/>
                        <a:ea typeface="Arial" charset="0"/>
                        <a:cs typeface="Arial" charset="0"/>
                      </a:endParaRPr>
                    </a:p>
                  </a:txBody>
                  <a:tcPr marR="0" marT="0" marB="0" anchor="ctr">
                    <a:solidFill>
                      <a:srgbClr val="E9F1F5"/>
                    </a:solidFill>
                  </a:tcPr>
                </a:tc>
                <a:tc>
                  <a:txBody>
                    <a:bodyPr/>
                    <a:lstStyle/>
                    <a:p>
                      <a:pPr marL="457200" lvl="1" algn="l" rtl="0" eaLnBrk="1" latinLnBrk="0" hangingPunct="1">
                        <a:spcBef>
                          <a:spcPts val="0"/>
                        </a:spcBef>
                        <a:spcAft>
                          <a:spcPts val="0"/>
                        </a:spcAft>
                      </a:pPr>
                      <a:r>
                        <a:rPr lang="en-US" sz="1600" kern="1200" dirty="0">
                          <a:effectLst/>
                          <a:latin typeface="Arial" charset="0"/>
                          <a:ea typeface="Arial" charset="0"/>
                          <a:cs typeface="Arial" charset="0"/>
                        </a:rPr>
                        <a:t>“Did you know that the patient saw her pulmonologist last week? There’s no report in the chart. I’ll contact the pulmonary office and ask them to send us the report.”</a:t>
                      </a:r>
                      <a:endParaRPr lang="en-US" sz="1600" dirty="0">
                        <a:effectLst/>
                        <a:latin typeface="Arial" charset="0"/>
                        <a:ea typeface="Arial" charset="0"/>
                        <a:cs typeface="Arial" charset="0"/>
                      </a:endParaRPr>
                    </a:p>
                  </a:txBody>
                  <a:tcPr marL="0" marT="0" marB="0" anchor="ctr">
                    <a:solidFill>
                      <a:srgbClr val="E9F1F5"/>
                    </a:solidFill>
                  </a:tcPr>
                </a:tc>
                <a:extLst>
                  <a:ext uri="{0D108BD9-81ED-4DB2-BD59-A6C34878D82A}">
                    <a16:rowId xmlns:a16="http://schemas.microsoft.com/office/drawing/2014/main" val="455788813"/>
                  </a:ext>
                </a:extLst>
              </a:tr>
              <a:tr h="1346200">
                <a:tc>
                  <a:txBody>
                    <a:bodyPr/>
                    <a:lstStyle/>
                    <a:p>
                      <a:pPr marL="0" algn="l" rtl="0" eaLnBrk="1" latinLnBrk="0" hangingPunct="1">
                        <a:spcBef>
                          <a:spcPts val="0"/>
                        </a:spcBef>
                        <a:spcAft>
                          <a:spcPts val="0"/>
                        </a:spcAft>
                      </a:pPr>
                      <a:r>
                        <a:rPr lang="en-US" sz="1600" b="0" kern="1200" dirty="0">
                          <a:solidFill>
                            <a:schemeClr val="tx1"/>
                          </a:solidFill>
                          <a:effectLst/>
                          <a:latin typeface="Arial" charset="0"/>
                          <a:ea typeface="Arial" charset="0"/>
                          <a:cs typeface="Arial" charset="0"/>
                        </a:rPr>
                        <a:t>3. Providing encouragement</a:t>
                      </a:r>
                      <a:endParaRPr lang="en-US" sz="1600" b="0" dirty="0">
                        <a:solidFill>
                          <a:schemeClr val="tx1"/>
                        </a:solidFill>
                        <a:effectLst/>
                        <a:latin typeface="Arial" charset="0"/>
                        <a:ea typeface="Arial" charset="0"/>
                        <a:cs typeface="Arial" charset="0"/>
                      </a:endParaRPr>
                    </a:p>
                  </a:txBody>
                  <a:tcPr marR="0" marT="0" marB="0" anchor="ctr">
                    <a:solidFill>
                      <a:srgbClr val="D0E3EA"/>
                    </a:solidFill>
                  </a:tcPr>
                </a:tc>
                <a:tc>
                  <a:txBody>
                    <a:bodyPr/>
                    <a:lstStyle/>
                    <a:p>
                      <a:pPr marL="457200" lvl="1" algn="l" rtl="0" eaLnBrk="1" latinLnBrk="0" hangingPunct="1">
                        <a:spcBef>
                          <a:spcPts val="0"/>
                        </a:spcBef>
                        <a:spcAft>
                          <a:spcPts val="0"/>
                        </a:spcAft>
                      </a:pPr>
                      <a:r>
                        <a:rPr lang="en-US" sz="1600" kern="1200" dirty="0">
                          <a:effectLst/>
                          <a:latin typeface="Arial" charset="0"/>
                          <a:ea typeface="Arial" charset="0"/>
                          <a:cs typeface="Arial" charset="0"/>
                        </a:rPr>
                        <a:t>“Thank you for taking the extra time to get me the pulmonary consult. Now I can modify my diagnosis and call the patient, as he was very anxious about the results."</a:t>
                      </a:r>
                      <a:endParaRPr lang="en-US" sz="1600" dirty="0">
                        <a:effectLst/>
                        <a:latin typeface="Arial" charset="0"/>
                        <a:ea typeface="Arial" charset="0"/>
                        <a:cs typeface="Arial" charset="0"/>
                      </a:endParaRPr>
                    </a:p>
                  </a:txBody>
                  <a:tcPr marL="0" marT="0" marB="0" anchor="ctr">
                    <a:solidFill>
                      <a:srgbClr val="D0E3EA"/>
                    </a:solidFill>
                  </a:tcPr>
                </a:tc>
                <a:extLst>
                  <a:ext uri="{0D108BD9-81ED-4DB2-BD59-A6C34878D82A}">
                    <a16:rowId xmlns:a16="http://schemas.microsoft.com/office/drawing/2014/main" val="626475927"/>
                  </a:ext>
                </a:extLst>
              </a:tr>
            </a:tbl>
          </a:graphicData>
        </a:graphic>
      </p:graphicFrame>
    </p:spTree>
    <p:custDataLst>
      <p:tags r:id="rId1"/>
    </p:custDataLst>
    <p:extLst>
      <p:ext uri="{BB962C8B-B14F-4D97-AF65-F5344CB8AC3E}">
        <p14:creationId xmlns:p14="http://schemas.microsoft.com/office/powerpoint/2010/main" val="300218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95DA-1587-4789-B239-F24DA9F3AB39}"/>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400" dirty="0"/>
              <a:t>Feedback on Diagnostic Outcomes Can Improve the Diagnostic Process</a:t>
            </a:r>
          </a:p>
        </p:txBody>
      </p:sp>
      <p:sp>
        <p:nvSpPr>
          <p:cNvPr id="3" name="Content Placeholder 2">
            <a:extLst>
              <a:ext uri="{FF2B5EF4-FFF2-40B4-BE49-F238E27FC236}">
                <a16:creationId xmlns:a16="http://schemas.microsoft.com/office/drawing/2014/main" id="{329E6A9F-BCDA-459E-A8C0-80B1431C4B06}"/>
              </a:ext>
            </a:extLst>
          </p:cNvPr>
          <p:cNvSpPr>
            <a:spLocks noGrp="1"/>
          </p:cNvSpPr>
          <p:nvPr>
            <p:ph sz="half" idx="1"/>
          </p:nvPr>
        </p:nvSpPr>
        <p:spPr>
          <a:xfrm>
            <a:off x="127000" y="2156618"/>
            <a:ext cx="5257800" cy="4297363"/>
          </a:xfrm>
        </p:spPr>
        <p:txBody>
          <a:bodyPr>
            <a:normAutofit/>
          </a:bodyPr>
          <a:lstStyle/>
          <a:p>
            <a:pPr>
              <a:lnSpc>
                <a:spcPct val="90000"/>
              </a:lnSpc>
            </a:pPr>
            <a:r>
              <a:rPr lang="en-US" sz="2400" dirty="0">
                <a:latin typeface="Arial" panose="020B0604020202020204" pitchFamily="34" charset="0"/>
                <a:cs typeface="Arial" panose="020B0604020202020204" pitchFamily="34" charset="0"/>
              </a:rPr>
              <a:t>Many patients experiencing diagnostic errors never inform their provider – they simply seek care elsewhere.</a:t>
            </a:r>
          </a:p>
          <a:p>
            <a:pPr>
              <a:lnSpc>
                <a:spcPct val="90000"/>
              </a:lnSpc>
            </a:pPr>
            <a:r>
              <a:rPr lang="en-US" sz="2400" dirty="0">
                <a:latin typeface="Arial" panose="020B0604020202020204" pitchFamily="34" charset="0"/>
                <a:cs typeface="Arial" panose="020B0604020202020204" pitchFamily="34" charset="0"/>
              </a:rPr>
              <a:t>Ideally, if the diagnosis changes, the “upstream” providers should be informed.</a:t>
            </a:r>
          </a:p>
          <a:p>
            <a:pPr>
              <a:lnSpc>
                <a:spcPct val="90000"/>
              </a:lnSpc>
            </a:pPr>
            <a:r>
              <a:rPr lang="en-US" sz="2400" dirty="0">
                <a:latin typeface="Arial" panose="020B0604020202020204" pitchFamily="34" charset="0"/>
                <a:cs typeface="Arial" panose="020B0604020202020204" pitchFamily="34" charset="0"/>
              </a:rPr>
              <a:t>Feedback can improve calibration, encourage reflection, and improve the diagnostic process.</a:t>
            </a:r>
          </a:p>
          <a:p>
            <a:pPr>
              <a:lnSpc>
                <a:spcPct val="90000"/>
              </a:lnSpc>
            </a:pPr>
            <a:endParaRPr lang="en-US" sz="2400" dirty="0">
              <a:latin typeface="Arial" panose="020B0604020202020204" pitchFamily="34" charset="0"/>
              <a:cs typeface="Arial" panose="020B0604020202020204" pitchFamily="34" charset="0"/>
            </a:endParaRPr>
          </a:p>
          <a:p>
            <a:pPr>
              <a:lnSpc>
                <a:spcPct val="90000"/>
              </a:lnSpc>
            </a:pPr>
            <a:endParaRPr lang="en-US" sz="2400" dirty="0">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58F48B3C-50EC-48AD-A5A2-DC6FD73457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57800" y="1981200"/>
            <a:ext cx="4038600" cy="4038600"/>
          </a:xfrm>
          <a:prstGeom prst="rect">
            <a:avLst/>
          </a:prstGeom>
          <a:noFill/>
        </p:spPr>
      </p:pic>
    </p:spTree>
    <p:extLst>
      <p:ext uri="{BB962C8B-B14F-4D97-AF65-F5344CB8AC3E}">
        <p14:creationId xmlns:p14="http://schemas.microsoft.com/office/powerpoint/2010/main" val="338137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p:cNvSpPr>
            <a:spLocks noGrp="1" noChangeArrowheads="1"/>
          </p:cNvSpPr>
          <p:nvPr>
            <p:ph type="title"/>
            <p:custDataLst>
              <p:tags r:id="rId2"/>
            </p:custDataLst>
          </p:nvPr>
        </p:nvSpPr>
        <p:spPr/>
        <p:txBody>
          <a:bodyPr/>
          <a:lstStyle/>
          <a:p>
            <a:r>
              <a:rPr lang="en-US" dirty="0">
                <a:solidFill>
                  <a:schemeClr val="bg1"/>
                </a:solidFill>
                <a:latin typeface="Arial" charset="0"/>
                <a:ea typeface="Arial" charset="0"/>
                <a:cs typeface="Arial" charset="0"/>
              </a:rPr>
              <a:t>Advocacy and Assertion</a:t>
            </a:r>
          </a:p>
        </p:txBody>
      </p:sp>
      <p:sp>
        <p:nvSpPr>
          <p:cNvPr id="107522" name="Rectangle 3"/>
          <p:cNvSpPr>
            <a:spLocks noGrp="1" noChangeArrowheads="1"/>
          </p:cNvSpPr>
          <p:nvPr>
            <p:ph idx="1"/>
            <p:custDataLst>
              <p:tags r:id="rId3"/>
            </p:custDataLst>
          </p:nvPr>
        </p:nvSpPr>
        <p:spPr>
          <a:xfrm>
            <a:off x="3200400" y="1905000"/>
            <a:ext cx="5791200" cy="4230623"/>
          </a:xfrm>
        </p:spPr>
        <p:txBody>
          <a:bodyPr>
            <a:noAutofit/>
          </a:bodyPr>
          <a:lstStyle/>
          <a:p>
            <a:pPr>
              <a:lnSpc>
                <a:spcPct val="90000"/>
              </a:lnSpc>
              <a:spcAft>
                <a:spcPts val="1200"/>
              </a:spcAft>
            </a:pPr>
            <a:r>
              <a:rPr lang="en-US" sz="2800" dirty="0">
                <a:latin typeface="Arial" charset="0"/>
                <a:ea typeface="Arial" charset="0"/>
                <a:cs typeface="Arial" charset="0"/>
              </a:rPr>
              <a:t>Advocate for the patient. </a:t>
            </a:r>
          </a:p>
          <a:p>
            <a:pPr>
              <a:lnSpc>
                <a:spcPct val="90000"/>
              </a:lnSpc>
              <a:spcAft>
                <a:spcPts val="1200"/>
              </a:spcAft>
            </a:pPr>
            <a:r>
              <a:rPr lang="en-US" sz="2800" dirty="0">
                <a:latin typeface="Arial" charset="0"/>
                <a:ea typeface="Arial" charset="0"/>
                <a:cs typeface="Arial" charset="0"/>
              </a:rPr>
              <a:t>Invoke when team members’ viewpoints do not coincide with those of a decision maker.</a:t>
            </a:r>
          </a:p>
          <a:p>
            <a:pPr>
              <a:lnSpc>
                <a:spcPct val="90000"/>
              </a:lnSpc>
              <a:spcAft>
                <a:spcPts val="1200"/>
              </a:spcAft>
            </a:pPr>
            <a:r>
              <a:rPr lang="en-US" sz="2800" dirty="0">
                <a:latin typeface="Arial" charset="0"/>
                <a:ea typeface="Arial" charset="0"/>
                <a:cs typeface="Arial" charset="0"/>
              </a:rPr>
              <a:t>Assert a corrective action in a </a:t>
            </a:r>
            <a:r>
              <a:rPr lang="en-US" sz="2800" b="1" i="1" dirty="0">
                <a:latin typeface="Arial" charset="0"/>
                <a:ea typeface="Arial" charset="0"/>
                <a:cs typeface="Arial" charset="0"/>
              </a:rPr>
              <a:t>firm</a:t>
            </a:r>
            <a:r>
              <a:rPr lang="en-US" sz="2800" dirty="0">
                <a:latin typeface="Arial" charset="0"/>
                <a:ea typeface="Arial" charset="0"/>
                <a:cs typeface="Arial" charset="0"/>
              </a:rPr>
              <a:t> and </a:t>
            </a:r>
            <a:r>
              <a:rPr lang="en-US" sz="2800" b="1" i="1" dirty="0">
                <a:latin typeface="Arial" charset="0"/>
                <a:ea typeface="Arial" charset="0"/>
                <a:cs typeface="Arial" charset="0"/>
              </a:rPr>
              <a:t>respectful</a:t>
            </a:r>
            <a:r>
              <a:rPr lang="en-US" sz="2800" dirty="0">
                <a:latin typeface="Arial" charset="0"/>
                <a:ea typeface="Arial" charset="0"/>
                <a:cs typeface="Arial" charset="0"/>
              </a:rPr>
              <a:t> manner.</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912883"/>
            <a:ext cx="3464052" cy="3623978"/>
          </a:xfrm>
          <a:prstGeom prst="rect">
            <a:avLst/>
          </a:prstGeom>
        </p:spPr>
      </p:pic>
    </p:spTree>
    <p:custDataLst>
      <p:tags r:id="rId1"/>
    </p:custDataLst>
    <p:extLst>
      <p:ext uri="{BB962C8B-B14F-4D97-AF65-F5344CB8AC3E}">
        <p14:creationId xmlns:p14="http://schemas.microsoft.com/office/powerpoint/2010/main" val="23266434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p:cNvSpPr>
            <a:spLocks noGrp="1" noChangeArrowheads="1"/>
          </p:cNvSpPr>
          <p:nvPr>
            <p:ph type="title"/>
            <p:custDataLst>
              <p:tags r:id="rId2"/>
            </p:custDataLst>
          </p:nvPr>
        </p:nvSpPr>
        <p:spPr/>
        <p:txBody>
          <a:bodyPr/>
          <a:lstStyle/>
          <a:p>
            <a:r>
              <a:rPr lang="en-US" dirty="0">
                <a:solidFill>
                  <a:schemeClr val="bg1"/>
                </a:solidFill>
                <a:latin typeface="Arial" charset="0"/>
                <a:ea typeface="Arial" charset="0"/>
                <a:cs typeface="Arial" charset="0"/>
              </a:rPr>
              <a:t>The Assertive Statement</a:t>
            </a:r>
          </a:p>
        </p:txBody>
      </p:sp>
      <p:sp>
        <p:nvSpPr>
          <p:cNvPr id="109570" name="Rectangle 2"/>
          <p:cNvSpPr>
            <a:spLocks noGrp="1" noChangeArrowheads="1"/>
          </p:cNvSpPr>
          <p:nvPr>
            <p:ph idx="1"/>
            <p:custDataLst>
              <p:tags r:id="rId3"/>
            </p:custDataLst>
          </p:nvPr>
        </p:nvSpPr>
        <p:spPr>
          <a:xfrm>
            <a:off x="152400" y="1915886"/>
            <a:ext cx="8534400" cy="4106961"/>
          </a:xfrm>
        </p:spPr>
        <p:txBody>
          <a:bodyPr>
            <a:normAutofit lnSpcReduction="10000"/>
          </a:bodyPr>
          <a:lstStyle/>
          <a:p>
            <a:pPr>
              <a:lnSpc>
                <a:spcPct val="90000"/>
              </a:lnSpc>
              <a:spcAft>
                <a:spcPts val="600"/>
              </a:spcAft>
            </a:pPr>
            <a:r>
              <a:rPr lang="en-US" sz="2400" dirty="0">
                <a:latin typeface="Arial" charset="0"/>
                <a:ea typeface="Arial" charset="0"/>
                <a:cs typeface="Arial" charset="0"/>
              </a:rPr>
              <a:t>Respect and support authority while clearly asserting concerns and suggestions.</a:t>
            </a:r>
          </a:p>
          <a:p>
            <a:pPr>
              <a:lnSpc>
                <a:spcPct val="90000"/>
              </a:lnSpc>
              <a:spcAft>
                <a:spcPts val="600"/>
              </a:spcAft>
            </a:pPr>
            <a:r>
              <a:rPr lang="en-US" sz="2400" dirty="0">
                <a:latin typeface="Arial" charset="0"/>
                <a:ea typeface="Arial" charset="0"/>
                <a:cs typeface="Arial" charset="0"/>
              </a:rPr>
              <a:t>Use an assertive statement that is nonthreatening and ensures that critical information is addressed.</a:t>
            </a:r>
          </a:p>
          <a:p>
            <a:pPr>
              <a:lnSpc>
                <a:spcPct val="90000"/>
              </a:lnSpc>
              <a:spcAft>
                <a:spcPts val="600"/>
              </a:spcAft>
            </a:pPr>
            <a:r>
              <a:rPr lang="en-US" sz="2400" dirty="0">
                <a:latin typeface="Arial" charset="0"/>
                <a:ea typeface="Arial" charset="0"/>
                <a:cs typeface="Arial" charset="0"/>
              </a:rPr>
              <a:t>Complete five steps:</a:t>
            </a:r>
          </a:p>
          <a:p>
            <a:pPr marL="857250" lvl="1" indent="-457200">
              <a:lnSpc>
                <a:spcPct val="90000"/>
              </a:lnSpc>
              <a:spcAft>
                <a:spcPts val="600"/>
              </a:spcAft>
              <a:buFont typeface="+mj-lt"/>
              <a:buAutoNum type="arabicPeriod"/>
            </a:pPr>
            <a:r>
              <a:rPr lang="en-US" sz="2000" dirty="0">
                <a:latin typeface="Arial" charset="0"/>
                <a:ea typeface="Arial" charset="0"/>
                <a:cs typeface="Arial" charset="0"/>
              </a:rPr>
              <a:t>Open the discussion.</a:t>
            </a:r>
          </a:p>
          <a:p>
            <a:pPr marL="857250" lvl="1" indent="-457200">
              <a:lnSpc>
                <a:spcPct val="90000"/>
              </a:lnSpc>
              <a:spcAft>
                <a:spcPts val="600"/>
              </a:spcAft>
              <a:buFont typeface="+mj-lt"/>
              <a:buAutoNum type="arabicPeriod"/>
            </a:pPr>
            <a:r>
              <a:rPr lang="en-US" sz="2000" dirty="0">
                <a:latin typeface="Arial" charset="0"/>
                <a:ea typeface="Arial" charset="0"/>
                <a:cs typeface="Arial" charset="0"/>
              </a:rPr>
              <a:t>State the concern.</a:t>
            </a:r>
          </a:p>
          <a:p>
            <a:pPr marL="857250" lvl="1" indent="-457200">
              <a:lnSpc>
                <a:spcPct val="90000"/>
              </a:lnSpc>
              <a:spcAft>
                <a:spcPts val="600"/>
              </a:spcAft>
              <a:buFont typeface="+mj-lt"/>
              <a:buAutoNum type="arabicPeriod"/>
            </a:pPr>
            <a:r>
              <a:rPr lang="en-US" sz="2000" dirty="0">
                <a:latin typeface="Arial" charset="0"/>
                <a:ea typeface="Arial" charset="0"/>
                <a:cs typeface="Arial" charset="0"/>
              </a:rPr>
              <a:t>State the problem, real or perceived.</a:t>
            </a:r>
          </a:p>
          <a:p>
            <a:pPr marL="857250" lvl="1" indent="-457200">
              <a:lnSpc>
                <a:spcPct val="90000"/>
              </a:lnSpc>
              <a:spcAft>
                <a:spcPts val="600"/>
              </a:spcAft>
              <a:buFont typeface="+mj-lt"/>
              <a:buAutoNum type="arabicPeriod"/>
            </a:pPr>
            <a:r>
              <a:rPr lang="en-US" sz="2000" dirty="0">
                <a:latin typeface="Arial" charset="0"/>
                <a:ea typeface="Arial" charset="0"/>
                <a:cs typeface="Arial" charset="0"/>
              </a:rPr>
              <a:t>Offer a solution.</a:t>
            </a:r>
          </a:p>
          <a:p>
            <a:pPr marL="857250" lvl="1" indent="-457200">
              <a:lnSpc>
                <a:spcPct val="90000"/>
              </a:lnSpc>
              <a:spcAft>
                <a:spcPts val="600"/>
              </a:spcAft>
              <a:buFont typeface="+mj-lt"/>
              <a:buAutoNum type="arabicPeriod"/>
            </a:pPr>
            <a:r>
              <a:rPr lang="en-US" sz="2000" dirty="0">
                <a:latin typeface="Arial" charset="0"/>
                <a:ea typeface="Arial" charset="0"/>
                <a:cs typeface="Arial" charset="0"/>
              </a:rPr>
              <a:t>Obtain an agreement. </a:t>
            </a:r>
          </a:p>
          <a:p>
            <a:pPr>
              <a:lnSpc>
                <a:spcPct val="90000"/>
              </a:lnSpc>
              <a:spcAft>
                <a:spcPts val="600"/>
              </a:spcAft>
            </a:pPr>
            <a:endParaRPr lang="en-US" sz="2400" dirty="0">
              <a:latin typeface="Arial" charset="0"/>
              <a:ea typeface="Arial" charset="0"/>
              <a:cs typeface="Arial" charset="0"/>
            </a:endParaRPr>
          </a:p>
        </p:txBody>
      </p:sp>
      <p:pic>
        <p:nvPicPr>
          <p:cNvPr id="6" name="Picture 5"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2952" y="5078577"/>
            <a:ext cx="1686045" cy="1686045"/>
          </a:xfrm>
          <a:prstGeom prst="rect">
            <a:avLst/>
          </a:prstGeom>
        </p:spPr>
      </p:pic>
    </p:spTree>
    <p:custDataLst>
      <p:tags r:id="rId1"/>
    </p:custDataLst>
    <p:extLst>
      <p:ext uri="{BB962C8B-B14F-4D97-AF65-F5344CB8AC3E}">
        <p14:creationId xmlns:p14="http://schemas.microsoft.com/office/powerpoint/2010/main" val="16304669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p:cNvSpPr>
            <a:spLocks noGrp="1" noChangeArrowheads="1"/>
          </p:cNvSpPr>
          <p:nvPr>
            <p:ph type="title"/>
            <p:custDataLst>
              <p:tags r:id="rId2"/>
            </p:custDataLst>
          </p:nvPr>
        </p:nvSpPr>
        <p:spPr/>
        <p:txBody>
          <a:bodyPr>
            <a:normAutofit/>
          </a:bodyPr>
          <a:lstStyle/>
          <a:p>
            <a:r>
              <a:rPr lang="en-US" dirty="0">
                <a:solidFill>
                  <a:schemeClr val="bg1"/>
                </a:solidFill>
              </a:rPr>
              <a:t>Conflict Resolution Options</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11" cstate="print">
            <a:extLst>
              <a:ext uri="{28A0092B-C50C-407E-A947-70E740481C1C}">
                <a14:useLocalDpi xmlns:a14="http://schemas.microsoft.com/office/drawing/2010/main" val="0"/>
              </a:ext>
            </a:extLst>
          </a:blip>
          <a:stretch>
            <a:fillRect/>
          </a:stretch>
        </p:blipFill>
        <p:spPr>
          <a:xfrm>
            <a:off x="953897" y="2016319"/>
            <a:ext cx="2966843" cy="1724811"/>
          </a:xfrm>
        </p:spPr>
      </p:pic>
      <p:sp>
        <p:nvSpPr>
          <p:cNvPr id="3" name="TextBox 2"/>
          <p:cNvSpPr txBox="1"/>
          <p:nvPr>
            <p:custDataLst>
              <p:tags r:id="rId3"/>
            </p:custDataLst>
          </p:nvPr>
        </p:nvSpPr>
        <p:spPr>
          <a:xfrm>
            <a:off x="533400" y="3786969"/>
            <a:ext cx="3796677" cy="707886"/>
          </a:xfrm>
          <a:prstGeom prst="rect">
            <a:avLst/>
          </a:prstGeom>
          <a:noFill/>
        </p:spPr>
        <p:txBody>
          <a:bodyPr wrap="square" rtlCol="0">
            <a:spAutoFit/>
          </a:bodyPr>
          <a:lstStyle/>
          <a:p>
            <a:pPr algn="ctr"/>
            <a:r>
              <a:rPr lang="en-US" sz="2000" dirty="0">
                <a:latin typeface="Arial" charset="0"/>
                <a:ea typeface="Arial" charset="0"/>
                <a:cs typeface="Arial" charset="0"/>
              </a:rPr>
              <a:t>Information Conflict</a:t>
            </a:r>
          </a:p>
          <a:p>
            <a:pPr algn="ctr"/>
            <a:r>
              <a:rPr lang="en-US" sz="2000" dirty="0">
                <a:latin typeface="Arial" charset="0"/>
                <a:ea typeface="Arial" charset="0"/>
                <a:cs typeface="Arial" charset="0"/>
              </a:rPr>
              <a:t>(We have different information)</a:t>
            </a:r>
          </a:p>
        </p:txBody>
      </p:sp>
      <p:sp>
        <p:nvSpPr>
          <p:cNvPr id="111621" name="Line 5">
            <a:extLst>
              <a:ext uri="{C183D7F6-B498-43B3-948B-1728B52AA6E4}">
                <adec:decorative xmlns:adec="http://schemas.microsoft.com/office/drawing/2017/decorative" val="1"/>
              </a:ext>
            </a:extLst>
          </p:cNvPr>
          <p:cNvSpPr>
            <a:spLocks noChangeShapeType="1"/>
          </p:cNvSpPr>
          <p:nvPr>
            <p:custDataLst>
              <p:tags r:id="rId4"/>
            </p:custDataLst>
          </p:nvPr>
        </p:nvSpPr>
        <p:spPr bwMode="auto">
          <a:xfrm>
            <a:off x="2431737" y="4651194"/>
            <a:ext cx="0" cy="407194"/>
          </a:xfrm>
          <a:prstGeom prst="line">
            <a:avLst/>
          </a:prstGeom>
          <a:noFill/>
          <a:ln w="76200">
            <a:solidFill>
              <a:srgbClr val="E1393E"/>
            </a:solidFill>
            <a:miter lim="800000"/>
            <a:headEnd/>
            <a:tailEnd type="triangle" w="med" len="med"/>
          </a:ln>
        </p:spPr>
        <p:txBody>
          <a:bodyPr wrap="none"/>
          <a:lstStyle/>
          <a:p>
            <a:endParaRPr lang="en-US" sz="1350" dirty="0">
              <a:latin typeface="Arial" charset="0"/>
              <a:ea typeface="Arial" charset="0"/>
              <a:cs typeface="Arial" charset="0"/>
            </a:endParaRPr>
          </a:p>
        </p:txBody>
      </p:sp>
      <p:sp>
        <p:nvSpPr>
          <p:cNvPr id="18" name="TextBox 17"/>
          <p:cNvSpPr txBox="1"/>
          <p:nvPr>
            <p:custDataLst>
              <p:tags r:id="rId5"/>
            </p:custDataLst>
          </p:nvPr>
        </p:nvSpPr>
        <p:spPr>
          <a:xfrm>
            <a:off x="533400" y="5193268"/>
            <a:ext cx="3796677" cy="369332"/>
          </a:xfrm>
          <a:prstGeom prst="rect">
            <a:avLst/>
          </a:prstGeom>
          <a:noFill/>
        </p:spPr>
        <p:txBody>
          <a:bodyPr wrap="square" rtlCol="0">
            <a:spAutoFit/>
          </a:bodyPr>
          <a:lstStyle/>
          <a:p>
            <a:pPr algn="ctr">
              <a:lnSpc>
                <a:spcPct val="90000"/>
              </a:lnSpc>
              <a:spcBef>
                <a:spcPct val="0"/>
              </a:spcBef>
              <a:buFont typeface="Wingdings" pitchFamily="2" charset="2"/>
              <a:buNone/>
            </a:pPr>
            <a:r>
              <a:rPr lang="en-US" sz="2000" dirty="0">
                <a:latin typeface="Arial" charset="0"/>
                <a:ea typeface="Arial" charset="0"/>
                <a:cs typeface="Arial" charset="0"/>
              </a:rPr>
              <a:t>Two-Challenge Rule</a:t>
            </a:r>
          </a:p>
        </p:txBody>
      </p:sp>
      <p:pic>
        <p:nvPicPr>
          <p:cNvPr id="20" name="Content Placeholder 3">
            <a:extLs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2736" y="2016319"/>
            <a:ext cx="2965812" cy="1724812"/>
          </a:xfrm>
          <a:prstGeom prst="rect">
            <a:avLst/>
          </a:prstGeom>
        </p:spPr>
      </p:pic>
      <p:sp>
        <p:nvSpPr>
          <p:cNvPr id="16" name="TextBox 15"/>
          <p:cNvSpPr txBox="1"/>
          <p:nvPr>
            <p:custDataLst>
              <p:tags r:id="rId6"/>
            </p:custDataLst>
          </p:nvPr>
        </p:nvSpPr>
        <p:spPr>
          <a:xfrm>
            <a:off x="4733936" y="3786969"/>
            <a:ext cx="4105264" cy="707886"/>
          </a:xfrm>
          <a:prstGeom prst="rect">
            <a:avLst/>
          </a:prstGeom>
          <a:noFill/>
        </p:spPr>
        <p:txBody>
          <a:bodyPr wrap="square" rtlCol="0">
            <a:spAutoFit/>
          </a:bodyPr>
          <a:lstStyle/>
          <a:p>
            <a:pPr algn="ctr"/>
            <a:r>
              <a:rPr lang="en-US" sz="2000" dirty="0">
                <a:latin typeface="Arial" charset="0"/>
                <a:ea typeface="Arial" charset="0"/>
                <a:cs typeface="Arial" charset="0"/>
              </a:rPr>
              <a:t>Personal Conflict</a:t>
            </a:r>
          </a:p>
          <a:p>
            <a:pPr algn="ctr"/>
            <a:r>
              <a:rPr lang="en-US" sz="2000" dirty="0">
                <a:latin typeface="Arial" charset="0"/>
                <a:ea typeface="Arial" charset="0"/>
                <a:cs typeface="Arial" charset="0"/>
              </a:rPr>
              <a:t>(Hostile and harassing behavior)</a:t>
            </a:r>
          </a:p>
        </p:txBody>
      </p:sp>
      <p:sp>
        <p:nvSpPr>
          <p:cNvPr id="17" name="Line 5">
            <a:extLst>
              <a:ext uri="{C183D7F6-B498-43B3-948B-1728B52AA6E4}">
                <adec:decorative xmlns:adec="http://schemas.microsoft.com/office/drawing/2017/decorative" val="1"/>
              </a:ext>
            </a:extLst>
          </p:cNvPr>
          <p:cNvSpPr>
            <a:spLocks noChangeShapeType="1"/>
          </p:cNvSpPr>
          <p:nvPr>
            <p:custDataLst>
              <p:tags r:id="rId7"/>
            </p:custDataLst>
          </p:nvPr>
        </p:nvSpPr>
        <p:spPr bwMode="auto">
          <a:xfrm>
            <a:off x="6786568" y="4599997"/>
            <a:ext cx="0" cy="407194"/>
          </a:xfrm>
          <a:prstGeom prst="line">
            <a:avLst/>
          </a:prstGeom>
          <a:noFill/>
          <a:ln w="76200">
            <a:solidFill>
              <a:srgbClr val="E1393E"/>
            </a:solidFill>
            <a:miter lim="800000"/>
            <a:headEnd/>
            <a:tailEnd type="triangle" w="med" len="med"/>
          </a:ln>
        </p:spPr>
        <p:txBody>
          <a:bodyPr wrap="none"/>
          <a:lstStyle/>
          <a:p>
            <a:endParaRPr lang="en-US" sz="1350" dirty="0">
              <a:latin typeface="Arial" charset="0"/>
              <a:ea typeface="Arial" charset="0"/>
              <a:cs typeface="Arial" charset="0"/>
            </a:endParaRPr>
          </a:p>
        </p:txBody>
      </p:sp>
      <p:sp>
        <p:nvSpPr>
          <p:cNvPr id="19" name="TextBox 18"/>
          <p:cNvSpPr txBox="1"/>
          <p:nvPr>
            <p:custDataLst>
              <p:tags r:id="rId8"/>
            </p:custDataLst>
          </p:nvPr>
        </p:nvSpPr>
        <p:spPr>
          <a:xfrm>
            <a:off x="4888230" y="5193268"/>
            <a:ext cx="3796677" cy="369332"/>
          </a:xfrm>
          <a:prstGeom prst="rect">
            <a:avLst/>
          </a:prstGeom>
          <a:noFill/>
        </p:spPr>
        <p:txBody>
          <a:bodyPr wrap="square" rtlCol="0">
            <a:spAutoFit/>
          </a:bodyPr>
          <a:lstStyle/>
          <a:p>
            <a:pPr algn="ctr">
              <a:lnSpc>
                <a:spcPct val="90000"/>
              </a:lnSpc>
              <a:spcBef>
                <a:spcPct val="0"/>
              </a:spcBef>
              <a:buFont typeface="Wingdings" pitchFamily="2" charset="2"/>
              <a:buNone/>
            </a:pPr>
            <a:r>
              <a:rPr lang="en-US" sz="2000" dirty="0">
                <a:latin typeface="Arial" charset="0"/>
                <a:ea typeface="Arial" charset="0"/>
                <a:cs typeface="Arial" charset="0"/>
              </a:rPr>
              <a:t>DESC script</a:t>
            </a:r>
          </a:p>
        </p:txBody>
      </p:sp>
    </p:spTree>
    <p:custDataLst>
      <p:tags r:id="rId1"/>
    </p:custDataLst>
    <p:extLst>
      <p:ext uri="{BB962C8B-B14F-4D97-AF65-F5344CB8AC3E}">
        <p14:creationId xmlns:p14="http://schemas.microsoft.com/office/powerpoint/2010/main" val="26409374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p:cNvSpPr>
            <a:spLocks noGrp="1" noChangeArrowheads="1"/>
          </p:cNvSpPr>
          <p:nvPr>
            <p:ph type="title"/>
            <p:custDataLst>
              <p:tags r:id="rId2"/>
            </p:custDataLst>
          </p:nvPr>
        </p:nvSpPr>
        <p:spPr/>
        <p:txBody>
          <a:bodyPr/>
          <a:lstStyle/>
          <a:p>
            <a:r>
              <a:rPr lang="en-US" dirty="0">
                <a:solidFill>
                  <a:schemeClr val="bg1"/>
                </a:solidFill>
                <a:latin typeface="Arial" charset="0"/>
                <a:ea typeface="Arial" charset="0"/>
                <a:cs typeface="Arial" charset="0"/>
              </a:rPr>
              <a:t>Two-Challenge Rule </a:t>
            </a:r>
          </a:p>
        </p:txBody>
      </p:sp>
      <p:sp>
        <p:nvSpPr>
          <p:cNvPr id="115714" name="Rectangle 3"/>
          <p:cNvSpPr>
            <a:spLocks noGrp="1" noChangeArrowheads="1"/>
          </p:cNvSpPr>
          <p:nvPr>
            <p:ph idx="1"/>
            <p:custDataLst>
              <p:tags r:id="rId3"/>
            </p:custDataLst>
          </p:nvPr>
        </p:nvSpPr>
        <p:spPr>
          <a:xfrm>
            <a:off x="457200" y="1905000"/>
            <a:ext cx="8229600" cy="4117847"/>
          </a:xfrm>
        </p:spPr>
        <p:txBody>
          <a:bodyPr>
            <a:normAutofit fontScale="85000" lnSpcReduction="20000"/>
          </a:bodyPr>
          <a:lstStyle/>
          <a:p>
            <a:pPr>
              <a:spcAft>
                <a:spcPts val="1200"/>
              </a:spcAft>
            </a:pPr>
            <a:r>
              <a:rPr lang="en-US" dirty="0">
                <a:latin typeface="Arial" charset="0"/>
                <a:ea typeface="Arial" charset="0"/>
                <a:cs typeface="Arial" charset="0"/>
              </a:rPr>
              <a:t>Invoke when an initial assertion is ignored.</a:t>
            </a:r>
          </a:p>
          <a:p>
            <a:pPr>
              <a:spcAft>
                <a:spcPts val="1200"/>
              </a:spcAft>
              <a:buFont typeface="Arial" panose="020B0604020202020204" pitchFamily="34" charset="0"/>
              <a:buChar char="•"/>
            </a:pPr>
            <a:r>
              <a:rPr lang="en-US" dirty="0">
                <a:latin typeface="Arial" charset="0"/>
                <a:ea typeface="Arial" charset="0"/>
                <a:cs typeface="Arial" charset="0"/>
              </a:rPr>
              <a:t>It is your </a:t>
            </a:r>
            <a:r>
              <a:rPr lang="en-US" b="1" i="1" dirty="0">
                <a:latin typeface="Arial" charset="0"/>
                <a:ea typeface="Arial" charset="0"/>
                <a:cs typeface="Arial" charset="0"/>
              </a:rPr>
              <a:t>responsibility</a:t>
            </a:r>
            <a:r>
              <a:rPr lang="en-US" dirty="0">
                <a:latin typeface="Arial" charset="0"/>
                <a:ea typeface="Arial" charset="0"/>
                <a:cs typeface="Arial" charset="0"/>
              </a:rPr>
              <a:t> to assertively voice your concern at least </a:t>
            </a:r>
            <a:r>
              <a:rPr lang="en-US" b="1" i="1" dirty="0">
                <a:latin typeface="Arial" charset="0"/>
                <a:ea typeface="Arial" charset="0"/>
                <a:cs typeface="Arial" charset="0"/>
              </a:rPr>
              <a:t>two times</a:t>
            </a:r>
            <a:r>
              <a:rPr lang="en-US" b="1" dirty="0">
                <a:latin typeface="Arial" charset="0"/>
                <a:ea typeface="Arial" charset="0"/>
                <a:cs typeface="Arial" charset="0"/>
              </a:rPr>
              <a:t> </a:t>
            </a:r>
            <a:r>
              <a:rPr lang="en-US" dirty="0">
                <a:latin typeface="Arial" charset="0"/>
                <a:ea typeface="Arial" charset="0"/>
                <a:cs typeface="Arial" charset="0"/>
              </a:rPr>
              <a:t>to ensure that</a:t>
            </a:r>
            <a:r>
              <a:rPr lang="en-US" dirty="0">
                <a:solidFill>
                  <a:srgbClr val="008000"/>
                </a:solidFill>
                <a:latin typeface="Arial" charset="0"/>
                <a:ea typeface="Arial" charset="0"/>
                <a:cs typeface="Arial" charset="0"/>
              </a:rPr>
              <a:t> </a:t>
            </a:r>
            <a:r>
              <a:rPr lang="en-US" dirty="0">
                <a:latin typeface="Arial" charset="0"/>
                <a:ea typeface="Arial" charset="0"/>
                <a:cs typeface="Arial" charset="0"/>
              </a:rPr>
              <a:t>it has been heard.</a:t>
            </a:r>
          </a:p>
          <a:p>
            <a:pPr>
              <a:spcAft>
                <a:spcPts val="600"/>
              </a:spcAft>
            </a:pPr>
            <a:r>
              <a:rPr lang="en-US" dirty="0">
                <a:latin typeface="Arial" charset="0"/>
                <a:ea typeface="Arial" charset="0"/>
                <a:cs typeface="Arial" charset="0"/>
              </a:rPr>
              <a:t>If the outcome is still not acceptable:</a:t>
            </a:r>
          </a:p>
          <a:p>
            <a:pPr lvl="1">
              <a:spcAft>
                <a:spcPts val="600"/>
              </a:spcAft>
            </a:pPr>
            <a:r>
              <a:rPr lang="en-US" dirty="0">
                <a:latin typeface="Arial" charset="0"/>
                <a:ea typeface="Arial" charset="0"/>
                <a:cs typeface="Arial" charset="0"/>
              </a:rPr>
              <a:t>Take a stronger course of action.</a:t>
            </a:r>
          </a:p>
          <a:p>
            <a:pPr lvl="1">
              <a:spcAft>
                <a:spcPts val="1200"/>
              </a:spcAft>
            </a:pPr>
            <a:r>
              <a:rPr lang="en-US" dirty="0">
                <a:latin typeface="Arial" charset="0"/>
                <a:ea typeface="Arial" charset="0"/>
                <a:cs typeface="Arial" charset="0"/>
              </a:rPr>
              <a:t>Use chain of command.</a:t>
            </a:r>
          </a:p>
          <a:p>
            <a:pPr marL="0" lvl="1" indent="0">
              <a:spcAft>
                <a:spcPts val="1200"/>
              </a:spcAft>
              <a:buNone/>
            </a:pPr>
            <a:r>
              <a:rPr lang="en-US" dirty="0">
                <a:latin typeface="Arial" charset="0"/>
                <a:ea typeface="Arial" charset="0"/>
                <a:cs typeface="Arial" charset="0"/>
              </a:rPr>
              <a:t>The member being challenged must acknowledge </a:t>
            </a:r>
            <a:br>
              <a:rPr lang="en-US" dirty="0">
                <a:latin typeface="Arial" charset="0"/>
                <a:ea typeface="Arial" charset="0"/>
                <a:cs typeface="Arial" charset="0"/>
              </a:rPr>
            </a:br>
            <a:r>
              <a:rPr lang="en-US" dirty="0">
                <a:latin typeface="Arial" charset="0"/>
                <a:ea typeface="Arial" charset="0"/>
                <a:cs typeface="Arial" charset="0"/>
              </a:rPr>
              <a:t>the concerns.</a:t>
            </a:r>
          </a:p>
        </p:txBody>
      </p:sp>
      <p:pic>
        <p:nvPicPr>
          <p:cNvPr id="6" name="Picture 5"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2952" y="5078577"/>
            <a:ext cx="1686045" cy="1686045"/>
          </a:xfrm>
          <a:prstGeom prst="rect">
            <a:avLst/>
          </a:prstGeom>
        </p:spPr>
      </p:pic>
    </p:spTree>
    <p:custDataLst>
      <p:tags r:id="rId1"/>
    </p:custDataLst>
    <p:extLst>
      <p:ext uri="{BB962C8B-B14F-4D97-AF65-F5344CB8AC3E}">
        <p14:creationId xmlns:p14="http://schemas.microsoft.com/office/powerpoint/2010/main" val="40793201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p:cNvSpPr>
            <a:spLocks noGrp="1" noChangeArrowheads="1"/>
          </p:cNvSpPr>
          <p:nvPr>
            <p:ph type="title"/>
            <p:custDataLst>
              <p:tags r:id="rId2"/>
            </p:custDataLst>
          </p:nvPr>
        </p:nvSpPr>
        <p:spPr/>
        <p:txBody>
          <a:bodyPr>
            <a:normAutofit/>
          </a:bodyPr>
          <a:lstStyle/>
          <a:p>
            <a:r>
              <a:rPr lang="en-US" dirty="0">
                <a:solidFill>
                  <a:schemeClr val="bg1"/>
                </a:solidFill>
                <a:latin typeface="Arial" charset="0"/>
                <a:ea typeface="Arial" charset="0"/>
                <a:cs typeface="Arial" charset="0"/>
              </a:rPr>
              <a:t>Conflict Resolution: DESC Script </a:t>
            </a:r>
          </a:p>
        </p:txBody>
      </p:sp>
      <p:sp>
        <p:nvSpPr>
          <p:cNvPr id="119810" name="Rectangle 3"/>
          <p:cNvSpPr>
            <a:spLocks noGrp="1" noChangeArrowheads="1"/>
          </p:cNvSpPr>
          <p:nvPr>
            <p:ph idx="1"/>
            <p:custDataLst>
              <p:tags r:id="rId3"/>
            </p:custDataLst>
          </p:nvPr>
        </p:nvSpPr>
        <p:spPr/>
        <p:txBody>
          <a:bodyPr>
            <a:normAutofit fontScale="92500"/>
          </a:bodyPr>
          <a:lstStyle/>
          <a:p>
            <a:pPr marL="0" indent="0">
              <a:buNone/>
            </a:pPr>
            <a:r>
              <a:rPr lang="en-US" dirty="0">
                <a:latin typeface="Arial" charset="0"/>
                <a:ea typeface="Arial" charset="0"/>
                <a:cs typeface="Arial" charset="0"/>
              </a:rPr>
              <a:t>A constructive approach for managing and resolving conflict:</a:t>
            </a:r>
          </a:p>
          <a:p>
            <a:pPr marL="571500" indent="0">
              <a:buNone/>
            </a:pPr>
            <a:r>
              <a:rPr lang="en-US" sz="3200" b="1" dirty="0">
                <a:solidFill>
                  <a:srgbClr val="BE571E"/>
                </a:solidFill>
                <a:latin typeface="Arial" charset="0"/>
                <a:ea typeface="Arial" charset="0"/>
                <a:cs typeface="Arial" charset="0"/>
              </a:rPr>
              <a:t>D</a:t>
            </a:r>
            <a:r>
              <a:rPr lang="en-US" dirty="0">
                <a:latin typeface="Arial" charset="0"/>
                <a:ea typeface="Arial" charset="0"/>
                <a:cs typeface="Arial" charset="0"/>
              </a:rPr>
              <a:t>—Describe the specific situation. </a:t>
            </a:r>
          </a:p>
          <a:p>
            <a:pPr marL="571500" indent="0">
              <a:buNone/>
            </a:pPr>
            <a:r>
              <a:rPr lang="en-US" sz="3200" b="1" dirty="0">
                <a:solidFill>
                  <a:srgbClr val="BE571E"/>
                </a:solidFill>
                <a:latin typeface="Arial" charset="0"/>
                <a:ea typeface="Arial" charset="0"/>
                <a:cs typeface="Arial" charset="0"/>
              </a:rPr>
              <a:t>E</a:t>
            </a:r>
            <a:r>
              <a:rPr lang="en-US" dirty="0">
                <a:latin typeface="Arial" charset="0"/>
                <a:ea typeface="Arial" charset="0"/>
                <a:cs typeface="Arial" charset="0"/>
              </a:rPr>
              <a:t>—Express your concerns about the action.</a:t>
            </a:r>
          </a:p>
          <a:p>
            <a:pPr marL="571500" indent="0">
              <a:buNone/>
            </a:pPr>
            <a:r>
              <a:rPr lang="en-US" sz="3200" b="1" dirty="0">
                <a:solidFill>
                  <a:srgbClr val="BE571E"/>
                </a:solidFill>
                <a:latin typeface="Arial" charset="0"/>
                <a:ea typeface="Arial" charset="0"/>
                <a:cs typeface="Arial" charset="0"/>
              </a:rPr>
              <a:t>S</a:t>
            </a:r>
            <a:r>
              <a:rPr lang="en-US" dirty="0">
                <a:latin typeface="Arial" charset="0"/>
                <a:ea typeface="Arial" charset="0"/>
                <a:cs typeface="Arial" charset="0"/>
              </a:rPr>
              <a:t>—Suggest other alternatives.</a:t>
            </a:r>
          </a:p>
          <a:p>
            <a:pPr marL="571500" indent="0">
              <a:spcAft>
                <a:spcPts val="3000"/>
              </a:spcAft>
              <a:buNone/>
            </a:pPr>
            <a:r>
              <a:rPr lang="en-US" sz="3200" b="1" dirty="0">
                <a:solidFill>
                  <a:srgbClr val="BE571E"/>
                </a:solidFill>
                <a:latin typeface="Arial" charset="0"/>
                <a:ea typeface="Arial" charset="0"/>
                <a:cs typeface="Arial" charset="0"/>
              </a:rPr>
              <a:t>C</a:t>
            </a:r>
            <a:r>
              <a:rPr lang="en-US" dirty="0">
                <a:latin typeface="Arial" charset="0"/>
                <a:ea typeface="Arial" charset="0"/>
                <a:cs typeface="Arial" charset="0"/>
              </a:rPr>
              <a:t>—Consequences should be stated.</a:t>
            </a:r>
            <a:endParaRPr lang="en-US" sz="2400" dirty="0">
              <a:solidFill>
                <a:srgbClr val="FF0000"/>
              </a:solidFill>
              <a:latin typeface="Arial" charset="0"/>
              <a:ea typeface="Arial" charset="0"/>
              <a:cs typeface="Arial" charset="0"/>
            </a:endParaRPr>
          </a:p>
          <a:p>
            <a:pPr marL="0" indent="0" algn="r">
              <a:buNone/>
            </a:pPr>
            <a:r>
              <a:rPr lang="en-US" sz="2400" i="1" dirty="0">
                <a:solidFill>
                  <a:srgbClr val="31859C"/>
                </a:solidFill>
                <a:latin typeface="Arial" charset="0"/>
                <a:ea typeface="Arial" charset="0"/>
                <a:cs typeface="Arial" charset="0"/>
              </a:rPr>
              <a:t>Ultimately, consensus should be reached.</a:t>
            </a:r>
          </a:p>
          <a:p>
            <a:endParaRPr lang="en-US"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7522778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p:cNvSpPr>
            <a:spLocks noGrp="1" noChangeArrowheads="1"/>
          </p:cNvSpPr>
          <p:nvPr>
            <p:ph type="title"/>
            <p:custDataLst>
              <p:tags r:id="rId2"/>
            </p:custDataLst>
          </p:nvPr>
        </p:nvSpPr>
        <p:spPr/>
        <p:txBody>
          <a:bodyPr/>
          <a:lstStyle/>
          <a:p>
            <a:r>
              <a:rPr lang="en-US" dirty="0">
                <a:solidFill>
                  <a:schemeClr val="bg1"/>
                </a:solidFill>
                <a:latin typeface="Arial" charset="0"/>
                <a:ea typeface="Arial" charset="0"/>
                <a:cs typeface="Arial" charset="0"/>
              </a:rPr>
              <a:t>DESC-It</a:t>
            </a:r>
          </a:p>
        </p:txBody>
      </p:sp>
      <p:sp>
        <p:nvSpPr>
          <p:cNvPr id="121858" name="Rectangle 3"/>
          <p:cNvSpPr>
            <a:spLocks noGrp="1" noChangeArrowheads="1"/>
          </p:cNvSpPr>
          <p:nvPr>
            <p:ph idx="1"/>
            <p:custDataLst>
              <p:tags r:id="rId3"/>
            </p:custDataLst>
          </p:nvPr>
        </p:nvSpPr>
        <p:spPr/>
        <p:txBody>
          <a:bodyPr>
            <a:normAutofit/>
          </a:bodyPr>
          <a:lstStyle/>
          <a:p>
            <a:pPr>
              <a:lnSpc>
                <a:spcPct val="110000"/>
              </a:lnSpc>
              <a:spcAft>
                <a:spcPts val="600"/>
              </a:spcAft>
            </a:pPr>
            <a:r>
              <a:rPr lang="en-US" dirty="0">
                <a:latin typeface="Arial" charset="0"/>
                <a:ea typeface="Arial" charset="0"/>
                <a:cs typeface="Arial" charset="0"/>
              </a:rPr>
              <a:t>Ensure that the discussion is timely.</a:t>
            </a:r>
          </a:p>
          <a:p>
            <a:pPr>
              <a:lnSpc>
                <a:spcPct val="110000"/>
              </a:lnSpc>
              <a:spcAft>
                <a:spcPts val="600"/>
              </a:spcAft>
            </a:pPr>
            <a:r>
              <a:rPr lang="en-US" dirty="0">
                <a:latin typeface="Arial" charset="0"/>
                <a:ea typeface="Arial" charset="0"/>
                <a:cs typeface="Arial" charset="0"/>
              </a:rPr>
              <a:t>Work on “win-win.”</a:t>
            </a:r>
          </a:p>
          <a:p>
            <a:pPr>
              <a:lnSpc>
                <a:spcPct val="110000"/>
              </a:lnSpc>
              <a:spcAft>
                <a:spcPts val="600"/>
              </a:spcAft>
            </a:pPr>
            <a:r>
              <a:rPr lang="en-US" dirty="0">
                <a:latin typeface="Arial" charset="0"/>
                <a:ea typeface="Arial" charset="0"/>
                <a:cs typeface="Arial" charset="0"/>
              </a:rPr>
              <a:t>Choose the location.</a:t>
            </a:r>
          </a:p>
          <a:p>
            <a:pPr>
              <a:lnSpc>
                <a:spcPct val="110000"/>
              </a:lnSpc>
              <a:spcAft>
                <a:spcPts val="600"/>
              </a:spcAft>
            </a:pPr>
            <a:r>
              <a:rPr lang="en-US" dirty="0">
                <a:latin typeface="Arial" charset="0"/>
                <a:ea typeface="Arial" charset="0"/>
                <a:cs typeface="Arial" charset="0"/>
              </a:rPr>
              <a:t>Use “I” statements to minimize defensiveness.</a:t>
            </a:r>
          </a:p>
          <a:p>
            <a:pPr>
              <a:lnSpc>
                <a:spcPct val="110000"/>
              </a:lnSpc>
              <a:spcAft>
                <a:spcPts val="600"/>
              </a:spcAft>
            </a:pPr>
            <a:r>
              <a:rPr lang="en-US" dirty="0">
                <a:latin typeface="Arial" charset="0"/>
                <a:ea typeface="Arial" charset="0"/>
                <a:cs typeface="Arial" charset="0"/>
              </a:rPr>
              <a:t>Focus on </a:t>
            </a:r>
            <a:r>
              <a:rPr lang="en-US" b="1" dirty="0">
                <a:latin typeface="Arial" charset="0"/>
                <a:ea typeface="Arial" charset="0"/>
                <a:cs typeface="Arial" charset="0"/>
              </a:rPr>
              <a:t>what</a:t>
            </a:r>
            <a:r>
              <a:rPr lang="en-US" dirty="0">
                <a:latin typeface="Arial" charset="0"/>
                <a:ea typeface="Arial" charset="0"/>
                <a:cs typeface="Arial" charset="0"/>
              </a:rPr>
              <a:t> is right, not </a:t>
            </a:r>
            <a:r>
              <a:rPr lang="en-US" b="1" dirty="0">
                <a:latin typeface="Arial" charset="0"/>
                <a:ea typeface="Arial" charset="0"/>
                <a:cs typeface="Arial" charset="0"/>
              </a:rPr>
              <a:t>who</a:t>
            </a:r>
            <a:r>
              <a:rPr lang="en-US" dirty="0">
                <a:latin typeface="Arial" charset="0"/>
                <a:ea typeface="Arial" charset="0"/>
                <a:cs typeface="Arial" charset="0"/>
              </a:rPr>
              <a:t> is right.</a:t>
            </a:r>
          </a:p>
        </p:txBody>
      </p:sp>
    </p:spTree>
    <p:custDataLst>
      <p:tags r:id="rId1"/>
    </p:custDataLst>
    <p:extLst>
      <p:ext uri="{BB962C8B-B14F-4D97-AF65-F5344CB8AC3E}">
        <p14:creationId xmlns:p14="http://schemas.microsoft.com/office/powerpoint/2010/main" val="797371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p:cNvSpPr>
            <a:spLocks noGrp="1" noChangeArrowheads="1"/>
          </p:cNvSpPr>
          <p:nvPr>
            <p:ph type="title"/>
            <p:custDataLst>
              <p:tags r:id="rId2"/>
            </p:custDataLst>
          </p:nvPr>
        </p:nvSpPr>
        <p:spPr/>
        <p:txBody>
          <a:bodyPr>
            <a:normAutofit/>
          </a:bodyPr>
          <a:lstStyle/>
          <a:p>
            <a:r>
              <a:rPr lang="en-US" dirty="0">
                <a:solidFill>
                  <a:schemeClr val="bg1"/>
                </a:solidFill>
              </a:rPr>
              <a:t>Use CUS Words</a:t>
            </a:r>
            <a:br>
              <a:rPr lang="en-US" dirty="0">
                <a:solidFill>
                  <a:schemeClr val="bg1"/>
                </a:solidFill>
              </a:rPr>
            </a:br>
            <a:r>
              <a:rPr lang="en-US" sz="1800" dirty="0">
                <a:solidFill>
                  <a:schemeClr val="bg1"/>
                </a:solidFill>
              </a:rPr>
              <a:t>but </a:t>
            </a:r>
            <a:r>
              <a:rPr lang="en-US" sz="1800" i="1" dirty="0">
                <a:solidFill>
                  <a:schemeClr val="bg1"/>
                </a:solidFill>
              </a:rPr>
              <a:t>only</a:t>
            </a:r>
            <a:r>
              <a:rPr lang="en-US" sz="1800" dirty="0">
                <a:solidFill>
                  <a:schemeClr val="bg1"/>
                </a:solidFill>
              </a:rPr>
              <a:t> when appropriate!</a:t>
            </a:r>
          </a:p>
        </p:txBody>
      </p:sp>
      <p:pic>
        <p:nvPicPr>
          <p:cNvPr id="4" name="Picture 3" descr="I am Concern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24494"/>
            <a:ext cx="2971800" cy="2971800"/>
          </a:xfrm>
          <a:prstGeom prst="rect">
            <a:avLst/>
          </a:prstGeom>
        </p:spPr>
      </p:pic>
      <p:pic>
        <p:nvPicPr>
          <p:cNvPr id="5" name="Picture 4" descr="I am Uncomfortab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4096" y="2599299"/>
            <a:ext cx="2971800" cy="2971800"/>
          </a:xfrm>
          <a:prstGeom prst="rect">
            <a:avLst/>
          </a:prstGeom>
        </p:spPr>
      </p:pic>
      <p:pic>
        <p:nvPicPr>
          <p:cNvPr id="6" name="Picture 5" descr="This is a Safety issu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3200400"/>
            <a:ext cx="2971800" cy="2971800"/>
          </a:xfrm>
          <a:prstGeom prst="rect">
            <a:avLst/>
          </a:prstGeom>
        </p:spPr>
      </p:pic>
    </p:spTree>
    <p:custDataLst>
      <p:tags r:id="rId1"/>
    </p:custDataLst>
    <p:extLst>
      <p:ext uri="{BB962C8B-B14F-4D97-AF65-F5344CB8AC3E}">
        <p14:creationId xmlns:p14="http://schemas.microsoft.com/office/powerpoint/2010/main" val="3237041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p:cNvSpPr>
            <a:spLocks noGrp="1" noChangeArrowheads="1"/>
          </p:cNvSpPr>
          <p:nvPr>
            <p:ph type="title"/>
            <p:custDataLst>
              <p:tags r:id="rId2"/>
            </p:custDataLst>
          </p:nvPr>
        </p:nvSpPr>
        <p:spPr/>
        <p:txBody>
          <a:bodyPr>
            <a:noAutofit/>
          </a:bodyPr>
          <a:lstStyle/>
          <a:p>
            <a:r>
              <a:rPr lang="en-US" dirty="0">
                <a:solidFill>
                  <a:schemeClr val="bg1"/>
                </a:solidFill>
              </a:rPr>
              <a:t>Ineffective Approaches to Conflict Resolution</a:t>
            </a:r>
          </a:p>
        </p:txBody>
      </p:sp>
      <p:sp>
        <p:nvSpPr>
          <p:cNvPr id="123906" name="Rectangle 7"/>
          <p:cNvSpPr>
            <a:spLocks noGrp="1" noChangeArrowheads="1"/>
          </p:cNvSpPr>
          <p:nvPr>
            <p:ph idx="1"/>
            <p:custDataLst>
              <p:tags r:id="rId3"/>
            </p:custDataLst>
          </p:nvPr>
        </p:nvSpPr>
        <p:spPr>
          <a:xfrm>
            <a:off x="457200" y="1941577"/>
            <a:ext cx="8229600" cy="4230623"/>
          </a:xfrm>
        </p:spPr>
        <p:txBody>
          <a:bodyPr>
            <a:normAutofit/>
          </a:bodyPr>
          <a:lstStyle/>
          <a:p>
            <a:pPr>
              <a:spcAft>
                <a:spcPts val="1800"/>
              </a:spcAft>
            </a:pPr>
            <a:r>
              <a:rPr lang="en-US" sz="2800" dirty="0">
                <a:latin typeface="Arial" charset="0"/>
                <a:ea typeface="Arial" charset="0"/>
                <a:cs typeface="Arial" charset="0"/>
              </a:rPr>
              <a:t>Compromise—Both parties settle for less.</a:t>
            </a:r>
          </a:p>
          <a:p>
            <a:pPr>
              <a:spcAft>
                <a:spcPts val="1800"/>
              </a:spcAft>
            </a:pPr>
            <a:r>
              <a:rPr lang="en-US" sz="2800" dirty="0">
                <a:latin typeface="Arial" charset="0"/>
                <a:ea typeface="Arial" charset="0"/>
                <a:cs typeface="Arial" charset="0"/>
              </a:rPr>
              <a:t>Avoidance—Issues are ignored or sidestepped.</a:t>
            </a:r>
          </a:p>
          <a:p>
            <a:pPr>
              <a:spcAft>
                <a:spcPts val="1800"/>
              </a:spcAft>
            </a:pPr>
            <a:r>
              <a:rPr lang="en-US" sz="2800" dirty="0">
                <a:latin typeface="Arial" charset="0"/>
                <a:ea typeface="Arial" charset="0"/>
                <a:cs typeface="Arial" charset="0"/>
              </a:rPr>
              <a:t>Accommodation—Focus is on preserving relationships.</a:t>
            </a:r>
          </a:p>
          <a:p>
            <a:pPr>
              <a:spcAft>
                <a:spcPts val="1800"/>
              </a:spcAft>
            </a:pPr>
            <a:r>
              <a:rPr lang="en-US" sz="2800" dirty="0">
                <a:latin typeface="Arial" charset="0"/>
                <a:ea typeface="Arial" charset="0"/>
                <a:cs typeface="Arial" charset="0"/>
              </a:rPr>
              <a:t>Dominance—Conflicts are managed through directives for change.</a:t>
            </a:r>
          </a:p>
          <a:p>
            <a:pPr>
              <a:spcAft>
                <a:spcPts val="1800"/>
              </a:spcAft>
            </a:pPr>
            <a:endParaRPr lang="en-US" sz="28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7184418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solidFill>
                  <a:schemeClr val="bg1"/>
                </a:solidFill>
              </a:rPr>
              <a:t>Module 6 Objectives</a:t>
            </a:r>
          </a:p>
        </p:txBody>
      </p:sp>
      <p:sp>
        <p:nvSpPr>
          <p:cNvPr id="5" name="TextBox 4">
            <a:extLst>
              <a:ext uri="{FF2B5EF4-FFF2-40B4-BE49-F238E27FC236}">
                <a16:creationId xmlns:a16="http://schemas.microsoft.com/office/drawing/2014/main" id="{9547ED60-72B3-4912-A237-71C005DB259B}"/>
              </a:ext>
            </a:extLst>
          </p:cNvPr>
          <p:cNvSpPr txBox="1"/>
          <p:nvPr/>
        </p:nvSpPr>
        <p:spPr>
          <a:xfrm>
            <a:off x="178603" y="1965856"/>
            <a:ext cx="4953000"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Describe how mutual support affects team processes and outcomes.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Discuss specific strategies to foster mutual support, such as task assistance and feedback.</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Identify specific tools to facilitate mutual support.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Describe conflict resolution strategies.</a:t>
            </a:r>
          </a:p>
          <a:p>
            <a:endParaRPr lang="en-US" dirty="0"/>
          </a:p>
        </p:txBody>
      </p:sp>
      <p:pic>
        <p:nvPicPr>
          <p:cNvPr id="4" name="Picture 5" descr="The TeamSTEPPS triangle logo is a visual model that represents some basic but critical concepts related to teamwork training. The four primary trainable teamwork skills are Leadership, Communication, Situation monitoring, and Mutual support. With a fundamental level of competency in each of these skills, research has shown that the team can enhance three types of teamwork outcomes: Performance, Knowledge, and Attitudes.">
            <a:extLst>
              <a:ext uri="{FF2B5EF4-FFF2-40B4-BE49-F238E27FC236}">
                <a16:creationId xmlns:a16="http://schemas.microsoft.com/office/drawing/2014/main" id="{8E2D49C8-40AD-4529-B489-E42CF1780077}"/>
              </a:ext>
            </a:extLst>
          </p:cNvPr>
          <p:cNvPicPr>
            <a:picLocks noChangeAspect="1"/>
          </p:cNvPicPr>
          <p:nvPr/>
        </p:nvPicPr>
        <p:blipFill>
          <a:blip r:embed="rId5"/>
          <a:stretch>
            <a:fillRect/>
          </a:stretch>
        </p:blipFill>
        <p:spPr>
          <a:xfrm>
            <a:off x="5107654" y="2236216"/>
            <a:ext cx="3622430" cy="2940158"/>
          </a:xfrm>
          <a:prstGeom prst="rect">
            <a:avLst/>
          </a:prstGeom>
        </p:spPr>
      </p:pic>
    </p:spTree>
    <p:custDataLst>
      <p:tags r:id="rId1"/>
    </p:custDataLst>
    <p:extLst>
      <p:ext uri="{BB962C8B-B14F-4D97-AF65-F5344CB8AC3E}">
        <p14:creationId xmlns:p14="http://schemas.microsoft.com/office/powerpoint/2010/main" val="221438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p:cNvSpPr>
            <a:spLocks noGrp="1" noChangeArrowheads="1"/>
          </p:cNvSpPr>
          <p:nvPr>
            <p:ph type="title"/>
            <p:custDataLst>
              <p:tags r:id="rId2"/>
            </p:custDataLst>
          </p:nvPr>
        </p:nvSpPr>
        <p:spPr>
          <a:xfrm>
            <a:off x="457200" y="274638"/>
            <a:ext cx="8229600" cy="1143000"/>
          </a:xfrm>
        </p:spPr>
        <p:txBody>
          <a:bodyPr anchor="ctr">
            <a:normAutofit/>
          </a:bodyPr>
          <a:lstStyle/>
          <a:p>
            <a:r>
              <a:rPr lang="en-US"/>
              <a:t>Collaboration</a:t>
            </a:r>
          </a:p>
        </p:txBody>
      </p:sp>
      <p:pic>
        <p:nvPicPr>
          <p:cNvPr id="7" name="Picture 5">
            <a:extLst>
              <a:ext uri="{FF2B5EF4-FFF2-40B4-BE49-F238E27FC236}">
                <a16:creationId xmlns:a16="http://schemas.microsoft.com/office/drawing/2014/main" id="{4F06EDE0-06C8-4D92-BA4B-AC2E7B29D09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7200" y="1828800"/>
            <a:ext cx="4038600" cy="4038600"/>
          </a:xfrm>
          <a:prstGeom prst="rect">
            <a:avLst/>
          </a:prstGeom>
          <a:noFill/>
        </p:spPr>
      </p:pic>
      <p:sp>
        <p:nvSpPr>
          <p:cNvPr id="125954" name="Rectangle 6"/>
          <p:cNvSpPr>
            <a:spLocks noGrp="1" noChangeArrowheads="1"/>
          </p:cNvSpPr>
          <p:nvPr>
            <p:ph sz="half" idx="2"/>
            <p:custDataLst>
              <p:tags r:id="rId3"/>
            </p:custDataLst>
          </p:nvPr>
        </p:nvSpPr>
        <p:spPr>
          <a:xfrm>
            <a:off x="4572000" y="1996281"/>
            <a:ext cx="4267200" cy="4297363"/>
          </a:xfrm>
        </p:spPr>
        <p:txBody>
          <a:bodyPr>
            <a:normAutofit/>
          </a:bodyPr>
          <a:lstStyle/>
          <a:p>
            <a:pPr>
              <a:lnSpc>
                <a:spcPct val="90000"/>
              </a:lnSpc>
              <a:spcAft>
                <a:spcPts val="1200"/>
              </a:spcAft>
            </a:pPr>
            <a:r>
              <a:rPr lang="en-US" sz="2400" dirty="0">
                <a:latin typeface="Arial" panose="020B0604020202020204" pitchFamily="34" charset="0"/>
                <a:cs typeface="Arial" panose="020B0604020202020204" pitchFamily="34" charset="0"/>
              </a:rPr>
              <a:t>Collaboration is a mutually satisfying solution resulting in the best outcome.</a:t>
            </a:r>
          </a:p>
          <a:p>
            <a:pPr>
              <a:lnSpc>
                <a:spcPct val="90000"/>
              </a:lnSpc>
              <a:spcAft>
                <a:spcPts val="1200"/>
              </a:spcAft>
            </a:pPr>
            <a:r>
              <a:rPr lang="en-US" sz="2400" dirty="0">
                <a:latin typeface="Arial" panose="020B0604020202020204" pitchFamily="34" charset="0"/>
                <a:cs typeface="Arial" panose="020B0604020202020204" pitchFamily="34" charset="0"/>
              </a:rPr>
              <a:t>Both the patient and the provider have a commitment to work together to establish an appropriate diagnosis.</a:t>
            </a:r>
          </a:p>
          <a:p>
            <a:pPr>
              <a:lnSpc>
                <a:spcPct val="90000"/>
              </a:lnSpc>
              <a:spcAft>
                <a:spcPts val="1200"/>
              </a:spcAft>
            </a:pPr>
            <a:r>
              <a:rPr lang="en-US" sz="2400" dirty="0">
                <a:latin typeface="Arial" panose="020B0604020202020204" pitchFamily="34" charset="0"/>
                <a:cs typeface="Arial" panose="020B0604020202020204" pitchFamily="34" charset="0"/>
              </a:rPr>
              <a:t>True collaboration is a process, not an event.</a:t>
            </a:r>
          </a:p>
          <a:p>
            <a:pPr>
              <a:lnSpc>
                <a:spcPct val="90000"/>
              </a:lnSpc>
              <a:spcAft>
                <a:spcPts val="2400"/>
              </a:spcAft>
            </a:pP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825155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BCE3-BF76-41C1-80DD-9B1BF5909C20}"/>
              </a:ext>
            </a:extLst>
          </p:cNvPr>
          <p:cNvSpPr>
            <a:spLocks noGrp="1"/>
          </p:cNvSpPr>
          <p:nvPr>
            <p:ph type="title"/>
          </p:nvPr>
        </p:nvSpPr>
        <p:spPr/>
        <p:txBody>
          <a:bodyPr/>
          <a:lstStyle/>
          <a:p>
            <a:r>
              <a:rPr lang="en-US" dirty="0">
                <a:latin typeface="Arial"/>
                <a:cs typeface="Arial"/>
              </a:rPr>
              <a:t>Module 6 Reflective Practice</a:t>
            </a:r>
            <a:endParaRPr lang="en-US" dirty="0"/>
          </a:p>
        </p:txBody>
      </p:sp>
      <p:pic>
        <p:nvPicPr>
          <p:cNvPr id="5" name="Picture 4" descr="Ask">
            <a:extLst>
              <a:ext uri="{FF2B5EF4-FFF2-40B4-BE49-F238E27FC236}">
                <a16:creationId xmlns:a16="http://schemas.microsoft.com/office/drawing/2014/main" id="{4556EBC5-F66F-4851-B921-10ABA120C9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707" y="1972034"/>
            <a:ext cx="2196959" cy="2196959"/>
          </a:xfrm>
          <a:prstGeom prst="rect">
            <a:avLst/>
          </a:prstGeom>
        </p:spPr>
      </p:pic>
      <p:sp>
        <p:nvSpPr>
          <p:cNvPr id="4" name="Rectangle 3">
            <a:extLst>
              <a:ext uri="{FF2B5EF4-FFF2-40B4-BE49-F238E27FC236}">
                <a16:creationId xmlns:a16="http://schemas.microsoft.com/office/drawing/2014/main" id="{06AAF24E-5BF8-4C8C-A11F-E58E5A5BDC81}"/>
              </a:ext>
            </a:extLst>
          </p:cNvPr>
          <p:cNvSpPr/>
          <p:nvPr/>
        </p:nvSpPr>
        <p:spPr>
          <a:xfrm>
            <a:off x="-228600" y="3852860"/>
            <a:ext cx="3160244" cy="1849032"/>
          </a:xfrm>
          <a:prstGeom prst="rect">
            <a:avLst/>
          </a:prstGeom>
        </p:spPr>
        <p:txBody>
          <a:bodyPr wrap="square">
            <a:spAutoFit/>
          </a:bodyPr>
          <a:lstStyle/>
          <a:p>
            <a:pPr marL="742950" marR="0" lvl="1" indent="-285750">
              <a:lnSpc>
                <a:spcPct val="107000"/>
              </a:lnSpc>
              <a:spcBef>
                <a:spcPts val="0"/>
              </a:spcBef>
              <a:spcAft>
                <a:spcPts val="80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How do I increase self-awareness to be aware of the impact of actions on me, others/team/patient, and the environment?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5" descr="Listen">
            <a:extLst>
              <a:ext uri="{FF2B5EF4-FFF2-40B4-BE49-F238E27FC236}">
                <a16:creationId xmlns:a16="http://schemas.microsoft.com/office/drawing/2014/main" id="{1752F45E-BA63-4F21-BF1C-C9BA88D472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0308" y="1961299"/>
            <a:ext cx="2196959" cy="2196959"/>
          </a:xfrm>
          <a:prstGeom prst="rect">
            <a:avLst/>
          </a:prstGeom>
        </p:spPr>
      </p:pic>
      <p:sp>
        <p:nvSpPr>
          <p:cNvPr id="8" name="Rectangle 7">
            <a:extLst>
              <a:ext uri="{FF2B5EF4-FFF2-40B4-BE49-F238E27FC236}">
                <a16:creationId xmlns:a16="http://schemas.microsoft.com/office/drawing/2014/main" id="{1C14B042-D31C-4D11-A105-F84581D29CD3}"/>
              </a:ext>
            </a:extLst>
          </p:cNvPr>
          <p:cNvSpPr/>
          <p:nvPr/>
        </p:nvSpPr>
        <p:spPr>
          <a:xfrm>
            <a:off x="2911245" y="3857834"/>
            <a:ext cx="2895600" cy="1264642"/>
          </a:xfrm>
          <a:prstGeom prst="rect">
            <a:avLst/>
          </a:prstGeom>
        </p:spPr>
        <p:txBody>
          <a:bodyPr wrap="square">
            <a:spAutoFit/>
          </a:bodyPr>
          <a:lstStyle/>
          <a:p>
            <a:pPr marL="742950" marR="0" lvl="1" indent="-285750">
              <a:lnSpc>
                <a:spcPct val="107000"/>
              </a:lnSpc>
              <a:spcBef>
                <a:spcPts val="0"/>
              </a:spcBef>
              <a:spcAft>
                <a:spcPts val="80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What are ways I demonstrate support to each team member?</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6" descr="Act">
            <a:extLst>
              <a:ext uri="{FF2B5EF4-FFF2-40B4-BE49-F238E27FC236}">
                <a16:creationId xmlns:a16="http://schemas.microsoft.com/office/drawing/2014/main" id="{0F9F647E-E029-4406-8D21-B7DB25EF6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5931" y="1922555"/>
            <a:ext cx="2292269" cy="2292269"/>
          </a:xfrm>
          <a:prstGeom prst="rect">
            <a:avLst/>
          </a:prstGeom>
        </p:spPr>
      </p:pic>
      <p:sp>
        <p:nvSpPr>
          <p:cNvPr id="10" name="Rectangle 9">
            <a:extLst>
              <a:ext uri="{FF2B5EF4-FFF2-40B4-BE49-F238E27FC236}">
                <a16:creationId xmlns:a16="http://schemas.microsoft.com/office/drawing/2014/main" id="{E2E9E20C-3601-4BD9-934D-C0C6A850FD38}"/>
              </a:ext>
            </a:extLst>
          </p:cNvPr>
          <p:cNvSpPr/>
          <p:nvPr/>
        </p:nvSpPr>
        <p:spPr>
          <a:xfrm>
            <a:off x="5486400" y="3852860"/>
            <a:ext cx="3300013" cy="2145396"/>
          </a:xfrm>
          <a:prstGeom prst="rect">
            <a:avLst/>
          </a:prstGeom>
        </p:spPr>
        <p:txBody>
          <a:bodyPr wrap="square">
            <a:spAutoFit/>
          </a:bodyPr>
          <a:lstStyle/>
          <a:p>
            <a:pPr marL="742950" marR="0" lvl="1" indent="-285750">
              <a:lnSpc>
                <a:spcPct val="107000"/>
              </a:lnSpc>
              <a:spcBef>
                <a:spcPts val="0"/>
              </a:spcBef>
              <a:spcAft>
                <a:spcPts val="80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How do we create and sustain an environment in which our team members are able to ask for assistance when overloaded or uncertain?</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9769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solidFill>
                  <a:schemeClr val="bg1"/>
                </a:solidFill>
              </a:rPr>
              <a:t>Module 6 Summary</a:t>
            </a:r>
          </a:p>
        </p:txBody>
      </p:sp>
      <p:sp>
        <p:nvSpPr>
          <p:cNvPr id="3" name="Text Placeholder 2"/>
          <p:cNvSpPr>
            <a:spLocks noGrp="1"/>
          </p:cNvSpPr>
          <p:nvPr>
            <p:ph idx="1"/>
            <p:custDataLst>
              <p:tags r:id="rId3"/>
            </p:custDataLst>
          </p:nvPr>
        </p:nvSpPr>
        <p:spPr>
          <a:xfrm>
            <a:off x="152400" y="1981200"/>
            <a:ext cx="8686800" cy="4230623"/>
          </a:xfrm>
        </p:spPr>
        <p:txBody>
          <a:bodyPr>
            <a:normAutofit/>
          </a:bodyPr>
          <a:lstStyle/>
          <a:p>
            <a:pPr indent="-222250">
              <a:spcAft>
                <a:spcPts val="600"/>
              </a:spcAft>
            </a:pPr>
            <a:r>
              <a:rPr lang="en-US" sz="2800" dirty="0">
                <a:latin typeface="Arial" charset="0"/>
                <a:ea typeface="Arial" charset="0"/>
                <a:cs typeface="Arial" charset="0"/>
              </a:rPr>
              <a:t>Mutual support fosters team adaptability, mutual trust, and team orientation. </a:t>
            </a:r>
          </a:p>
          <a:p>
            <a:pPr indent="-222250">
              <a:spcAft>
                <a:spcPts val="600"/>
              </a:spcAft>
            </a:pPr>
            <a:r>
              <a:rPr lang="en-US" sz="2800" dirty="0">
                <a:latin typeface="Arial" charset="0"/>
                <a:ea typeface="Arial" charset="0"/>
                <a:cs typeface="Arial" charset="0"/>
              </a:rPr>
              <a:t>Task assistance, feedback, and advocacy and assertion are effective support strategies to foster mutual support.</a:t>
            </a:r>
          </a:p>
          <a:p>
            <a:pPr indent="-222250">
              <a:spcAft>
                <a:spcPts val="600"/>
              </a:spcAft>
            </a:pPr>
            <a:r>
              <a:rPr lang="en-US" sz="2800" dirty="0">
                <a:latin typeface="Arial" charset="0"/>
                <a:ea typeface="Arial" charset="0"/>
                <a:cs typeface="Arial" charset="0"/>
              </a:rPr>
              <a:t>Conflicts tend to be rooted in either information or our personalities and the tools to manage these conflicts differ as well.</a:t>
            </a:r>
          </a:p>
        </p:txBody>
      </p:sp>
    </p:spTree>
    <p:custDataLst>
      <p:tags r:id="rId1"/>
    </p:custDataLst>
    <p:extLst>
      <p:ext uri="{BB962C8B-B14F-4D97-AF65-F5344CB8AC3E}">
        <p14:creationId xmlns:p14="http://schemas.microsoft.com/office/powerpoint/2010/main" val="4141470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6771-1986-4404-B15F-9E00F70C90EF}"/>
              </a:ext>
            </a:extLst>
          </p:cNvPr>
          <p:cNvSpPr>
            <a:spLocks noGrp="1"/>
          </p:cNvSpPr>
          <p:nvPr>
            <p:ph type="title"/>
          </p:nvPr>
        </p:nvSpPr>
        <p:spPr/>
        <p:txBody>
          <a:bodyPr>
            <a:normAutofit/>
          </a:bodyPr>
          <a:lstStyle/>
          <a:p>
            <a:r>
              <a:rPr lang="en-US" dirty="0">
                <a:latin typeface="Arial"/>
                <a:cs typeface="Arial"/>
              </a:rPr>
              <a:t>Course Modules</a:t>
            </a:r>
            <a:endParaRPr lang="en-US" dirty="0"/>
          </a:p>
        </p:txBody>
      </p:sp>
      <p:pic>
        <p:nvPicPr>
          <p:cNvPr id="17" name="Picture 16">
            <a:extLst>
              <a:ext uri="{FF2B5EF4-FFF2-40B4-BE49-F238E27FC236}">
                <a16:creationId xmlns:a16="http://schemas.microsoft.com/office/drawing/2014/main" id="{293A71A7-4078-44B5-9DC7-9BD4AA61095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312" y="1725991"/>
            <a:ext cx="1582890" cy="1582890"/>
          </a:xfrm>
          <a:prstGeom prst="rect">
            <a:avLst/>
          </a:prstGeom>
        </p:spPr>
      </p:pic>
      <p:sp>
        <p:nvSpPr>
          <p:cNvPr id="18" name="TextBox 17">
            <a:extLst>
              <a:ext uri="{FF2B5EF4-FFF2-40B4-BE49-F238E27FC236}">
                <a16:creationId xmlns:a16="http://schemas.microsoft.com/office/drawing/2014/main" id="{F052B1B4-D86F-4996-86B9-FD59BFD27A34}"/>
              </a:ext>
            </a:extLst>
          </p:cNvPr>
          <p:cNvSpPr txBox="1"/>
          <p:nvPr/>
        </p:nvSpPr>
        <p:spPr>
          <a:xfrm>
            <a:off x="1978918" y="3153112"/>
            <a:ext cx="1274256"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1: Introduction</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15" y="1800118"/>
            <a:ext cx="1464884" cy="1464884"/>
          </a:xfrm>
          <a:prstGeom prst="rect">
            <a:avLst/>
          </a:prstGeom>
        </p:spPr>
      </p:pic>
      <p:sp>
        <p:nvSpPr>
          <p:cNvPr id="12" name="TextBox 11"/>
          <p:cNvSpPr txBox="1"/>
          <p:nvPr/>
        </p:nvSpPr>
        <p:spPr>
          <a:xfrm>
            <a:off x="3619395" y="3147536"/>
            <a:ext cx="1525823"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2: </a:t>
            </a:r>
          </a:p>
          <a:p>
            <a:pPr lvl="0" algn="ctr"/>
            <a:r>
              <a:rPr lang="en-US" sz="1400" b="1" dirty="0">
                <a:latin typeface="Arial" charset="0"/>
                <a:ea typeface="Arial" charset="0"/>
                <a:cs typeface="Arial" charset="0"/>
              </a:rPr>
              <a:t>Diagnostic Team Structure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7682" y="1784994"/>
            <a:ext cx="1464884" cy="1464884"/>
          </a:xfrm>
          <a:prstGeom prst="rect">
            <a:avLst/>
          </a:prstGeom>
        </p:spPr>
      </p:pic>
      <p:sp>
        <p:nvSpPr>
          <p:cNvPr id="13" name="TextBox 12"/>
          <p:cNvSpPr txBox="1"/>
          <p:nvPr/>
        </p:nvSpPr>
        <p:spPr>
          <a:xfrm>
            <a:off x="5312692" y="3147536"/>
            <a:ext cx="1572831"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3: Communication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162" y="3788092"/>
            <a:ext cx="1464884" cy="1464884"/>
          </a:xfrm>
          <a:prstGeom prst="rect">
            <a:avLst/>
          </a:prstGeom>
        </p:spPr>
      </p:pic>
      <p:sp>
        <p:nvSpPr>
          <p:cNvPr id="14" name="TextBox 13"/>
          <p:cNvSpPr txBox="1"/>
          <p:nvPr/>
        </p:nvSpPr>
        <p:spPr>
          <a:xfrm>
            <a:off x="1238471" y="5134934"/>
            <a:ext cx="1300445" cy="523220"/>
          </a:xfrm>
          <a:prstGeom prst="rect">
            <a:avLst/>
          </a:prstGeom>
          <a:noFill/>
        </p:spPr>
        <p:txBody>
          <a:bodyPr wrap="square" rtlCol="0">
            <a:spAutoFit/>
          </a:bodyPr>
          <a:lstStyle/>
          <a:p>
            <a:pPr lvl="0" algn="ctr"/>
            <a:r>
              <a:rPr lang="en-US" sz="1400" b="1" dirty="0">
                <a:latin typeface="Arial" charset="0"/>
                <a:ea typeface="Arial" charset="0"/>
                <a:cs typeface="Arial" charset="0"/>
              </a:rPr>
              <a:t>Module 4: Leadership</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035"/>
          <a:stretch/>
        </p:blipFill>
        <p:spPr>
          <a:xfrm>
            <a:off x="2919317" y="3886200"/>
            <a:ext cx="1464883" cy="1391125"/>
          </a:xfrm>
          <a:prstGeom prst="rect">
            <a:avLst/>
          </a:prstGeom>
        </p:spPr>
      </p:pic>
      <p:sp>
        <p:nvSpPr>
          <p:cNvPr id="15" name="TextBox 14"/>
          <p:cNvSpPr txBox="1"/>
          <p:nvPr/>
        </p:nvSpPr>
        <p:spPr>
          <a:xfrm>
            <a:off x="2983712" y="5200518"/>
            <a:ext cx="1286382"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5: Situation Monitoring</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5240" y="3821838"/>
            <a:ext cx="1464884" cy="1464884"/>
          </a:xfrm>
          <a:prstGeom prst="rect">
            <a:avLst/>
          </a:prstGeom>
        </p:spPr>
      </p:pic>
      <p:sp>
        <p:nvSpPr>
          <p:cNvPr id="16" name="TextBox 15"/>
          <p:cNvSpPr txBox="1"/>
          <p:nvPr/>
        </p:nvSpPr>
        <p:spPr>
          <a:xfrm>
            <a:off x="4687471" y="5200518"/>
            <a:ext cx="1274256"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6: Mutual Support</a:t>
            </a:r>
          </a:p>
        </p:txBody>
      </p:sp>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353"/>
          <a:stretch/>
        </p:blipFill>
        <p:spPr>
          <a:xfrm>
            <a:off x="6393394" y="3924675"/>
            <a:ext cx="1464884" cy="1371809"/>
          </a:xfrm>
          <a:prstGeom prst="rect">
            <a:avLst/>
          </a:prstGeom>
        </p:spPr>
      </p:pic>
      <p:sp>
        <p:nvSpPr>
          <p:cNvPr id="19" name="TextBox 18">
            <a:extLst>
              <a:ext uri="{FF2B5EF4-FFF2-40B4-BE49-F238E27FC236}">
                <a16:creationId xmlns:a16="http://schemas.microsoft.com/office/drawing/2014/main" id="{8A7585BB-2E7A-4712-A27A-141D59DB71BF}"/>
              </a:ext>
            </a:extLst>
          </p:cNvPr>
          <p:cNvSpPr txBox="1"/>
          <p:nvPr/>
        </p:nvSpPr>
        <p:spPr>
          <a:xfrm>
            <a:off x="6379104" y="5181600"/>
            <a:ext cx="1397368" cy="738664"/>
          </a:xfrm>
          <a:prstGeom prst="rect">
            <a:avLst/>
          </a:prstGeom>
          <a:noFill/>
        </p:spPr>
        <p:txBody>
          <a:bodyPr wrap="square" rtlCol="0">
            <a:spAutoFit/>
          </a:bodyPr>
          <a:lstStyle/>
          <a:p>
            <a:pPr lvl="0" algn="ctr"/>
            <a:r>
              <a:rPr lang="en-US" sz="1400" b="1" dirty="0">
                <a:latin typeface="Arial" charset="0"/>
                <a:ea typeface="Arial" charset="0"/>
                <a:cs typeface="Arial" charset="0"/>
              </a:rPr>
              <a:t>Module 7: Putting It All Together</a:t>
            </a:r>
          </a:p>
        </p:txBody>
      </p:sp>
    </p:spTree>
    <p:extLst>
      <p:ext uri="{BB962C8B-B14F-4D97-AF65-F5344CB8AC3E}">
        <p14:creationId xmlns:p14="http://schemas.microsoft.com/office/powerpoint/2010/main" val="1244601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FB68-9150-47FA-9DAA-0C0D52574601}"/>
              </a:ext>
            </a:extLst>
          </p:cNvPr>
          <p:cNvSpPr>
            <a:spLocks noGrp="1"/>
          </p:cNvSpPr>
          <p:nvPr>
            <p:ph type="title"/>
          </p:nvPr>
        </p:nvSpPr>
        <p:spPr/>
        <p:txBody>
          <a:bodyPr/>
          <a:lstStyle/>
          <a:p>
            <a:pPr algn="ctr"/>
            <a:r>
              <a:rPr lang="en-US" dirty="0"/>
              <a:t>Module 6 References</a:t>
            </a:r>
          </a:p>
        </p:txBody>
      </p:sp>
      <p:sp>
        <p:nvSpPr>
          <p:cNvPr id="9" name="Content Placeholder 2">
            <a:extLst>
              <a:ext uri="{FF2B5EF4-FFF2-40B4-BE49-F238E27FC236}">
                <a16:creationId xmlns:a16="http://schemas.microsoft.com/office/drawing/2014/main" id="{9539A687-B888-44BD-A088-F417ECF372DD}"/>
              </a:ext>
            </a:extLst>
          </p:cNvPr>
          <p:cNvSpPr>
            <a:spLocks noGrp="1"/>
          </p:cNvSpPr>
          <p:nvPr>
            <p:ph idx="1"/>
          </p:nvPr>
        </p:nvSpPr>
        <p:spPr>
          <a:xfrm>
            <a:off x="152400" y="1028700"/>
            <a:ext cx="8534400" cy="5396814"/>
          </a:xfrm>
        </p:spPr>
        <p:txBody>
          <a:bodyPr>
            <a:noAutofit/>
          </a:bodyPr>
          <a:lstStyle/>
          <a:p>
            <a:pPr>
              <a:lnSpc>
                <a:spcPct val="120000"/>
              </a:lnSpc>
              <a:spcBef>
                <a:spcPts val="0"/>
              </a:spcBef>
            </a:pPr>
            <a:r>
              <a:rPr lang="en-US" sz="1600" dirty="0">
                <a:latin typeface="Arial" charset="0"/>
                <a:ea typeface="Arial" charset="0"/>
                <a:cs typeface="Arial" charset="0"/>
              </a:rPr>
              <a:t>TeamSTEPPS Fundamentals Course: Module 6. Mutual Support. Content last reviewed March 2019. Rockville, MD: Agency for Healthcare Research and Quality. </a:t>
            </a:r>
            <a:r>
              <a:rPr lang="en-US" sz="1600" dirty="0">
                <a:latin typeface="Arial" charset="0"/>
                <a:ea typeface="Arial" charset="0"/>
                <a:cs typeface="Arial" charset="0"/>
                <a:hlinkClick r:id="rId3"/>
              </a:rPr>
              <a:t>https://www.ahrq.gov/teamstepps/instructor/fundamentals/module6/igmutualsupp.html</a:t>
            </a:r>
            <a:r>
              <a:rPr lang="en-US" sz="1600" dirty="0">
                <a:latin typeface="Arial" charset="0"/>
                <a:ea typeface="Arial" charset="0"/>
                <a:cs typeface="Arial" charset="0"/>
              </a:rPr>
              <a:t>. Accessed January 10, 2022.</a:t>
            </a:r>
          </a:p>
          <a:p>
            <a:pPr>
              <a:lnSpc>
                <a:spcPct val="120000"/>
              </a:lnSpc>
              <a:spcBef>
                <a:spcPts val="0"/>
              </a:spcBef>
            </a:pPr>
            <a:r>
              <a:rPr lang="en-US" sz="1600" dirty="0">
                <a:latin typeface="Arial" charset="0"/>
                <a:ea typeface="Arial" charset="0"/>
                <a:cs typeface="Arial" charset="0"/>
              </a:rPr>
              <a:t>TeamSTEPPS for Office-Based Care: Mutual Support. Content last reviewed September 2015. Rockville, MD: Agency for Healthcare Research and Quality. </a:t>
            </a:r>
            <a:r>
              <a:rPr lang="en-US" sz="1600" dirty="0">
                <a:latin typeface="Arial" charset="0"/>
                <a:ea typeface="Arial" charset="0"/>
                <a:cs typeface="Arial" charset="0"/>
                <a:hlinkClick r:id="rId4"/>
              </a:rPr>
              <a:t>https://www.ahrq.gov/teamstepps/officebasedcare/classroom.html</a:t>
            </a:r>
            <a:r>
              <a:rPr lang="en-US" sz="1600" dirty="0">
                <a:latin typeface="Arial" charset="0"/>
                <a:ea typeface="Arial" charset="0"/>
                <a:cs typeface="Arial" charset="0"/>
              </a:rPr>
              <a:t>. Accessed January 10, 2022.</a:t>
            </a:r>
          </a:p>
        </p:txBody>
      </p:sp>
    </p:spTree>
    <p:extLst>
      <p:ext uri="{BB962C8B-B14F-4D97-AF65-F5344CB8AC3E}">
        <p14:creationId xmlns:p14="http://schemas.microsoft.com/office/powerpoint/2010/main" val="132595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1573-9393-4CD9-B238-A6D8FC72A112}"/>
              </a:ext>
            </a:extLst>
          </p:cNvPr>
          <p:cNvSpPr>
            <a:spLocks noGrp="1"/>
          </p:cNvSpPr>
          <p:nvPr>
            <p:ph type="title"/>
          </p:nvPr>
        </p:nvSpPr>
        <p:spPr/>
        <p:txBody>
          <a:bodyPr/>
          <a:lstStyle/>
          <a:p>
            <a:r>
              <a:rPr lang="en-US" dirty="0">
                <a:latin typeface="Arial"/>
                <a:cs typeface="Arial"/>
              </a:rPr>
              <a:t>Materials for This Module</a:t>
            </a:r>
          </a:p>
        </p:txBody>
      </p:sp>
      <p:sp>
        <p:nvSpPr>
          <p:cNvPr id="8" name="Rectangle 7">
            <a:extLst>
              <a:ext uri="{FF2B5EF4-FFF2-40B4-BE49-F238E27FC236}">
                <a16:creationId xmlns:a16="http://schemas.microsoft.com/office/drawing/2014/main" id="{2F081857-3CAE-4154-97C6-3BCCCCA757A5}"/>
              </a:ext>
            </a:extLst>
          </p:cNvPr>
          <p:cNvSpPr/>
          <p:nvPr/>
        </p:nvSpPr>
        <p:spPr>
          <a:xfrm>
            <a:off x="304800" y="2438400"/>
            <a:ext cx="5029200" cy="2462213"/>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Participant Workbook</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Team Assessment for Mutual Support</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Assertive Statement Exercise</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Two-Challenge Rule </a:t>
            </a:r>
          </a:p>
          <a:p>
            <a:pPr>
              <a:spcBef>
                <a:spcPts val="1200"/>
              </a:spcBef>
            </a:pPr>
            <a:r>
              <a:rPr lang="en-US" sz="2400" b="1" dirty="0">
                <a:latin typeface="Arial" panose="020B0604020202020204" pitchFamily="34" charset="0"/>
                <a:cs typeface="Arial" panose="020B0604020202020204" pitchFamily="34" charset="0"/>
              </a:rPr>
              <a:t>Facilitator’s Guide</a:t>
            </a:r>
          </a:p>
        </p:txBody>
      </p:sp>
      <p:pic>
        <p:nvPicPr>
          <p:cNvPr id="4" name="Picture 3">
            <a:extLst>
              <a:ext uri="{FF2B5EF4-FFF2-40B4-BE49-F238E27FC236}">
                <a16:creationId xmlns:a16="http://schemas.microsoft.com/office/drawing/2014/main" id="{9D270F7C-CB71-49B5-AFB6-BC778F3B4FB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047217"/>
            <a:ext cx="2682755" cy="34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859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1BD28-653B-4C54-ACD0-5824D34B4B4C}"/>
              </a:ext>
            </a:extLst>
          </p:cNvPr>
          <p:cNvSpPr>
            <a:spLocks noGrp="1"/>
          </p:cNvSpPr>
          <p:nvPr>
            <p:ph type="title"/>
          </p:nvPr>
        </p:nvSpPr>
        <p:spPr>
          <a:xfrm>
            <a:off x="638014" y="287553"/>
            <a:ext cx="7896386" cy="1120589"/>
          </a:xfrm>
        </p:spPr>
        <p:txBody>
          <a:bodyPr>
            <a:normAutofit fontScale="90000"/>
          </a:bodyPr>
          <a:lstStyle/>
          <a:p>
            <a:r>
              <a:rPr lang="en-US" dirty="0">
                <a:latin typeface="Arial"/>
                <a:cs typeface="Arial"/>
              </a:rPr>
              <a:t>Team Assessment for Mutual Support To Improve Diagnosis</a:t>
            </a:r>
            <a:endParaRPr lang="en-US" dirty="0"/>
          </a:p>
        </p:txBody>
      </p:sp>
      <p:pic>
        <p:nvPicPr>
          <p:cNvPr id="6" name="Picture 5" descr="The Mutual Support domain of the Team Assessment Tool for Improving Diagnosis rates your team’s ability to support each other’s efforts and resolve challenges and conflict. Teams are rated on their team members’ ability to proactively assist each other, provide timely and constructive feedback, and resolve conflict s using structured communication tools. Team members should also feel safe to raise issues.">
            <a:extLst>
              <a:ext uri="{FF2B5EF4-FFF2-40B4-BE49-F238E27FC236}">
                <a16:creationId xmlns:a16="http://schemas.microsoft.com/office/drawing/2014/main" id="{AD199A70-5FCB-4F23-9892-ADE446678010}"/>
              </a:ext>
            </a:extLst>
          </p:cNvPr>
          <p:cNvPicPr>
            <a:picLocks noChangeAspect="1"/>
          </p:cNvPicPr>
          <p:nvPr/>
        </p:nvPicPr>
        <p:blipFill>
          <a:blip r:embed="rId3"/>
          <a:stretch>
            <a:fillRect/>
          </a:stretch>
        </p:blipFill>
        <p:spPr>
          <a:xfrm>
            <a:off x="425731" y="2268409"/>
            <a:ext cx="8292537" cy="2753507"/>
          </a:xfrm>
          <a:prstGeom prst="rect">
            <a:avLst/>
          </a:prstGeom>
        </p:spPr>
      </p:pic>
      <p:graphicFrame>
        <p:nvGraphicFramePr>
          <p:cNvPr id="7" name="Table 7">
            <a:extLst>
              <a:ext uri="{FF2B5EF4-FFF2-40B4-BE49-F238E27FC236}">
                <a16:creationId xmlns:a16="http://schemas.microsoft.com/office/drawing/2014/main" id="{DEA070DA-9BE6-4442-B29E-DCEE8210A6FF}"/>
              </a:ext>
            </a:extLst>
          </p:cNvPr>
          <p:cNvGraphicFramePr>
            <a:graphicFrameLocks noGrp="1"/>
          </p:cNvGraphicFramePr>
          <p:nvPr>
            <p:extLst>
              <p:ext uri="{D42A27DB-BD31-4B8C-83A1-F6EECF244321}">
                <p14:modId xmlns:p14="http://schemas.microsoft.com/office/powerpoint/2010/main" val="3828596769"/>
              </p:ext>
            </p:extLst>
          </p:nvPr>
        </p:nvGraphicFramePr>
        <p:xfrm>
          <a:off x="8013123" y="2807715"/>
          <a:ext cx="705145" cy="2328611"/>
        </p:xfrm>
        <a:graphic>
          <a:graphicData uri="http://schemas.openxmlformats.org/drawingml/2006/table">
            <a:tbl>
              <a:tblPr firstRow="1" bandRow="1">
                <a:tableStyleId>{2D5ABB26-0587-4C30-8999-92F81FD0307C}</a:tableStyleId>
              </a:tblPr>
              <a:tblGrid>
                <a:gridCol w="705145">
                  <a:extLst>
                    <a:ext uri="{9D8B030D-6E8A-4147-A177-3AD203B41FA5}">
                      <a16:colId xmlns:a16="http://schemas.microsoft.com/office/drawing/2014/main" val="2980507896"/>
                    </a:ext>
                  </a:extLst>
                </a:gridCol>
              </a:tblGrid>
              <a:tr h="463625">
                <a:tc>
                  <a:txBody>
                    <a:bodyPr/>
                    <a:lstStyle/>
                    <a:p>
                      <a:pPr algn="ctr"/>
                      <a:endParaRPr lang="en-US"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92409306"/>
                  </a:ext>
                </a:extLst>
              </a:tr>
              <a:tr h="425395">
                <a:tc>
                  <a:txBody>
                    <a:bodyPr/>
                    <a:lstStyle/>
                    <a:p>
                      <a:pPr algn="ctr"/>
                      <a:endParaRPr lang="en-US"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169728719"/>
                  </a:ext>
                </a:extLst>
              </a:tr>
              <a:tr h="451832">
                <a:tc>
                  <a:txBody>
                    <a:bodyPr/>
                    <a:lstStyle/>
                    <a:p>
                      <a:pPr algn="ctr"/>
                      <a:endParaRPr lang="en-US"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705931296"/>
                  </a:ext>
                </a:extLst>
              </a:tr>
              <a:tr h="473439">
                <a:tc>
                  <a:txBody>
                    <a:bodyPr/>
                    <a:lstStyle/>
                    <a:p>
                      <a:pPr algn="ctr"/>
                      <a:endParaRPr lang="en-US"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954146500"/>
                  </a:ext>
                </a:extLst>
              </a:tr>
              <a:tr h="514320">
                <a:tc>
                  <a:txBody>
                    <a:bodyPr/>
                    <a:lstStyle/>
                    <a:p>
                      <a:pPr algn="ctr"/>
                      <a:endParaRPr lang="en-US"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4082941301"/>
                  </a:ext>
                </a:extLst>
              </a:tr>
            </a:tbl>
          </a:graphicData>
        </a:graphic>
      </p:graphicFrame>
      <p:pic>
        <p:nvPicPr>
          <p:cNvPr id="5" name="Picture 4" descr="This slide can be found in the participant workbook.">
            <a:extLst>
              <a:ext uri="{FF2B5EF4-FFF2-40B4-BE49-F238E27FC236}">
                <a16:creationId xmlns:a16="http://schemas.microsoft.com/office/drawing/2014/main" id="{8A446AFF-2AD2-4C25-969C-9F9C822B3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2952" y="5078577"/>
            <a:ext cx="1686045" cy="1686045"/>
          </a:xfrm>
          <a:prstGeom prst="rect">
            <a:avLst/>
          </a:prstGeom>
        </p:spPr>
      </p:pic>
    </p:spTree>
    <p:extLst>
      <p:ext uri="{BB962C8B-B14F-4D97-AF65-F5344CB8AC3E}">
        <p14:creationId xmlns:p14="http://schemas.microsoft.com/office/powerpoint/2010/main" val="207583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custDataLst>
              <p:tags r:id="rId2"/>
            </p:custDataLst>
          </p:nvPr>
        </p:nvSpPr>
        <p:spPr/>
        <p:txBody>
          <a:bodyPr/>
          <a:lstStyle/>
          <a:p>
            <a:r>
              <a:rPr lang="en-US" dirty="0">
                <a:solidFill>
                  <a:schemeClr val="bg1"/>
                </a:solidFill>
              </a:rPr>
              <a:t>Mutual Support</a:t>
            </a:r>
          </a:p>
        </p:txBody>
      </p:sp>
      <p:sp>
        <p:nvSpPr>
          <p:cNvPr id="2" name="Text Placeholder 1"/>
          <p:cNvSpPr>
            <a:spLocks noGrp="1"/>
          </p:cNvSpPr>
          <p:nvPr>
            <p:ph idx="1"/>
            <p:custDataLst>
              <p:tags r:id="rId3"/>
            </p:custDataLst>
          </p:nvPr>
        </p:nvSpPr>
        <p:spPr>
          <a:xfrm>
            <a:off x="228600" y="1941577"/>
            <a:ext cx="4953000" cy="4230623"/>
          </a:xfrm>
        </p:spPr>
        <p:txBody>
          <a:bodyPr>
            <a:normAutofit fontScale="92500" lnSpcReduction="10000"/>
          </a:bodyPr>
          <a:lstStyle/>
          <a:p>
            <a:pPr>
              <a:spcAft>
                <a:spcPts val="600"/>
              </a:spcAft>
            </a:pPr>
            <a:r>
              <a:rPr lang="en-US" dirty="0">
                <a:latin typeface="Arial" charset="0"/>
                <a:ea typeface="Arial" charset="0"/>
                <a:cs typeface="Arial" charset="0"/>
              </a:rPr>
              <a:t>Anticipate what would be helpful to other team members through knowledge of their tasks and responsibilities.</a:t>
            </a:r>
          </a:p>
          <a:p>
            <a:pPr>
              <a:spcAft>
                <a:spcPts val="600"/>
              </a:spcAft>
            </a:pPr>
            <a:r>
              <a:rPr lang="en-US" dirty="0">
                <a:latin typeface="Arial" charset="0"/>
                <a:ea typeface="Arial" charset="0"/>
                <a:cs typeface="Arial" charset="0"/>
              </a:rPr>
              <a:t>Provide a safety net for work overload situations that may increase the risk of error.</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130" y="2286000"/>
            <a:ext cx="3764869" cy="2895600"/>
          </a:xfrm>
          <a:prstGeom prst="rect">
            <a:avLst/>
          </a:prstGeom>
        </p:spPr>
      </p:pic>
    </p:spTree>
    <p:custDataLst>
      <p:tags r:id="rId1"/>
    </p:custDataLst>
    <p:extLst>
      <p:ext uri="{BB962C8B-B14F-4D97-AF65-F5344CB8AC3E}">
        <p14:creationId xmlns:p14="http://schemas.microsoft.com/office/powerpoint/2010/main" val="137592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p:cNvSpPr>
            <a:spLocks noGrp="1" noChangeArrowheads="1"/>
          </p:cNvSpPr>
          <p:nvPr>
            <p:ph type="title"/>
            <p:custDataLst>
              <p:tags r:id="rId2"/>
            </p:custDataLst>
          </p:nvPr>
        </p:nvSpPr>
        <p:spPr/>
        <p:txBody>
          <a:bodyPr>
            <a:normAutofit/>
          </a:bodyPr>
          <a:lstStyle/>
          <a:p>
            <a:r>
              <a:rPr lang="en-US" dirty="0">
                <a:solidFill>
                  <a:schemeClr val="bg1"/>
                </a:solidFill>
                <a:latin typeface="Arial" charset="0"/>
                <a:ea typeface="Arial" charset="0"/>
                <a:cs typeface="Arial" charset="0"/>
              </a:rPr>
              <a:t>Task Assistance</a:t>
            </a:r>
          </a:p>
        </p:txBody>
      </p:sp>
      <p:sp>
        <p:nvSpPr>
          <p:cNvPr id="99330" name="Rectangle 3"/>
          <p:cNvSpPr>
            <a:spLocks noGrp="1" noChangeArrowheads="1"/>
          </p:cNvSpPr>
          <p:nvPr>
            <p:ph idx="1"/>
            <p:custDataLst>
              <p:tags r:id="rId3"/>
            </p:custDataLst>
          </p:nvPr>
        </p:nvSpPr>
        <p:spPr/>
        <p:txBody>
          <a:bodyPr vert="horz" lIns="91440" tIns="45720" rIns="91440" bIns="45720" rtlCol="0" anchor="t">
            <a:normAutofit/>
          </a:bodyPr>
          <a:lstStyle/>
          <a:p>
            <a:pPr marL="0" indent="0">
              <a:spcAft>
                <a:spcPts val="2400"/>
              </a:spcAft>
              <a:buNone/>
            </a:pPr>
            <a:r>
              <a:rPr lang="en-US" dirty="0">
                <a:latin typeface="Arial" charset="0"/>
                <a:ea typeface="Arial" charset="0"/>
                <a:cs typeface="Arial" charset="0"/>
              </a:rPr>
              <a:t>Foster a climate in which it is expected that assistance will be actively sought and offered to reduce the occurrence of error:</a:t>
            </a:r>
            <a:endParaRPr lang="en-US" dirty="0"/>
          </a:p>
          <a:p>
            <a:pPr>
              <a:spcAft>
                <a:spcPts val="2400"/>
              </a:spcAft>
            </a:pPr>
            <a:r>
              <a:rPr lang="en-US" sz="2800" i="1" dirty="0">
                <a:latin typeface="Arial"/>
                <a:ea typeface="Arial" charset="0"/>
                <a:cs typeface="Arial"/>
              </a:rPr>
              <a:t>“I need a hand.” </a:t>
            </a:r>
            <a:endParaRPr lang="en-US" sz="2800" i="1" dirty="0">
              <a:latin typeface="Arial" charset="0"/>
              <a:ea typeface="Arial" charset="0"/>
              <a:cs typeface="Arial" charset="0"/>
            </a:endParaRPr>
          </a:p>
          <a:p>
            <a:pPr>
              <a:spcAft>
                <a:spcPts val="2400"/>
              </a:spcAft>
            </a:pPr>
            <a:r>
              <a:rPr lang="en-US" sz="2800" i="1" dirty="0">
                <a:latin typeface="Arial"/>
                <a:ea typeface="Arial" charset="0"/>
                <a:cs typeface="Arial"/>
              </a:rPr>
              <a:t>“Can I give you a hand?”</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4700" y="3674706"/>
            <a:ext cx="4681728" cy="2722727"/>
          </a:xfrm>
          <a:prstGeom prst="rect">
            <a:avLst/>
          </a:prstGeom>
        </p:spPr>
      </p:pic>
    </p:spTree>
    <p:custDataLst>
      <p:tags r:id="rId1"/>
    </p:custDataLst>
    <p:extLst>
      <p:ext uri="{BB962C8B-B14F-4D97-AF65-F5344CB8AC3E}">
        <p14:creationId xmlns:p14="http://schemas.microsoft.com/office/powerpoint/2010/main" val="12115914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solidFill>
                  <a:schemeClr val="bg1"/>
                </a:solidFill>
                <a:latin typeface="Arial" charset="0"/>
                <a:ea typeface="Arial" charset="0"/>
                <a:cs typeface="Arial" charset="0"/>
              </a:rPr>
              <a:t>Task Assistance Examples</a:t>
            </a:r>
          </a:p>
        </p:txBody>
      </p:sp>
      <p:sp>
        <p:nvSpPr>
          <p:cNvPr id="3" name="Text Placeholder 2"/>
          <p:cNvSpPr>
            <a:spLocks noGrp="1"/>
          </p:cNvSpPr>
          <p:nvPr>
            <p:ph idx="1"/>
            <p:custDataLst>
              <p:tags r:id="rId3"/>
            </p:custDataLst>
          </p:nvPr>
        </p:nvSpPr>
        <p:spPr>
          <a:xfrm>
            <a:off x="152400" y="1905000"/>
            <a:ext cx="8686800" cy="4230623"/>
          </a:xfrm>
        </p:spPr>
        <p:txBody>
          <a:bodyPr>
            <a:normAutofit/>
          </a:bodyPr>
          <a:lstStyle/>
          <a:p>
            <a:pPr indent="-228600">
              <a:spcAft>
                <a:spcPts val="600"/>
              </a:spcAft>
            </a:pPr>
            <a:r>
              <a:rPr lang="en-US" sz="2400" dirty="0">
                <a:latin typeface="Arial" charset="0"/>
                <a:ea typeface="Arial" charset="0"/>
                <a:cs typeface="Arial" charset="0"/>
              </a:rPr>
              <a:t>Asking for assistance when overwhelmed or unsure </a:t>
            </a:r>
          </a:p>
          <a:p>
            <a:pPr indent="-228600">
              <a:spcAft>
                <a:spcPts val="600"/>
              </a:spcAft>
            </a:pPr>
            <a:r>
              <a:rPr lang="en-US" sz="2400" dirty="0">
                <a:latin typeface="Arial" charset="0"/>
                <a:ea typeface="Arial" charset="0"/>
                <a:cs typeface="Arial" charset="0"/>
              </a:rPr>
              <a:t>Offering information others on the team may not have</a:t>
            </a:r>
          </a:p>
          <a:p>
            <a:pPr indent="-228600">
              <a:spcAft>
                <a:spcPts val="600"/>
              </a:spcAft>
            </a:pPr>
            <a:r>
              <a:rPr lang="en-US" sz="2400" dirty="0">
                <a:latin typeface="Arial" charset="0"/>
                <a:ea typeface="Arial" charset="0"/>
                <a:cs typeface="Arial" charset="0"/>
              </a:rPr>
              <a:t>Helping team members perform their tasks</a:t>
            </a:r>
          </a:p>
          <a:p>
            <a:pPr indent="-228600">
              <a:spcAft>
                <a:spcPts val="600"/>
              </a:spcAft>
            </a:pPr>
            <a:r>
              <a:rPr lang="en-US" sz="2400" dirty="0">
                <a:latin typeface="Arial" charset="0"/>
                <a:ea typeface="Arial" charset="0"/>
                <a:cs typeface="Arial" charset="0"/>
              </a:rPr>
              <a:t>Shifting workload by redistributing tasks to other team members</a:t>
            </a:r>
          </a:p>
          <a:p>
            <a:pPr indent="-228600">
              <a:spcAft>
                <a:spcPts val="600"/>
              </a:spcAft>
            </a:pPr>
            <a:r>
              <a:rPr lang="en-US" sz="2400" dirty="0">
                <a:latin typeface="Arial" charset="0"/>
                <a:ea typeface="Arial" charset="0"/>
                <a:cs typeface="Arial" charset="0"/>
              </a:rPr>
              <a:t>Delaying or rerouting work so the overburdened member can recover </a:t>
            </a:r>
          </a:p>
          <a:p>
            <a:pPr indent="-228600">
              <a:spcAft>
                <a:spcPts val="600"/>
              </a:spcAft>
            </a:pPr>
            <a:r>
              <a:rPr lang="en-US" sz="2400" dirty="0">
                <a:latin typeface="Arial" charset="0"/>
                <a:ea typeface="Arial" charset="0"/>
                <a:cs typeface="Arial" charset="0"/>
              </a:rPr>
              <a:t>Filling in for overburdened team members</a:t>
            </a:r>
          </a:p>
        </p:txBody>
      </p:sp>
    </p:spTree>
    <p:custDataLst>
      <p:tags r:id="rId1"/>
    </p:custDataLst>
    <p:extLst>
      <p:ext uri="{BB962C8B-B14F-4D97-AF65-F5344CB8AC3E}">
        <p14:creationId xmlns:p14="http://schemas.microsoft.com/office/powerpoint/2010/main" val="184625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p:cNvSpPr>
            <a:spLocks noGrp="1" noChangeArrowheads="1"/>
          </p:cNvSpPr>
          <p:nvPr>
            <p:ph type="title"/>
            <p:custDataLst>
              <p:tags r:id="rId2"/>
            </p:custDataLst>
          </p:nvPr>
        </p:nvSpPr>
        <p:spPr/>
        <p:txBody>
          <a:bodyPr/>
          <a:lstStyle/>
          <a:p>
            <a:r>
              <a:rPr lang="en-US">
                <a:solidFill>
                  <a:schemeClr val="bg1"/>
                </a:solidFill>
                <a:latin typeface="Arial" charset="0"/>
                <a:ea typeface="Arial" charset="0"/>
                <a:cs typeface="Arial" charset="0"/>
              </a:rPr>
              <a:t>What Is Feedback?</a:t>
            </a:r>
            <a:endParaRPr lang="en-US" dirty="0">
              <a:solidFill>
                <a:schemeClr val="bg1"/>
              </a:solidFill>
              <a:latin typeface="Arial" charset="0"/>
              <a:ea typeface="Arial" charset="0"/>
              <a:cs typeface="Arial" charset="0"/>
            </a:endParaRPr>
          </a:p>
        </p:txBody>
      </p:sp>
      <p:sp>
        <p:nvSpPr>
          <p:cNvPr id="2" name="Text Placeholder 1"/>
          <p:cNvSpPr>
            <a:spLocks noGrp="1"/>
          </p:cNvSpPr>
          <p:nvPr>
            <p:ph idx="1"/>
            <p:custDataLst>
              <p:tags r:id="rId3"/>
            </p:custDataLst>
          </p:nvPr>
        </p:nvSpPr>
        <p:spPr>
          <a:xfrm>
            <a:off x="127364" y="2060108"/>
            <a:ext cx="5096691" cy="4230623"/>
          </a:xfrm>
        </p:spPr>
        <p:txBody>
          <a:bodyPr vert="horz" lIns="91440" tIns="45720" rIns="91440" bIns="45720" rtlCol="0" anchor="t">
            <a:noAutofit/>
          </a:bodyPr>
          <a:lstStyle/>
          <a:p>
            <a:pPr>
              <a:spcAft>
                <a:spcPts val="600"/>
              </a:spcAft>
            </a:pPr>
            <a:r>
              <a:rPr lang="en-US" sz="2400" dirty="0">
                <a:latin typeface="Arial" panose="020B0604020202020204" pitchFamily="34" charset="0"/>
                <a:ea typeface="Arial" charset="0"/>
                <a:cs typeface="Arial" panose="020B0604020202020204" pitchFamily="34" charset="0"/>
              </a:rPr>
              <a:t>Fosters improvement in work performance</a:t>
            </a:r>
          </a:p>
          <a:p>
            <a:pPr>
              <a:spcAft>
                <a:spcPts val="600"/>
              </a:spcAft>
            </a:pPr>
            <a:r>
              <a:rPr lang="en-US" sz="2400" dirty="0">
                <a:latin typeface="Arial" panose="020B0604020202020204" pitchFamily="34" charset="0"/>
                <a:ea typeface="Arial" charset="0"/>
                <a:cs typeface="Arial" panose="020B0604020202020204" pitchFamily="34" charset="0"/>
              </a:rPr>
              <a:t>Meets the team’s and individual’s need for growth</a:t>
            </a:r>
          </a:p>
          <a:p>
            <a:pPr>
              <a:spcAft>
                <a:spcPts val="600"/>
              </a:spcAft>
            </a:pPr>
            <a:r>
              <a:rPr lang="en-US" sz="2400" dirty="0">
                <a:latin typeface="Arial" panose="020B0604020202020204" pitchFamily="34" charset="0"/>
                <a:ea typeface="Arial" charset="0"/>
                <a:cs typeface="Arial" panose="020B0604020202020204" pitchFamily="34" charset="0"/>
              </a:rPr>
              <a:t>Promotes better working relationships</a:t>
            </a:r>
          </a:p>
          <a:p>
            <a:pPr>
              <a:spcAft>
                <a:spcPts val="600"/>
              </a:spcAft>
            </a:pPr>
            <a:r>
              <a:rPr lang="en-US" sz="2400" dirty="0">
                <a:latin typeface="Arial" panose="020B0604020202020204" pitchFamily="34" charset="0"/>
                <a:ea typeface="Arial" charset="0"/>
                <a:cs typeface="Arial" panose="020B0604020202020204" pitchFamily="34" charset="0"/>
              </a:rPr>
              <a:t>Helps the team set goals for ongoing improvements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5955" y="3581398"/>
            <a:ext cx="4069080" cy="2671233"/>
          </a:xfrm>
          <a:prstGeom prst="rect">
            <a:avLst/>
          </a:prstGeom>
        </p:spPr>
      </p:pic>
    </p:spTree>
    <p:custDataLst>
      <p:tags r:id="rId1"/>
    </p:custDataLst>
    <p:extLst>
      <p:ext uri="{BB962C8B-B14F-4D97-AF65-F5344CB8AC3E}">
        <p14:creationId xmlns:p14="http://schemas.microsoft.com/office/powerpoint/2010/main" val="34272092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p:cNvSpPr>
            <a:spLocks noGrp="1" noChangeArrowheads="1"/>
          </p:cNvSpPr>
          <p:nvPr>
            <p:ph type="title"/>
            <p:custDataLst>
              <p:tags r:id="rId2"/>
            </p:custDataLst>
          </p:nvPr>
        </p:nvSpPr>
        <p:spPr/>
        <p:txBody>
          <a:bodyPr>
            <a:noAutofit/>
          </a:bodyPr>
          <a:lstStyle/>
          <a:p>
            <a:r>
              <a:rPr lang="en-US" dirty="0">
                <a:solidFill>
                  <a:schemeClr val="bg1"/>
                </a:solidFill>
              </a:rPr>
              <a:t>Characteristics of Effective Feedback</a:t>
            </a:r>
          </a:p>
        </p:txBody>
      </p:sp>
      <p:sp>
        <p:nvSpPr>
          <p:cNvPr id="103426" name="Rectangle 2"/>
          <p:cNvSpPr>
            <a:spLocks noGrp="1" noChangeArrowheads="1"/>
          </p:cNvSpPr>
          <p:nvPr>
            <p:ph idx="1"/>
            <p:custDataLst>
              <p:tags r:id="rId3"/>
            </p:custDataLst>
          </p:nvPr>
        </p:nvSpPr>
        <p:spPr>
          <a:xfrm>
            <a:off x="119742" y="1998906"/>
            <a:ext cx="8567057" cy="4230623"/>
          </a:xfrm>
        </p:spPr>
        <p:txBody>
          <a:bodyPr>
            <a:normAutofit/>
          </a:bodyPr>
          <a:lstStyle/>
          <a:p>
            <a:r>
              <a:rPr lang="en-US" sz="2400" dirty="0">
                <a:latin typeface="Arial" panose="020B0604020202020204" pitchFamily="34" charset="0"/>
                <a:cs typeface="Arial" panose="020B0604020202020204" pitchFamily="34" charset="0"/>
              </a:rPr>
              <a:t>Feedback can be either formal or informal, and it can be constructive or evaluative.</a:t>
            </a:r>
          </a:p>
          <a:p>
            <a:r>
              <a:rPr lang="en-US" sz="2400" dirty="0">
                <a:latin typeface="Arial" charset="0"/>
                <a:ea typeface="Arial" charset="0"/>
                <a:cs typeface="Arial" charset="0"/>
              </a:rPr>
              <a:t>Effective feedback is:</a:t>
            </a:r>
          </a:p>
          <a:p>
            <a:pPr lvl="1"/>
            <a:r>
              <a:rPr lang="en-US" sz="2400" dirty="0">
                <a:latin typeface="Arial" charset="0"/>
                <a:ea typeface="Arial" charset="0"/>
                <a:cs typeface="Arial" charset="0"/>
              </a:rPr>
              <a:t>Timely.</a:t>
            </a:r>
          </a:p>
          <a:p>
            <a:pPr lvl="1"/>
            <a:r>
              <a:rPr lang="en-US" sz="2400" dirty="0">
                <a:latin typeface="Arial" charset="0"/>
                <a:ea typeface="Arial" charset="0"/>
                <a:cs typeface="Arial" charset="0"/>
              </a:rPr>
              <a:t>Respectful.</a:t>
            </a:r>
          </a:p>
          <a:p>
            <a:pPr lvl="1"/>
            <a:r>
              <a:rPr lang="en-US" sz="2400" dirty="0">
                <a:latin typeface="Arial" charset="0"/>
                <a:ea typeface="Arial" charset="0"/>
                <a:cs typeface="Arial" charset="0"/>
              </a:rPr>
              <a:t>Specific.</a:t>
            </a:r>
          </a:p>
          <a:p>
            <a:pPr lvl="1"/>
            <a:r>
              <a:rPr lang="en-US" sz="2400" dirty="0">
                <a:latin typeface="Arial" charset="0"/>
                <a:ea typeface="Arial" charset="0"/>
                <a:cs typeface="Arial" charset="0"/>
              </a:rPr>
              <a:t>Directed toward improvement.</a:t>
            </a:r>
          </a:p>
          <a:p>
            <a:pPr lvl="1"/>
            <a:r>
              <a:rPr lang="en-US" sz="2400" dirty="0">
                <a:latin typeface="Arial" charset="0"/>
                <a:ea typeface="Arial" charset="0"/>
                <a:cs typeface="Arial" charset="0"/>
              </a:rPr>
              <a:t>Considerate.</a:t>
            </a:r>
          </a:p>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7DA789A-FD03-4370-9FA5-F5C92FFC40BF}"/>
              </a:ext>
            </a:extLst>
          </p:cNvPr>
          <p:cNvSpPr txBox="1"/>
          <p:nvPr>
            <p:custDataLst>
              <p:tags r:id="rId4"/>
            </p:custDataLst>
          </p:nvPr>
        </p:nvSpPr>
        <p:spPr>
          <a:xfrm>
            <a:off x="5257800" y="5181248"/>
            <a:ext cx="4267199" cy="1200329"/>
          </a:xfrm>
          <a:prstGeom prst="rect">
            <a:avLst/>
          </a:prstGeom>
          <a:noFill/>
        </p:spPr>
        <p:txBody>
          <a:bodyPr wrap="square" rtlCol="0">
            <a:spAutoFit/>
          </a:bodyPr>
          <a:lstStyle/>
          <a:p>
            <a:pPr algn="ctr"/>
            <a:r>
              <a:rPr lang="en-US" sz="2400" i="1" dirty="0">
                <a:solidFill>
                  <a:srgbClr val="31859C"/>
                </a:solidFill>
                <a:latin typeface="Arial" charset="0"/>
                <a:ea typeface="Arial" charset="0"/>
                <a:cs typeface="Arial" charset="0"/>
              </a:rPr>
              <a:t>“Feedback is where</a:t>
            </a:r>
            <a:br>
              <a:rPr lang="en-US" sz="2400" i="1" dirty="0">
                <a:solidFill>
                  <a:srgbClr val="31859C"/>
                </a:solidFill>
                <a:latin typeface="Arial" charset="0"/>
                <a:ea typeface="Arial" charset="0"/>
                <a:cs typeface="Arial" charset="0"/>
              </a:rPr>
            </a:br>
            <a:r>
              <a:rPr lang="en-US" sz="2400" i="1" dirty="0">
                <a:solidFill>
                  <a:srgbClr val="31859C"/>
                </a:solidFill>
                <a:latin typeface="Arial" charset="0"/>
                <a:ea typeface="Arial" charset="0"/>
                <a:cs typeface="Arial" charset="0"/>
              </a:rPr>
              <a:t>the learning occurs.”</a:t>
            </a:r>
          </a:p>
          <a:p>
            <a:pPr algn="ctr"/>
            <a:endParaRPr lang="en-US" sz="2400" dirty="0">
              <a:solidFill>
                <a:srgbClr val="31859C"/>
              </a:solidFill>
              <a:latin typeface="Arial" charset="0"/>
              <a:ea typeface="Arial" charset="0"/>
              <a:cs typeface="Arial" charset="0"/>
            </a:endParaRPr>
          </a:p>
        </p:txBody>
      </p:sp>
      <p:pic>
        <p:nvPicPr>
          <p:cNvPr id="5" name="Picture 4">
            <a:extLst>
              <a:ext uri="{FF2B5EF4-FFF2-40B4-BE49-F238E27FC236}">
                <a16:creationId xmlns:a16="http://schemas.microsoft.com/office/drawing/2014/main" id="{AD1998B5-9FA0-4B33-BC05-ECDA5189EAF5}"/>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7504" y="2848967"/>
            <a:ext cx="3962400" cy="2304391"/>
          </a:xfrm>
          <a:prstGeom prst="rect">
            <a:avLst/>
          </a:prstGeom>
        </p:spPr>
      </p:pic>
    </p:spTree>
    <p:custDataLst>
      <p:tags r:id="rId1"/>
    </p:custDataLst>
    <p:extLst>
      <p:ext uri="{BB962C8B-B14F-4D97-AF65-F5344CB8AC3E}">
        <p14:creationId xmlns:p14="http://schemas.microsoft.com/office/powerpoint/2010/main" val="21902618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PPSNARRATIONPROPS" val="D:\HRET-AHRQ-OBC-eLearning\Module 06\Audio\Slide-04.wav"/>
  <p:tag name="PPSNARRATION" val="4,2067254412,D:\HRET-AHRQ-OBC-eLearning\Module 06\HRET-AHRQ-OBC-Mod-06-STATIC-v5_pptx\Media.ppcx"/>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8E5BA5F8-63C4-4E4D-95FA-B8CD520883A2}_7.png&quot;/&gt;&lt;left val=&quot;66&quot;/&gt;&lt;top val=&quot;-2&quot;/&gt;&lt;width val=&quot;644&quot;/&gt;&lt;height val=&quot;68&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9&quot;/&gt;&lt;lineCharCount val=&quot;49&quot;/&gt;&lt;lineCharCount val=&quot;41&quot;/&gt;&lt;lineCharCount val=&quot;64&quot;/&gt;&lt;lineCharCount val=&quot;66&quot;/&gt;&lt;lineCharCount val=&quot;41&quot;/&gt;&lt;lineCharCount val=&quot;80&quot;/&gt;&lt;lineCharCount val=&quot;34&quot;/&gt;&lt;/TableIndex&gt;&lt;/ShapeTextInfo&gt;"/>
  <p:tag name="HTML_SHAPEINFO" val="&lt;TextEffect&gt;&lt;Image&gt;&lt;filename val=&quot;C:\Users\JEFFKE~1\AppData\Local\Temp\PR\data\asimages\{684D4097-CEFE-417B-9D1F-85F2F5958C40}_1.png_crop.png&quot;/&gt;&lt;left val=&quot;21&quot;/&gt;&lt;top val=&quot;68&quot;/&gt;&lt;width val=&quot;227&quot;/&gt;&lt;height val=&quot;17&quot;/&gt;&lt;hasText val=&quot;1&quot;/&gt;&lt;paraId val=&quot;1&quot;/&gt;&lt;/Image&gt;&lt;Image&gt;&lt;filename val=&quot;C:\Users\JEFFKE~1\AppData\Local\Temp\PR\data\asimages\{D897085C-E542-4AEE-8984-C2EBFEF42D4F}_1.png_crop.png&quot;/&gt;&lt;left val=&quot;30&quot;/&gt;&lt;top val=&quot;99&quot;/&gt;&lt;width val=&quot;433&quot;/&gt;&lt;height val=&quot;17&quot;/&gt;&lt;hasText val=&quot;1&quot;/&gt;&lt;paraId val=&quot;2&quot;/&gt;&lt;/Image&gt;&lt;Image&gt;&lt;filename val=&quot;C:\Users\JEFFKE~1\AppData\Local\Temp\PR\data\asimages\{7B0EE6BD-45D5-4983-B1B5-D79B9CA2A8E0}_1.png_crop.png&quot;/&gt;&lt;left val=&quot;30&quot;/&gt;&lt;top val=&quot;129&quot;/&gt;&lt;width val=&quot;366&quot;/&gt;&lt;height val=&quot;17&quot;/&gt;&lt;hasText val=&quot;1&quot;/&gt;&lt;paraId val=&quot;3&quot;/&gt;&lt;/Image&gt;&lt;Image&gt;&lt;filename val=&quot;C:\Users\JEFFKE~1\AppData\Local\Temp\PR\data\asimages\{FD2BD920-0775-462F-9604-448132932808}_1.png_crop.png&quot;/&gt;&lt;left val=&quot;30&quot;/&gt;&lt;top val=&quot;159&quot;/&gt;&lt;width val=&quot;541&quot;/&gt;&lt;height val=&quot;17&quot;/&gt;&lt;hasText val=&quot;1&quot;/&gt;&lt;paraId val=&quot;4&quot;/&gt;&lt;/Image&gt;&lt;Image&gt;&lt;filename val=&quot;C:\Users\JEFFKE~1\AppData\Local\Temp\PR\data\asimages\{48A29B16-4713-4DD7-A8E5-9A7F1CEDC750}_1.png_crop.png&quot;/&gt;&lt;left val=&quot;30&quot;/&gt;&lt;top val=&quot;189&quot;/&gt;&lt;width val=&quot;581&quot;/&gt;&lt;height val=&quot;17&quot;/&gt;&lt;hasText val=&quot;1&quot;/&gt;&lt;paraId val=&quot;5&quot;/&gt;&lt;/Image&gt;&lt;Image&gt;&lt;filename val=&quot;C:\Users\JEFFKE~1\AppData\Local\Temp\PR\data\asimages\{D21A4B95-3940-43E3-8D0D-F7466DDF638A}_1.png_crop.png&quot;/&gt;&lt;left val=&quot;30&quot;/&gt;&lt;top val=&quot;219&quot;/&gt;&lt;width val=&quot;359&quot;/&gt;&lt;height val=&quot;17&quot;/&gt;&lt;hasText val=&quot;1&quot;/&gt;&lt;paraId val=&quot;6&quot;/&gt;&lt;/Image&gt;&lt;Image&gt;&lt;filename val=&quot;C:\Users\JEFFKE~1\AppData\Local\Temp\PR\data\asimages\{F12B4E8F-31EE-4AEA-9202-81E724903D87}_1.png_crop.png&quot;/&gt;&lt;left val=&quot;21&quot;/&gt;&lt;top val=&quot;255&quot;/&gt;&lt;width val=&quot;644&quot;/&gt;&lt;height val=&quot;41&quot;/&gt;&lt;hasText val=&quot;1&quot;/&gt;&lt;paraId val=&quot;7&quot;/&gt;&lt;/Image&gt;&lt;/TextEffect&gt;"/>
</p:tagLst>
</file>

<file path=ppt/tags/tag12.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5_1-2.wav"/>
  <p:tag name="PPSNARRATION" val="8,2067254412,D:\HRET-AHRQ-OBC-eLearning\Module 06\HRET-AHRQ-OBC-Mod-06-STATIC-v5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E86F7EC1-764F-496D-B4B6-2DE5B67C4E3D}_8.png&quot;/&gt;&lt;left val=&quot;66&quot;/&gt;&lt;top val=&quot;-2&quot;/&gt;&lt;width val=&quot;644&quot;/&gt;&lt;height val=&quot;68&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38&quot;/&gt;&lt;lineCharCount val=&quot;42&quot;/&gt;&lt;lineCharCount val=&quot;31&quot;/&gt;&lt;lineCharCount val=&quot;46&quot;/&gt;&lt;lineCharCount val=&quot;10&quot;/&gt;&lt;lineCharCount val=&quot;40&quot;/&gt;&lt;lineCharCount val=&quot;50&quot;/&gt;&lt;lineCharCount val=&quot;38&quot;/&gt;&lt;lineCharCount val=&quot;48&quot;/&gt;&lt;/TableIndex&gt;&lt;/ShapeTextInfo&gt;"/>
  <p:tag name="HTML_SHAPEINFO" val="&lt;TextEffect&gt;&lt;Image&gt;&lt;filename val=&quot;C:\Users\JEFFKE~1\AppData\Local\Temp\PR\data\asimages\{DD0269C4-E250-4754-BD1D-3442FF4C4386}_1.png_crop.png&quot;/&gt;&lt;left val=&quot;142&quot;/&gt;&lt;top val=&quot;69&quot;/&gt;&lt;width val=&quot;435&quot;/&gt;&lt;height val=&quot;78&quot;/&gt;&lt;hasText val=&quot;1&quot;/&gt;&lt;paraId val=&quot;1&quot;/&gt;&lt;/Image&gt;&lt;Image&gt;&lt;filename val=&quot;C:\Users\JEFFKE~1\AppData\Local\Temp\PR\data\asimages\{24E3F781-B32B-497D-879A-70DC33B1F479}_1.png_crop.png&quot;/&gt;&lt;left val=&quot;498&quot;/&gt;&lt;top val=&quot;160&quot;/&gt;&lt;width val=&quot;200&quot;/&gt;&lt;height val=&quot;14&quot;/&gt;&lt;hasText val=&quot;1&quot;/&gt;&lt;paraId val=&quot;2&quot;/&gt;&lt;/Image&gt;&lt;Image&gt;&lt;filename val=&quot;C:\Users\JEFFKE~1\AppData\Local\Temp\PR\data\asimages\{6133946C-0F42-453A-8E77-9AECC5DEBA56}_1.png_crop.png&quot;/&gt;&lt;left val=&quot;21&quot;/&gt;&lt;top val=&quot;186&quot;/&gt;&lt;width val=&quot;394&quot;/&gt;&lt;height val=&quot;17&quot;/&gt;&lt;hasText val=&quot;1&quot;/&gt;&lt;paraId val=&quot;3&quot;/&gt;&lt;/Image&gt;&lt;Image&gt;&lt;filename val=&quot;C:\Users\JEFFKE~1\AppData\Local\Temp\PR\data\asimages\{A5F13123-2FC5-4109-9FB0-6D0D3F19FE5A}_1.png_crop.png&quot;/&gt;&lt;left val=&quot;23&quot;/&gt;&lt;top val=&quot;223&quot;/&gt;&lt;width val=&quot;80&quot;/&gt;&lt;height val=&quot;14&quot;/&gt;&lt;hasText val=&quot;1&quot;/&gt;&lt;paraId val=&quot;4&quot;/&gt;&lt;/Image&gt;&lt;Image&gt;&lt;filename val=&quot;C:\Users\JEFFKE~1\AppData\Local\Temp\PR\data\asimages\{FFEAB8B1-C50A-4B6C-A40E-647528190207}_1.png_crop.png&quot;/&gt;&lt;left val=&quot;30&quot;/&gt;&lt;top val=&quot;253&quot;/&gt;&lt;width val=&quot;363&quot;/&gt;&lt;height val=&quot;17&quot;/&gt;&lt;hasText val=&quot;1&quot;/&gt;&lt;paraId val=&quot;5&quot;/&gt;&lt;/Image&gt;&lt;Image&gt;&lt;filename val=&quot;C:\Users\JEFFKE~1\AppData\Local\Temp\PR\data\asimages\{D300F727-56C7-4D6A-A5ED-8286A3277DAA}_1.png_crop.png&quot;/&gt;&lt;left val=&quot;30&quot;/&gt;&lt;top val=&quot;283&quot;/&gt;&lt;width val=&quot;423&quot;/&gt;&lt;height val=&quot;17&quot;/&gt;&lt;hasText val=&quot;1&quot;/&gt;&lt;paraId val=&quot;6&quot;/&gt;&lt;/Image&gt;&lt;Image&gt;&lt;filename val=&quot;C:\Users\JEFFKE~1\AppData\Local\Temp\PR\data\asimages\{14C314D5-1156-4528-8F1A-040FA988E348}_1.png_crop.png&quot;/&gt;&lt;left val=&quot;30&quot;/&gt;&lt;top val=&quot;313&quot;/&gt;&lt;width val=&quot;328&quot;/&gt;&lt;height val=&quot;17&quot;/&gt;&lt;hasText val=&quot;1&quot;/&gt;&lt;paraId val=&quot;7&quot;/&gt;&lt;/Image&gt;&lt;Image&gt;&lt;filename val=&quot;C:\Users\JEFFKE~1\AppData\Local\Temp\PR\data\asimages\{C6B66145-951D-4655-81DA-56CF8CD9A16A}_1.png_crop.png&quot;/&gt;&lt;left val=&quot;30&quot;/&gt;&lt;top val=&quot;343&quot;/&gt;&lt;width val=&quot;427&quot;/&gt;&lt;height val=&quot;17&quot;/&gt;&lt;hasText val=&quot;1&quot;/&gt;&lt;paraId val=&quot;8&quot;/&gt;&lt;/Image&gt;&lt;/TextEffect&gt;"/>
</p:tagLst>
</file>

<file path=ppt/tags/tag15.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6_1-2.wav"/>
  <p:tag name="PPSNARRATION" val="9,2067254412,D:\HRET-AHRQ-OBC-eLearning\Module 06\HRET-AHRQ-OBC-Mod-06-STATIC-v5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2A978596-FF01-4135-A038-8FB045AC1D06}_9.png&quot;/&gt;&lt;left val=&quot;66&quot;/&gt;&lt;top val=&quot;-2&quot;/&gt;&lt;width val=&quot;644&quot;/&gt;&lt;height val=&quot;68&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23&quot;/&gt;&lt;lineCharCount val=&quot;77&quot;/&gt;&lt;lineCharCount val=&quot;34&quot;/&gt;&lt;lineCharCount val=&quot;33&quot;/&gt;&lt;lineCharCount val=&quot;21&quot;/&gt;&lt;lineCharCount val=&quot;79&quot;/&gt;&lt;lineCharCount val=&quot;57&quot;/&gt;&lt;lineCharCount val=&quot;65&quot;/&gt;&lt;/TableIndex&gt;&lt;/ShapeTextInfo&gt;"/>
  <p:tag name="HTML_SHAPEINFO" val="&lt;TextEffect&gt;&lt;Image&gt;&lt;filename val=&quot;C:\Users\JEFFKE~1\AppData\Local\Temp\PR\data\asimages\{5D14BA34-E7AF-4CA5-B27C-446536F2123B}_1.png_crop.png&quot;/&gt;&lt;left val=&quot;22&quot;/&gt;&lt;top val=&quot;68&quot;/&gt;&lt;width val=&quot;213&quot;/&gt;&lt;height val=&quot;14&quot;/&gt;&lt;hasText val=&quot;1&quot;/&gt;&lt;paraId val=&quot;1&quot;/&gt;&lt;/Image&gt;&lt;Image&gt;&lt;filename val=&quot;C:\Users\JEFFKE~1\AppData\Local\Temp\PR\data\asimages\{7711CE43-ED34-4CF2-B4EB-7FA5AB33292D}_1.png_crop.png&quot;/&gt;&lt;left val=&quot;21&quot;/&gt;&lt;top val=&quot;106&quot;/&gt;&lt;width val=&quot;227&quot;/&gt;&lt;height val=&quot;16&quot;/&gt;&lt;hasText val=&quot;1&quot;/&gt;&lt;paraId val=&quot;2&quot;/&gt;&lt;/Image&gt;&lt;Image&gt;&lt;filename val=&quot;C:\Users\JEFFKE~1\AppData\Local\Temp\PR\data\asimages\{1F4F736C-C80E-47AE-A0E6-C03408901CF0}_1.png_crop.png&quot;/&gt;&lt;left val=&quot;30&quot;/&gt;&lt;top val=&quot;140&quot;/&gt;&lt;width val=&quot;639&quot;/&gt;&lt;height val=&quot;41&quot;/&gt;&lt;hasText val=&quot;1&quot;/&gt;&lt;paraId val=&quot;3&quot;/&gt;&lt;/Image&gt;&lt;Image&gt;&lt;filename val=&quot;C:\Users\JEFFKE~1\AppData\Local\Temp\PR\data\asimages\{4BE2DAC9-F03B-42C0-8A53-624BC91F46B6}_1.png_crop.png&quot;/&gt;&lt;left val=&quot;30&quot;/&gt;&lt;top val=&quot;194&quot;/&gt;&lt;width val=&quot;281&quot;/&gt;&lt;height val=&quot;17&quot;/&gt;&lt;hasText val=&quot;1&quot;/&gt;&lt;paraId val=&quot;4&quot;/&gt;&lt;/Image&gt;&lt;Image&gt;&lt;filename val=&quot;C:\Users\JEFFKE~1\AppData\Local\Temp\PR\data\asimages\{5764FC5D-E162-47CD-9B84-52BF2F6CA4D8}_1.png_crop.png&quot;/&gt;&lt;left val=&quot;22&quot;/&gt;&lt;top val=&quot;231&quot;/&gt;&lt;width val=&quot;203&quot;/&gt;&lt;height val=&quot;16&quot;/&gt;&lt;hasText val=&quot;1&quot;/&gt;&lt;paraId val=&quot;5&quot;/&gt;&lt;/Image&gt;&lt;Image&gt;&lt;filename val=&quot;C:\Users\JEFFKE~1\AppData\Local\Temp\PR\data\asimages\{A21B3936-0655-4CFF-A9BD-71E00644EE45}_1.png_crop.png&quot;/&gt;&lt;left val=&quot;30&quot;/&gt;&lt;top val=&quot;265&quot;/&gt;&lt;width val=&quot;644&quot;/&gt;&lt;height val=&quot;41&quot;/&gt;&lt;hasText val=&quot;1&quot;/&gt;&lt;paraId val=&quot;6&quot;/&gt;&lt;/Image&gt;&lt;Image&gt;&lt;filename val=&quot;C:\Users\JEFFKE~1\AppData\Local\Temp\PR\data\asimages\{97B59674-E40B-4AF6-84B8-C37D1F747CC0}_1.png_crop.png&quot;/&gt;&lt;left val=&quot;30&quot;/&gt;&lt;top val=&quot;319&quot;/&gt;&lt;width val=&quot;539&quot;/&gt;&lt;height val=&quot;17&quot;/&gt;&lt;hasText val=&quot;1&quot;/&gt;&lt;paraId val=&quot;7&quot;/&gt;&lt;/Image&gt;&lt;/TextEffect&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2&quot;/&gt;&lt;/TableIndex&gt;&lt;/ShapeTextInfo&gt;"/>
  <p:tag name="HTML_SHAPEINFO" val="&lt;ThreeDShapeInfo&gt;&lt;uuid val=&quot;&quot;/&gt;&lt;isInvalidForFieldText val=&quot;0&quot;/&gt;&lt;Image&gt;&lt;filename val=&quot;C:\Users\JEFFKE~1\AppData\Local\Temp\PR\data\asimages\{5C9F994A-EE6B-440E-98FB-0BD9F489EDD5}_10.png&quot;/&gt;&lt;left val=&quot;324&quot;/&gt;&lt;top val=&quot;275&quot;/&gt;&lt;width val=&quot;337&quot;/&gt;&lt;height val=&quot;9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9_1-2.wav"/>
  <p:tag name="PPSNARRATION" val="12,2067254412,D:\HRET-AHRQ-OBC-eLearning\Module 06\HRET-AHRQ-OBC-Mod-06-STATIC-v5_pptx\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996A91B9-3DAB-422A-B2E4-E8BCD1C8343E}_4.png&quot;/&gt;&lt;left val=&quot;66&quot;/&gt;&lt;top val=&quot;-2&quot;/&gt;&lt;width val=&quot;644&quot;/&gt;&lt;height val=&quot;68&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F0021128-AB0E-432B-83FD-D9B7BAFF6CE5}_12.png&quot;/&gt;&lt;left val=&quot;66&quot;/&gt;&lt;top val=&quot;-2&quot;/&gt;&lt;width val=&quot;644&quot;/&gt;&lt;height val=&quot;68&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10_1-2.wav"/>
  <p:tag name="PPSNARRATION" val="13,2067254412,D:\HRET-AHRQ-OBC-eLearning\Module 06\HRET-AHRQ-OBC-Mod-06-STATIC-v5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70ACF35C-10F3-4FB3-BB8E-83F57E510A0C}_13.png&quot;/&gt;&lt;left val=&quot;66&quot;/&gt;&lt;top val=&quot;-2&quot;/&gt;&lt;width val=&quot;644&quot;/&gt;&lt;height val=&quot;6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38&quot;/&gt;&lt;lineCharCount val=&quot;44&quot;/&gt;&lt;lineCharCount val=&quot;44&quot;/&gt;&lt;lineCharCount val=&quot;45&quot;/&gt;&lt;lineCharCount val=&quot;47&quot;/&gt;&lt;lineCharCount val=&quot;27&quot;/&gt;&lt;lineCharCount val=&quot;31&quot;/&gt;&lt;/TableIndex&gt;&lt;/ShapeTextInfo&gt;"/>
  <p:tag name="HTML_SHAPEINFO" val="&lt;TextEffect&gt;&lt;Image&gt;&lt;filename val=&quot;C:\Users\JEFFKE~1\AppData\Local\Temp\PR\data\asimages\{DFEA35C8-D735-4243-928F-018BDC58A241}_1.png_crop.png&quot;/&gt;&lt;left val=&quot;21&quot;/&gt;&lt;top val=&quot;66&quot;/&gt;&lt;width val=&quot;197&quot;/&gt;&lt;height val=&quot;17&quot;/&gt;&lt;hasText val=&quot;1&quot;/&gt;&lt;paraId val=&quot;1&quot;/&gt;&lt;/Image&gt;&lt;Image&gt;&lt;filename val=&quot;C:\Users\JEFFKE~1\AppData\Local\Temp\PR\data\asimages\{6163E123-8E87-4D57-9E31-24CEC1C5BC2D}_1.png_crop.png&quot;/&gt;&lt;left val=&quot;22&quot;/&gt;&lt;top val=&quot;118&quot;/&gt;&lt;width val=&quot;351&quot;/&gt;&lt;height val=&quot;35&quot;/&gt;&lt;hasText val=&quot;1&quot;/&gt;&lt;paraId val=&quot;2&quot;/&gt;&lt;/Image&gt;&lt;Image&gt;&lt;filename val=&quot;C:\Users\JEFFKE~1\AppData\Local\Temp\PR\data\asimages\{9F9FF4F0-35EE-4A04-9C13-44E57BB61ECC}_1.png_crop.png&quot;/&gt;&lt;left val=&quot;21&quot;/&gt;&lt;top val=&quot;191&quot;/&gt;&lt;width val=&quot;377&quot;/&gt;&lt;height val=&quot;60&quot;/&gt;&lt;hasText val=&quot;1&quot;/&gt;&lt;paraId val=&quot;3&quot;/&gt;&lt;/Image&gt;&lt;Image&gt;&lt;filename val=&quot;C:\Users\JEFFKE~1\AppData\Local\Temp\PR\data\asimages\{6036965A-E4EB-4B26-B10E-B5CCFE74CFF9}_1.png_crop.png&quot;/&gt;&lt;left val=&quot;419&quot;/&gt;&lt;top val=&quot;299&quot;/&gt;&lt;width val=&quot;256&quot;/&gt;&lt;height val=&quot;38&quot;/&gt;&lt;hasText val=&quot;1&quot;/&gt;&lt;paraId val=&quot;4&quot;/&gt;&lt;/Image&gt;&lt;/TextEffect&gt;"/>
</p:tagLst>
</file>

<file path=ppt/tags/tag24.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11_1-2.wav"/>
  <p:tag name="PPSNARRATION" val="14,2067254412,D:\HRET-AHRQ-OBC-eLearning\Module 06\HRET-AHRQ-OBC-Mod-06-STATIC-v5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0E9C5492-D2F9-4842-A439-351F687543C6}_14.png&quot;/&gt;&lt;left val=&quot;66&quot;/&gt;&lt;top val=&quot;-2&quot;/&gt;&lt;width val=&quot;644&quot;/&gt;&lt;height val=&quot;68&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9&quot;/&gt;&lt;lineCharCount val=&quot;76&quot;/&gt;&lt;lineCharCount val=&quot;25&quot;/&gt;&lt;lineCharCount val=&quot;12&quot;/&gt;&lt;lineCharCount val=&quot;16&quot;/&gt;&lt;lineCharCount val=&quot;19&quot;/&gt;&lt;lineCharCount val=&quot;18&quot;/&gt;&lt;lineCharCount val=&quot;17&quot;/&gt;&lt;lineCharCount val=&quot;19&quot;/&gt;&lt;/TableIndex&gt;&lt;/ShapeTextInfo&gt;"/>
  <p:tag name="HTML_SHAPEINFO" val="&lt;TextEffect&gt;&lt;Image&gt;&lt;filename val=&quot;C:\Users\JEFFKE~1\AppData\Local\Temp\PR\data\asimages\{371947C4-D360-426D-A3FC-F5166113EA60}_1.png_crop.png&quot;/&gt;&lt;left val=&quot;23&quot;/&gt;&lt;top val=&quot;66&quot;/&gt;&lt;width val=&quot;642&quot;/&gt;&lt;height val=&quot;17&quot;/&gt;&lt;hasText val=&quot;1&quot;/&gt;&lt;paraId val=&quot;1&quot;/&gt;&lt;/Image&gt;&lt;Image&gt;&lt;filename val=&quot;C:\Users\JEFFKE~1\AppData\Local\Temp\PR\data\asimages\{EE154E72-0FF0-4028-A840-F56922AF3A1D}_1.png_crop.png&quot;/&gt;&lt;left val=&quot;22&quot;/&gt;&lt;top val=&quot;100&quot;/&gt;&lt;width val=&quot;603&quot;/&gt;&lt;height val=&quot;35&quot;/&gt;&lt;hasText val=&quot;1&quot;/&gt;&lt;paraId val=&quot;2&quot;/&gt;&lt;/Image&gt;&lt;Image&gt;&lt;filename val=&quot;C:\Users\JEFFKE~1\AppData\Local\Temp\PR\data\asimages\{39F4A54F-F47B-493A-A228-EEEC8AF11726}_1.png_crop.png&quot;/&gt;&lt;left val=&quot;23&quot;/&gt;&lt;top val=&quot;156&quot;/&gt;&lt;width val=&quot;82&quot;/&gt;&lt;height val=&quot;16&quot;/&gt;&lt;hasText val=&quot;1&quot;/&gt;&lt;paraId val=&quot;3&quot;/&gt;&lt;/Image&gt;&lt;Image&gt;&lt;filename val=&quot;C:\Users\JEFFKE~1\AppData\Local\Temp\PR\data\asimages\{5B3AFF74-B6E0-4D01-B43E-F7FFDA13A3A1}_1.png_crop.png&quot;/&gt;&lt;left val=&quot;58&quot;/&gt;&lt;top val=&quot;189&quot;/&gt;&lt;width val=&quot;174&quot;/&gt;&lt;height val=&quot;17&quot;/&gt;&lt;hasText val=&quot;1&quot;/&gt;&lt;paraId val=&quot;4&quot;/&gt;&lt;/Image&gt;&lt;Image&gt;&lt;filename val=&quot;C:\Users\JEFFKE~1\AppData\Local\Temp\PR\data\asimages\{9395DF6A-44FD-42FB-A595-895E83F40AF9}_1.png_crop.png&quot;/&gt;&lt;left val=&quot;57&quot;/&gt;&lt;top val=&quot;228&quot;/&gt;&lt;width val=&quot;186&quot;/&gt;&lt;height val=&quot;16&quot;/&gt;&lt;hasText val=&quot;1&quot;/&gt;&lt;paraId val=&quot;5&quot;/&gt;&lt;/Image&gt;&lt;Image&gt;&lt;filename val=&quot;C:\Users\JEFFKE~1\AppData\Local\Temp\PR\data\asimages\{799AE6C7-1C39-45F5-A273-EAB78404F000}_1.png_crop.png&quot;/&gt;&lt;left val=&quot;57&quot;/&gt;&lt;top val=&quot;266&quot;/&gt;&lt;width val=&quot;180&quot;/&gt;&lt;height val=&quot;17&quot;/&gt;&lt;hasText val=&quot;1&quot;/&gt;&lt;paraId val=&quot;6&quot;/&gt;&lt;/Image&gt;&lt;Image&gt;&lt;filename val=&quot;C:\Users\JEFFKE~1\AppData\Local\Temp\PR\data\asimages\{392F9D89-1BF0-4457-B0B6-27F4320D0F40}_1.png_crop.png&quot;/&gt;&lt;left val=&quot;57&quot;/&gt;&lt;top val=&quot;304&quot;/&gt;&lt;width val=&quot;160&quot;/&gt;&lt;height val=&quot;14&quot;/&gt;&lt;hasText val=&quot;1&quot;/&gt;&lt;paraId val=&quot;7&quot;/&gt;&lt;/Image&gt;&lt;Image&gt;&lt;filename val=&quot;C:\Users\JEFFKE~1\AppData\Local\Temp\PR\data\asimages\{C4641AA0-C8EA-4CBA-AB15-3DE94BCF1EEE}_1.png_crop.png&quot;/&gt;&lt;left val=&quot;57&quot;/&gt;&lt;top val=&quot;343&quot;/&gt;&lt;width val=&quot;207&quot;/&gt;&lt;height val=&quot;17&quot;/&gt;&lt;hasText val=&quot;1&quot;/&gt;&lt;paraId val=&quot;8&quot;/&gt;&lt;/Image&gt;&lt;/TextEffect&gt;"/>
</p:tagLst>
</file>

<file path=ppt/tags/tag27.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13_1-2.wav"/>
  <p:tag name="PPSNARRATION" val="16,2067254412,D:\HRET-AHRQ-OBC-eLearning\Module 06\HRET-AHRQ-OBC-Mod-06-STATIC-v5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6E87DC58-3A85-4133-999D-F5B0066B66E7}_16.png&quot;/&gt;&lt;left val=&quot;66&quot;/&gt;&lt;top val=&quot;-2&quot;/&gt;&lt;width val=&quot;644&quot;/&gt;&lt;height val=&quot;68&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31&quot;/&gt;&lt;/TableIndex&gt;&lt;/ShapeTextInfo&gt;"/>
  <p:tag name="HTML_SHAPEINFO" val="&lt;ThreeDShapeInfo&gt;&lt;uuid val=&quot;&quot;/&gt;&lt;isInvalidForFieldText val=&quot;0&quot;/&gt;&lt;Image&gt;&lt;filename val=&quot;C:\Users\JEFFKE~1\AppData\Local\Temp\PR\data\asimages\{B34E9914-D9F6-4E2D-85EE-5CFC8390CDAF}_16.png&quot;/&gt;&lt;left val=&quot;61&quot;/&gt;&lt;top val=&quot;205&quot;/&gt;&lt;width val=&quot;300&quot;/&gt;&lt;height val=&quot;6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2_1-2.wav"/>
  <p:tag name="PPSNARRATION" val="5,2067254412,D:\HRET-AHRQ-OBC-eLearning\Module 06\HRET-AHRQ-OBC-Mod-06-STATIC-v5_pptx\Media.ppcx"/>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EFFKE~1\AppData\Local\Temp\PR\data\asimages\{A3D3D868-CB12-4253-A41D-9D6A8E11D307}_16.png&quot;/&gt;&lt;left val=&quot;61&quot;/&gt;&lt;top val=&quot;314&quot;/&gt;&lt;width val=&quot;300&quot;/&gt;&lt;height val=&quot;43&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32&quot;/&gt;&lt;/TableIndex&gt;&lt;/ShapeTextInfo&gt;"/>
  <p:tag name="HTML_SHAPEINFO" val="&lt;ThreeDShapeInfo&gt;&lt;uuid val=&quot;&quot;/&gt;&lt;isInvalidForFieldText val=&quot;0&quot;/&gt;&lt;Image&gt;&lt;filename val=&quot;C:\Users\JEFFKE~1\AppData\Local\Temp\PR\data\asimages\{39C6EDBD-8502-4883-8972-BDB4009C2EB3}_16.png&quot;/&gt;&lt;left val=&quot;360&quot;/&gt;&lt;top val=&quot;205&quot;/&gt;&lt;width val=&quot;300&quot;/&gt;&lt;height val=&quot;6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EFFKE~1\AppData\Local\Temp\PR\data\asimages\{875439AA-ED3A-4784-B925-E0B4A425F70D}_16.png&quot;/&gt;&lt;left val=&quot;360&quot;/&gt;&lt;top val=&quot;314&quot;/&gt;&lt;width val=&quot;300&quot;/&gt;&lt;height val=&quot;4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15_1-2.wav"/>
  <p:tag name="PPSNARRATION" val="18,2067254412,D:\HRET-AHRQ-OBC-eLearning\Module 06\HRET-AHRQ-OBC-Mod-06-STATIC-v5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906A151E-AB0E-4F40-AF78-9296E89161E7}_18.png&quot;/&gt;&lt;left val=&quot;66&quot;/&gt;&lt;top val=&quot;-2&quot;/&gt;&lt;width val=&quot;644&quot;/&gt;&lt;height val=&quot;68&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6&quot;/&gt;&lt;lineCharCount val=&quot;82&quot;/&gt;&lt;lineCharCount val=&quot;30&quot;/&gt;&lt;lineCharCount val=&quot;40&quot;/&gt;&lt;lineCharCount val=&quot;33&quot;/&gt;&lt;lineCharCount val=&quot;21&quot;/&gt;&lt;lineCharCount val=&quot;58&quot;/&gt;&lt;lineCharCount val=&quot;37&quot;/&gt;&lt;lineCharCount val=&quot;62&quot;/&gt;&lt;lineCharCount val=&quot;66&quot;/&gt;&lt;/TableIndex&gt;&lt;/ShapeTextInfo&gt;"/>
  <p:tag name="HTML_SHAPEINFO" val="&lt;TextEffect&gt;&lt;Image&gt;&lt;filename val=&quot;C:\Users\JEFFKE~1\AppData\Local\Temp\PR\data\asimages\{D15B73B8-853A-461D-B850-CF98C29D6955}_1.png_crop.png&quot;/&gt;&lt;left val=&quot;23&quot;/&gt;&lt;top val=&quot;68&quot;/&gt;&lt;width val=&quot;353&quot;/&gt;&lt;height val=&quot;17&quot;/&gt;&lt;hasText val=&quot;1&quot;/&gt;&lt;paraId val=&quot;1&quot;/&gt;&lt;/Image&gt;&lt;Image&gt;&lt;filename val=&quot;C:\Users\JEFFKE~1\AppData\Local\Temp\PR\data\asimages\{7312E156-5E4A-44C7-B4FC-3B4ED3334C76}_1.png_crop.png&quot;/&gt;&lt;left val=&quot;30&quot;/&gt;&lt;top val=&quot;99&quot;/&gt;&lt;width val=&quot;638&quot;/&gt;&lt;height val=&quot;38&quot;/&gt;&lt;hasText val=&quot;1&quot;/&gt;&lt;paraId val=&quot;2&quot;/&gt;&lt;/Image&gt;&lt;Image&gt;&lt;filename val=&quot;C:\Users\JEFFKE~1\AppData\Local\Temp\PR\data\asimages\{7819496E-4616-47CD-AD65-971BADE6E8D6}_1.png_crop.png&quot;/&gt;&lt;left val=&quot;23&quot;/&gt;&lt;top val=&quot;159&quot;/&gt;&lt;width val=&quot;297&quot;/&gt;&lt;height val=&quot;17&quot;/&gt;&lt;hasText val=&quot;1&quot;/&gt;&lt;paraId val=&quot;3&quot;/&gt;&lt;/Image&gt;&lt;Image&gt;&lt;filename val=&quot;C:\Users\JEFFKE~1\AppData\Local\Temp\PR\data\asimages\{7FD0DEF7-0936-4E07-96F9-F8398FBAAB07}_1.png_crop.png&quot;/&gt;&lt;left val=&quot;30&quot;/&gt;&lt;top val=&quot;189&quot;/&gt;&lt;width val=&quot;273&quot;/&gt;&lt;height val=&quot;17&quot;/&gt;&lt;hasText val=&quot;1&quot;/&gt;&lt;paraId val=&quot;4&quot;/&gt;&lt;/Image&gt;&lt;Image&gt;&lt;filename val=&quot;C:\Users\JEFFKE~1\AppData\Local\Temp\PR\data\asimages\{BA2722FF-4F79-4444-A78C-5D769C7A44DD}_1.png_crop.png&quot;/&gt;&lt;left val=&quot;30&quot;/&gt;&lt;top val=&quot;219&quot;/&gt;&lt;width val=&quot;201&quot;/&gt;&lt;height val=&quot;14&quot;/&gt;&lt;hasText val=&quot;1&quot;/&gt;&lt;paraId val=&quot;5&quot;/&gt;&lt;/Image&gt;&lt;Image&gt;&lt;filename val=&quot;C:\Users\JEFFKE~1\AppData\Local\Temp\PR\data\asimages\{8CCCC44B-946E-4F1F-B4EF-9D346BD6AB35}_1.png_crop.png&quot;/&gt;&lt;left val=&quot;21&quot;/&gt;&lt;top val=&quot;255&quot;/&gt;&lt;width val=&quot;512&quot;/&gt;&lt;height val=&quot;17&quot;/&gt;&lt;hasText val=&quot;1&quot;/&gt;&lt;paraId val=&quot;6&quot;/&gt;&lt;/Image&gt;&lt;Image&gt;&lt;filename val=&quot;C:\Users\JEFFKE~1\AppData\Local\Temp\PR\data\asimages\{3A54CE19-CC9F-401E-A265-D4956ED3B51E}_1.png_crop.png&quot;/&gt;&lt;left val=&quot;21&quot;/&gt;&lt;top val=&quot;291&quot;/&gt;&lt;width val=&quot;295&quot;/&gt;&lt;height val=&quot;17&quot;/&gt;&lt;hasText val=&quot;1&quot;/&gt;&lt;paraId val=&quot;7&quot;/&gt;&lt;/Image&gt;&lt;Image&gt;&lt;filename val=&quot;C:\Users\JEFFKE~1\AppData\Local\Temp\PR\data\asimages\{648EBADC-92E8-4E31-8C59-0FE822031D03}_1.png_crop.png&quot;/&gt;&lt;left val=&quot;30&quot;/&gt;&lt;top val=&quot;321&quot;/&gt;&lt;width val=&quot;552&quot;/&gt;&lt;height val=&quot;17&quot;/&gt;&lt;hasText val=&quot;1&quot;/&gt;&lt;paraId val=&quot;8&quot;/&gt;&lt;/Image&gt;&lt;Image&gt;&lt;filename val=&quot;C:\Users\JEFFKE~1\AppData\Local\Temp\PR\data\asimages\{E12DDD5A-1981-431E-90F5-C806349D664A}_1.png_crop.png&quot;/&gt;&lt;left val=&quot;30&quot;/&gt;&lt;top val=&quot;351&quot;/&gt;&lt;width val=&quot;558&quot;/&gt;&lt;height val=&quot;17&quot;/&gt;&lt;hasText val=&quot;1&quot;/&gt;&lt;paraId val=&quot;9&quot;/&gt;&lt;/Image&gt;&lt;/TextEffect&gt;"/>
</p:tagLst>
</file>

<file path=ppt/tags/tag38.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17_1-2.wav"/>
  <p:tag name="PPSNARRATION" val="20,2067254412,D:\HRET-AHRQ-OBC-eLearning\Module 06\HRET-AHRQ-OBC-Mod-06-STATIC-v5_pptx\Media.ppcx"/>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21FD6AF5-9DC2-4D6B-8470-DBE5E0FDBF49}_20.png&quot;/&gt;&lt;left val=&quot;66&quot;/&gt;&lt;top val=&quot;-2&quot;/&gt;&lt;width val=&quot;644&quot;/&gt;&lt;height val=&quot;6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EFFKE~1\AppData\Local\Temp\PR\data\asimages\{4BE1A7F4-C240-4CE4-8C52-2B5700368952}_5.png&quot;/&gt;&lt;left val=&quot;66&quot;/&gt;&lt;top val=&quot;-2&quot;/&gt;&lt;width val=&quot;644&quot;/&gt;&lt;height val=&quot;6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0&quot;/&gt;&lt;lineCharCount val=&quot;35&quot;/&gt;&lt;lineCharCount val=&quot;41&quot;/&gt;&lt;lineCharCount val=&quot;29&quot;/&gt;&lt;lineCharCount val=&quot;32&quot;/&gt;&lt;lineCharCount val=&quot;40&quot;/&gt;&lt;/TableIndex&gt;&lt;/ShapeTextInfo&gt;"/>
  <p:tag name="HTML_SHAPEINFO" val="&lt;TextEffect&gt;&lt;Image&gt;&lt;filename val=&quot;C:\Users\JEFFKE~1\AppData\Local\Temp\PR\data\asimages\{C7B9A888-F109-4F41-8CA7-8D16E3EA6098}_1.png_crop.png&quot;/&gt;&lt;left val=&quot;21&quot;/&gt;&lt;top val=&quot;68&quot;/&gt;&lt;width val=&quot;485&quot;/&gt;&lt;height val=&quot;17&quot;/&gt;&lt;hasText val=&quot;1&quot;/&gt;&lt;paraId val=&quot;1&quot;/&gt;&lt;/Image&gt;&lt;Image&gt;&lt;filename val=&quot;C:\Users\JEFFKE~1\AppData\Local\Temp\PR\data\asimages\{9D2523D8-46DB-4E1E-A7B4-3A4C58832FCB}_1.png_crop.png&quot;/&gt;&lt;left val=&quot;94&quot;/&gt;&lt;top val=&quot;108&quot;/&gt;&lt;width val=&quot;433&quot;/&gt;&lt;height val=&quot;27&quot;/&gt;&lt;hasText val=&quot;1&quot;/&gt;&lt;paraId val=&quot;2&quot;/&gt;&lt;/Image&gt;&lt;Image&gt;&lt;filename val=&quot;C:\Users\JEFFKE~1\AppData\Local\Temp\PR\data\asimages\{DB53F537-E4CF-4142-9D9A-06FB8955C31D}_1.png_crop.png&quot;/&gt;&lt;left val=&quot;94&quot;/&gt;&lt;top val=&quot;159&quot;/&gt;&lt;width val=&quot;551&quot;/&gt;&lt;height val=&quot;27&quot;/&gt;&lt;hasText val=&quot;1&quot;/&gt;&lt;paraId val=&quot;3&quot;/&gt;&lt;/Image&gt;&lt;Image&gt;&lt;filename val=&quot;C:\Users\JEFFKE~1\AppData\Local\Temp\PR\data\asimages\{5993C6E3-7F3C-4561-B9C7-312DDF2C108D}_1.png_crop.png&quot;/&gt;&lt;left val=&quot;93&quot;/&gt;&lt;top val=&quot;209&quot;/&gt;&lt;width val=&quot;381&quot;/&gt;&lt;height val=&quot;27&quot;/&gt;&lt;hasText val=&quot;1&quot;/&gt;&lt;paraId val=&quot;4&quot;/&gt;&lt;/Image&gt;&lt;Image&gt;&lt;filename val=&quot;C:\Users\JEFFKE~1\AppData\Local\Temp\PR\data\asimages\{BCB5E98D-36E3-4033-8343-BD4EE1C2E07D}_1.png_crop.png&quot;/&gt;&lt;left val=&quot;94&quot;/&gt;&lt;top val=&quot;259&quot;/&gt;&lt;width val=&quot;452&quot;/&gt;&lt;height val=&quot;27&quot;/&gt;&lt;hasText val=&quot;1&quot;/&gt;&lt;paraId val=&quot;5&quot;/&gt;&lt;/Image&gt;&lt;Image&gt;&lt;filename val=&quot;C:\Users\JEFFKE~1\AppData\Local\Temp\PR\data\asimages\{95EA964F-1F59-477B-BFE1-A301167F645A}_1.png_crop.png&quot;/&gt;&lt;left val=&quot;307&quot;/&gt;&lt;top val=&quot;326&quot;/&gt;&lt;width val=&quot;391&quot;/&gt;&lt;height val=&quot;20&quot;/&gt;&lt;hasText val=&quot;1&quot;/&gt;&lt;paraId val=&quot;6&quot;/&gt;&lt;/Image&gt;&lt;/TextEffect&gt;"/>
</p:tagLst>
</file>

<file path=ppt/tags/tag41.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18_1-2.wav"/>
  <p:tag name="PPSNARRATION" val="21,2067254412,D:\HRET-AHRQ-OBC-eLearning\Module 06\HRET-AHRQ-OBC-Mod-06-STATIC-v5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JEFFKE~1\AppData\Local\Temp\PR\data\asimages\{780A7148-4FCC-4C79-B0EC-301822DA0191}_21.png&quot;/&gt;&lt;left val=&quot;66&quot;/&gt;&lt;top val=&quot;-2&quot;/&gt;&lt;width val=&quot;644&quot;/&gt;&lt;height val=&quot;6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3&quot;/&gt;&lt;lineCharCount val=&quot;18&quot;/&gt;&lt;lineCharCount val=&quot;46&quot;/&gt;&lt;lineCharCount val=&quot;45&quot;/&gt;&lt;lineCharCount val=&quot;25&quot;/&gt;&lt;lineCharCount val=&quot;26&quot;/&gt;&lt;lineCharCount val=&quot;40&quot;/&gt;&lt;/TableIndex&gt;&lt;/ShapeTextInfo&gt;"/>
  <p:tag name="HTML_SHAPEINFO" val="&lt;TextEffect&gt;&lt;Image&gt;&lt;filename val=&quot;C:\Users\JEFFKE~1\AppData\Local\Temp\PR\data\asimages\{FC3F9616-5894-4C90-B8B8-E23205E070A6}_1.png_crop.png&quot;/&gt;&lt;left val=&quot;23&quot;/&gt;&lt;top val=&quot;69&quot;/&gt;&lt;width val=&quot;181&quot;/&gt;&lt;height val=&quot;17&quot;/&gt;&lt;hasText val=&quot;1&quot;/&gt;&lt;paraId val=&quot;1&quot;/&gt;&lt;/Image&gt;&lt;Image&gt;&lt;filename val=&quot;C:\Users\JEFFKE~1\AppData\Local\Temp\PR\data\asimages\{34DFAA66-FD99-45AB-9806-76046C51793D}_1.png_crop.png&quot;/&gt;&lt;left val=&quot;22&quot;/&gt;&lt;top val=&quot;114&quot;/&gt;&lt;width val=&quot;153&quot;/&gt;&lt;height val=&quot;14&quot;/&gt;&lt;hasText val=&quot;1&quot;/&gt;&lt;paraId val=&quot;2&quot;/&gt;&lt;/Image&gt;&lt;Image&gt;&lt;filename val=&quot;C:\Users\JEFFKE~1\AppData\Local\Temp\PR\data\asimages\{FD6F3B02-1794-4EE4-8549-DEB2E0545682}_1.png_crop.png&quot;/&gt;&lt;left val=&quot;23&quot;/&gt;&lt;top val=&quot;159&quot;/&gt;&lt;width val=&quot;390&quot;/&gt;&lt;height val=&quot;17&quot;/&gt;&lt;hasText val=&quot;1&quot;/&gt;&lt;paraId val=&quot;3&quot;/&gt;&lt;/Image&gt;&lt;Image&gt;&lt;filename val=&quot;C:\Users\JEFFKE~1\AppData\Local\Temp\PR\data\asimages\{67C679BD-2902-4888-9FCD-2985D33DEF15}_1.png_crop.png&quot;/&gt;&lt;left val=&quot;23&quot;/&gt;&lt;top val=&quot;203&quot;/&gt;&lt;width val=&quot;368&quot;/&gt;&lt;height val=&quot;14&quot;/&gt;&lt;hasText val=&quot;1&quot;/&gt;&lt;paraId val=&quot;4&quot;/&gt;&lt;/Image&gt;&lt;Image&gt;&lt;filename val=&quot;C:\Users\JEFFKE~1\AppData\Local\Temp\PR\data\asimages\{BB4E33F7-B7D6-4466-AED7-C2EF5CD2E89B}_1.png_crop.png&quot;/&gt;&lt;left val=&quot;21&quot;/&gt;&lt;top val=&quot;247&quot;/&gt;&lt;width val=&quot;209&quot;/&gt;&lt;height val=&quot;17&quot;/&gt;&lt;hasText val=&quot;1&quot;/&gt;&lt;paraId val=&quot;5&quot;/&gt;&lt;/Image&gt;&lt;Image&gt;&lt;filename val=&quot;C:\Users\JEFFKE~1\AppData\Local\Temp\PR\data\asimages\{AF6E64A1-01E2-4638-A43D-3A08DB96312D}_1.png_crop.png&quot;/&gt;&lt;left val=&quot;22&quot;/&gt;&lt;top val=&quot;293&quot;/&gt;&lt;width val=&quot;184&quot;/&gt;&lt;height val=&quot;16&quot;/&gt;&lt;hasText val=&quot;1&quot;/&gt;&lt;paraId val=&quot;6&quot;/&gt;&lt;/Image&gt;&lt;Image&gt;&lt;filename val=&quot;C:\Users\JEFFKE~1\AppData\Local\Temp\PR\data\asimages\{D7007978-0F25-46FA-96B6-E8A4B437D978}_1.png_crop.png&quot;/&gt;&lt;left val=&quot;23&quot;/&gt;&lt;top val=&quot;336&quot;/&gt;&lt;width val=&quot;311&quot;/&gt;&lt;height val=&quot;17&quot;/&gt;&lt;hasText val=&quot;1&quot;/&gt;&lt;paraId val=&quot;7&quot;/&gt;&lt;/Image&gt;&lt;/TextEffect&gt;"/>
</p:tagLst>
</file>

<file path=ppt/tags/tag44.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16_1-2.wav"/>
  <p:tag name="PPSNARRATION" val="19,2067254412,D:\HRET-AHRQ-OBC-eLearning\Module 06\HRET-AHRQ-OBC-Mod-06-STATIC-v5_pptx\Media.ppcx"/>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26&quot;/&gt;&lt;/TableIndex&gt;&lt;/ShapeTextInfo&gt;"/>
  <p:tag name="HTML_SHAPEINFO" val="&lt;ThreeDShapeInfo&gt;&lt;uuid val=&quot;&quot;/&gt;&lt;isInvalidForFieldText val=&quot;0&quot;/&gt;&lt;Image&gt;&lt;filename val=&quot;C:\Users\JEFFKE~1\AppData\Local\Temp\PR\data\asimages\{9F6972A5-0F5C-4EAB-AC7D-55C0DC3CE62E}_19.png&quot;/&gt;&lt;left val=&quot;68&quot;/&gt;&lt;top val=&quot;2&quot;/&gt;&lt;width val=&quot;642&quot;/&gt;&lt;height val=&quot;7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19_1-2.wav"/>
  <p:tag name="PPSNARRATION" val="22,2067254412,D:\HRET-AHRQ-OBC-eLearning\Module 06\HRET-AHRQ-OBC-Mod-06-STATIC-v5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JEFFKE~1\AppData\Local\Temp\PR\data\asimages\{6C03F18A-6360-44AC-8A9F-9B850EEEEE72}_22.png&quot;/&gt;&lt;left val=&quot;66&quot;/&gt;&lt;top val=&quot;-2&quot;/&gt;&lt;width val=&quot;644&quot;/&gt;&lt;height val=&quot;68&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25&quot;/&gt;&lt;lineCharCount val=&quot;16&quot;/&gt;&lt;lineCharCount val=&quot;22&quot;/&gt;&lt;lineCharCount val=&quot;23&quot;/&gt;&lt;lineCharCount val=&quot;24&quot;/&gt;&lt;lineCharCount val=&quot;28&quot;/&gt;&lt;lineCharCount val=&quot;25&quot;/&gt;&lt;lineCharCount val=&quot;37&quot;/&gt;&lt;/TableIndex&gt;&lt;/ShapeTextInfo&gt;"/>
  <p:tag name="HTML_SHAPEINFO" val="&lt;TextEffect&gt;&lt;Image&gt;&lt;filename val=&quot;C:\Users\JEFFKE~1\AppData\Local\Temp\PR\data\asimages\{12A09598-C939-494F-8EF7-27A90CB4AB41}_1.png_crop.png&quot;/&gt;&lt;left val=&quot;22&quot;/&gt;&lt;top val=&quot;68&quot;/&gt;&lt;width val=&quot;437&quot;/&gt;&lt;height val=&quot;17&quot;/&gt;&lt;hasText val=&quot;1&quot;/&gt;&lt;paraId val=&quot;1&quot;/&gt;&lt;/Image&gt;&lt;Image&gt;&lt;filename val=&quot;C:\Users\JEFFKE~1\AppData\Local\Temp\PR\data\asimages\{5BA2E9C5-11D9-4615-B934-D4F6BEEF50DE}_1.png_crop.png&quot;/&gt;&lt;left val=&quot;30&quot;/&gt;&lt;top val=&quot;111&quot;/&gt;&lt;width val=&quot;241&quot;/&gt;&lt;height val=&quot;38&quot;/&gt;&lt;hasText val=&quot;1&quot;/&gt;&lt;paraId val=&quot;2&quot;/&gt;&lt;/Image&gt;&lt;Image&gt;&lt;filename val=&quot;C:\Users\JEFFKE~1\AppData\Local\Temp\PR\data\asimages\{449D0595-B6E0-4BE3-8D9B-D4C19CD29AE6}_1.png_crop.png&quot;/&gt;&lt;left val=&quot;30&quot;/&gt;&lt;top val=&quot;177&quot;/&gt;&lt;width val=&quot;207&quot;/&gt;&lt;height val=&quot;41&quot;/&gt;&lt;hasText val=&quot;1&quot;/&gt;&lt;paraId val=&quot;3&quot;/&gt;&lt;/Image&gt;&lt;Image&gt;&lt;filename val=&quot;C:\Users\JEFFKE~1\AppData\Local\Temp\PR\data\asimages\{2C744DFF-0702-4F25-993D-62717D42A906}_1.png_crop.png&quot;/&gt;&lt;left val=&quot;30&quot;/&gt;&lt;top val=&quot;243&quot;/&gt;&lt;width val=&quot;240&quot;/&gt;&lt;height val=&quot;41&quot;/&gt;&lt;hasText val=&quot;1&quot;/&gt;&lt;paraId val=&quot;4&quot;/&gt;&lt;/Image&gt;&lt;Image&gt;&lt;filename val=&quot;C:\Users\JEFFKE~1\AppData\Local\Temp\PR\data\asimages\{40FA9AA2-433C-4D0D-A27E-7CB3C6E3EA36}_1.png_crop.png&quot;/&gt;&lt;left val=&quot;30&quot;/&gt;&lt;top val=&quot;309&quot;/&gt;&lt;width val=&quot;339&quot;/&gt;&lt;height val=&quot;41&quot;/&gt;&lt;hasText val=&quot;1&quot;/&gt;&lt;paraId val=&quot;5&quot;/&gt;&lt;/Image&gt;&lt;/TextEffect&gt;"/>
</p:tagLst>
</file>

<file path=ppt/tags/tag49.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20_1-2.wav"/>
  <p:tag name="PPSNARRATION" val="23,2067254412,D:\HRET-AHRQ-OBC-eLearning\Module 06\HRET-AHRQ-OBC-Mod-06-STATIC-v5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2&quot;/&gt;&lt;lineCharCount val=&quot;58&quot;/&gt;&lt;lineCharCount val=&quot;50&quot;/&gt;&lt;lineCharCount val=&quot;17&quot;/&gt;&lt;lineCharCount val=&quot;54&quot;/&gt;&lt;lineCharCount val=&quot;52&quot;/&gt;&lt;lineCharCount val=&quot;9&quot;/&gt;&lt;lineCharCount val=&quot;47&quot;/&gt;&lt;lineCharCount val=&quot;33&quot;/&gt;&lt;/TableIndex&gt;&lt;/ShapeTextInfo&gt;"/>
  <p:tag name="HTML_SHAPEINFO" val="&lt;TextEffect&gt;&lt;Image&gt;&lt;filename val=&quot;C:\Users\JEFFKE~1\AppData\Local\Temp\PR\data\asimages\{4AB19B91-0FE3-4557-BFB7-DAB753646894}_1.png_crop.png&quot;/&gt;&lt;left val=&quot;23&quot;/&gt;&lt;top val=&quot;68&quot;/&gt;&lt;width val=&quot;351&quot;/&gt;&lt;height val=&quot;17&quot;/&gt;&lt;hasText val=&quot;1&quot;/&gt;&lt;paraId val=&quot;1&quot;/&gt;&lt;/Image&gt;&lt;Image&gt;&lt;filename val=&quot;C:\Users\JEFFKE~1\AppData\Local\Temp\PR\data\asimages\{9E084C9F-9F74-48FF-A686-4010A6BC6A4C}_1.png_crop.png&quot;/&gt;&lt;left val=&quot;21&quot;/&gt;&lt;top val=&quot;105&quot;/&gt;&lt;width val=&quot;431&quot;/&gt;&lt;height val=&quot;65&quot;/&gt;&lt;hasText val=&quot;1&quot;/&gt;&lt;paraId val=&quot;2&quot;/&gt;&lt;/Image&gt;&lt;Image&gt;&lt;filename val=&quot;C:\Users\JEFFKE~1\AppData\Local\Temp\PR\data\asimages\{3790FD19-38C8-4D1C-BD75-22A85F14EC1D}_1.png_crop.png&quot;/&gt;&lt;left val=&quot;21&quot;/&gt;&lt;top val=&quot;189&quot;/&gt;&lt;width val=&quot;416&quot;/&gt;&lt;height val=&quot;62&quot;/&gt;&lt;hasText val=&quot;1&quot;/&gt;&lt;paraId val=&quot;3&quot;/&gt;&lt;/Image&gt;&lt;Image&gt;&lt;filename val=&quot;C:\Users\JEFFKE~1\AppData\Local\Temp\PR\data\asimages\{39DA2E87-23E2-48C1-886F-EB64B8C9F4DF}_1.png_crop.png&quot;/&gt;&lt;left val=&quot;22&quot;/&gt;&lt;top val=&quot;285&quot;/&gt;&lt;width val=&quot;389&quot;/&gt;&lt;height val=&quot;41&quot;/&gt;&lt;hasText val=&quot;1&quot;/&gt;&lt;paraId val=&quot;4&quot;/&gt;&lt;/Image&gt;&lt;/TextEffect&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EFFKE~1\AppData\Local\Temp\PR\data\asimages\{D485D607-7D3D-4978-855E-0A5F9D468AB6}_23.png&quot;/&gt;&lt;left val=&quot;66&quot;/&gt;&lt;top val=&quot;-2&quot;/&gt;&lt;width val=&quot;644&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0&quot;/&gt;&lt;lineCharCount val=&quot;70&quot;/&gt;&lt;lineCharCount val=&quot;40&quot;/&gt;&lt;lineCharCount val=&quot;46&quot;/&gt;&lt;lineCharCount val=&quot;49&quot;/&gt;&lt;/TableIndex&gt;&lt;/ShapeTextInfo&gt;"/>
  <p:tag name="HTML_SHAPEINFO" val="&lt;TextEffect&gt;&lt;Image&gt;&lt;filename val=&quot;C:\Users\JEFFKE~1\AppData\Local\Temp\PR\data\asimages\{BD15CF9F-ACBB-4FD8-9D07-90796F08A061}_1.png_crop.png&quot;/&gt;&lt;left val=&quot;22&quot;/&gt;&lt;top val=&quot;68&quot;/&gt;&lt;width val=&quot;555&quot;/&gt;&lt;height val=&quot;17&quot;/&gt;&lt;hasText val=&quot;1&quot;/&gt;&lt;paraId val=&quot;1&quot;/&gt;&lt;/Image&gt;&lt;Image&gt;&lt;filename val=&quot;C:\Users\JEFFKE~1\AppData\Local\Temp\PR\data\asimages\{6F918E3D-9953-4150-8B5D-348040445E63}_1.png_crop.png&quot;/&gt;&lt;left val=&quot;22&quot;/&gt;&lt;top val=&quot;123&quot;/&gt;&lt;width val=&quot;579&quot;/&gt;&lt;height val=&quot;17&quot;/&gt;&lt;hasText val=&quot;1&quot;/&gt;&lt;paraId val=&quot;2&quot;/&gt;&lt;/Image&gt;&lt;Image&gt;&lt;filename val=&quot;C:\Users\JEFFKE~1\AppData\Local\Temp\PR\data\asimages\{7DAEF365-0008-4C3C-8717-20ECAFEB178C}_1.png_crop.png&quot;/&gt;&lt;left val=&quot;23&quot;/&gt;&lt;top val=&quot;177&quot;/&gt;&lt;width val=&quot;353&quot;/&gt;&lt;height val=&quot;14&quot;/&gt;&lt;hasText val=&quot;1&quot;/&gt;&lt;paraId val=&quot;3&quot;/&gt;&lt;/Image&gt;&lt;Image&gt;&lt;filename val=&quot;C:\Users\JEFFKE~1\AppData\Local\Temp\PR\data\asimages\{659934C0-BF88-446E-896C-2E6CC505BAA3}_1.png_crop.png&quot;/&gt;&lt;left val=&quot;23&quot;/&gt;&lt;top val=&quot;231&quot;/&gt;&lt;width val=&quot;385&quot;/&gt;&lt;height val=&quot;17&quot;/&gt;&lt;hasText val=&quot;1&quot;/&gt;&lt;paraId val=&quot;4&quot;/&gt;&lt;/Image&gt;&lt;Image&gt;&lt;filename val=&quot;C:\Users\JEFFKE~1\AppData\Local\Temp\PR\data\asimages\{F46B98D6-0CFD-4C8E-BED3-494D5576BE71}_1.png_crop.png&quot;/&gt;&lt;left val=&quot;210&quot;/&gt;&lt;top val=&quot;304&quot;/&gt;&lt;width val=&quot;462&quot;/&gt;&lt;height val=&quot;20&quot;/&gt;&lt;hasText val=&quot;1&quot;/&gt;&lt;paraId val=&quot;5&quot;/&gt;&lt;/Image&gt;&lt;/TextEffect&gt;"/>
</p:tagLst>
</file>

<file path=ppt/tags/tag52.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PPSNARRATIONPROPS" val="D:\HRET-AHRQ-OBC-eLearning\Module 06\Audio\Slide-29.wav"/>
  <p:tag name="PPSNARRATION" val="29,2067254412,D:\HRET-AHRQ-OBC-eLearning\Module 06\HRET-AHRQ-OBC-Mod-06-STATIC-v5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573A99FA-1D1F-4531-8310-AA9B6052A957}_29.png&quot;/&gt;&lt;left val=&quot;66&quot;/&gt;&lt;top val=&quot;-2&quot;/&gt;&lt;width val=&quot;644&quot;/&gt;&lt;height val=&quot;68&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1&quot;/&gt;&lt;lineCharCount val=&quot;28&quot;/&gt;&lt;lineCharCount val=&quot;27&quot;/&gt;&lt;lineCharCount val=&quot;9&quot;/&gt;&lt;lineCharCount val=&quot;38&quot;/&gt;&lt;lineCharCount val=&quot;27&quot;/&gt;&lt;lineCharCount val=&quot;22&quot;/&gt;&lt;lineCharCount val=&quot;38&quot;/&gt;&lt;lineCharCount val=&quot;15&quot;/&gt;&lt;lineCharCount val=&quot;29&quot;/&gt;&lt;lineCharCount val=&quot;11&quot;/&gt;&lt;/TableIndex&gt;&lt;/ShapeTextInfo&gt;"/>
  <p:tag name="HTML_SHAPEINFO" val="&lt;TextEffect&gt;&lt;Image&gt;&lt;filename val=&quot;C:\Users\JEFFKE~1\AppData\Local\Temp\PR\data\asimages\{BCF82E3D-1D67-461C-BF83-9DE7F22E3C02}_1.png_crop.png&quot;/&gt;&lt;left val=&quot;23&quot;/&gt;&lt;top val=&quot;66&quot;/&gt;&lt;width val=&quot;241&quot;/&gt;&lt;height val=&quot;17&quot;/&gt;&lt;hasText val=&quot;1&quot;/&gt;&lt;paraId val=&quot;1&quot;/&gt;&lt;/Image&gt;&lt;Image&gt;&lt;filename val=&quot;C:\Users\JEFFKE~1\AppData\Local\Temp\PR\data\asimages\{14E1745A-9983-4D25-8335-AA006C608353}_1.png_crop.png&quot;/&gt;&lt;left val=&quot;31&quot;/&gt;&lt;top val=&quot;100&quot;/&gt;&lt;width val=&quot;257&quot;/&gt;&lt;height val=&quot;57&quot;/&gt;&lt;hasText val=&quot;1&quot;/&gt;&lt;paraId val=&quot;2&quot;/&gt;&lt;/Image&gt;&lt;Image&gt;&lt;filename val=&quot;C:\Users\JEFFKE~1\AppData\Local\Temp\PR\data\asimages\{9420FC82-3B6F-4EAC-B38B-CA7ACC6E0A0C}_1.png_crop.png&quot;/&gt;&lt;left val=&quot;31&quot;/&gt;&lt;top val=&quot;177&quot;/&gt;&lt;width val=&quot;297&quot;/&gt;&lt;height val=&quot;60&quot;/&gt;&lt;hasText val=&quot;1&quot;/&gt;&lt;paraId val=&quot;3&quot;/&gt;&lt;/Image&gt;&lt;Image&gt;&lt;filename val=&quot;C:\Users\JEFFKE~1\AppData\Local\Temp\PR\data\asimages\{05133B02-A64C-40FE-A7D7-0D788E0AA023}_1.png_crop.png&quot;/&gt;&lt;left val=&quot;31&quot;/&gt;&lt;top val=&quot;254&quot;/&gt;&lt;width val=&quot;283&quot;/&gt;&lt;height val=&quot;39&quot;/&gt;&lt;hasText val=&quot;1&quot;/&gt;&lt;paraId val=&quot;4&quot;/&gt;&lt;/Image&gt;&lt;Image&gt;&lt;filename val=&quot;C:\Users\JEFFKE~1\AppData\Local\Temp\PR\data\asimages\{ABBF346A-D083-4E43-B124-79653B095A5B}_1.png_crop.png&quot;/&gt;&lt;left val=&quot;31&quot;/&gt;&lt;top val=&quot;309&quot;/&gt;&lt;width val=&quot;237&quot;/&gt;&lt;height val=&quot;39&quot;/&gt;&lt;hasText val=&quot;1&quot;/&gt;&lt;paraId val=&quot;5&quot;/&gt;&lt;/Image&gt;&lt;/TextEffect&gt;"/>
</p:tagLst>
</file>

<file path=ppt/tags/tag6.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3_1-2.wav"/>
  <p:tag name="PPSNARRATION" val="6,2067254412,D:\HRET-AHRQ-OBC-eLearning\Module 06\HRET-AHRQ-OBC-Mod-06-STATIC-v5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03FDB8E8-190B-4A0A-9C12-0E39FF81D1AA}_6.png&quot;/&gt;&lt;left val=&quot;66&quot;/&gt;&lt;top val=&quot;-2&quot;/&gt;&lt;width val=&quot;644&quot;/&gt;&lt;height val=&quot;6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8&quot;/&gt;&lt;lineCharCount val=&quot;77&quot;/&gt;&lt;lineCharCount val=&quot;60&quot;/&gt;&lt;lineCharCount val=&quot;32&quot;/&gt;&lt;lineCharCount val=&quot;30&quot;/&gt;&lt;/TableIndex&gt;&lt;/ShapeTextInfo&gt;"/>
  <p:tag name="HTML_SHAPEINFO" val="&lt;TextEffect&gt;&lt;Image&gt;&lt;filename val=&quot;C:\Users\JEFFKE~1\AppData\Local\Temp\PR\data\asimages\{1C2AB80C-BBA8-40F7-9FE5-FEC581A228B8}_1.png_crop.png&quot;/&gt;&lt;left val=&quot;21&quot;/&gt;&lt;top val=&quot;68&quot;/&gt;&lt;width val=&quot;622&quot;/&gt;&lt;height val=&quot;41&quot;/&gt;&lt;hasText val=&quot;1&quot;/&gt;&lt;paraId val=&quot;1&quot;/&gt;&lt;/Image&gt;&lt;Image&gt;&lt;filename val=&quot;C:\Users\JEFFKE~1\AppData\Local\Temp\PR\data\asimages\{7B0CB78C-8F96-4D7E-8026-89C8E5C3057C}_1.png_crop.png&quot;/&gt;&lt;left val=&quot;22&quot;/&gt;&lt;top val=&quot;141&quot;/&gt;&lt;width val=&quot;489&quot;/&gt;&lt;height val=&quot;17&quot;/&gt;&lt;hasText val=&quot;1&quot;/&gt;&lt;paraId val=&quot;2&quot;/&gt;&lt;/Image&gt;&lt;Image&gt;&lt;filename val=&quot;C:\Users\JEFFKE~1\AppData\Local\Temp\PR\data\asimages\{A50C3F78-79FD-47D2-BBA5-6C9F9DCEC9BE}_1.png_crop.png&quot;/&gt;&lt;left val=&quot;175&quot;/&gt;&lt;top val=&quot;216&quot;/&gt;&lt;width val=&quot;368&quot;/&gt;&lt;height val=&quot;66&quot;/&gt;&lt;hasText val=&quot;1&quot;/&gt;&lt;paraId val=&quot;3&quot;/&gt;&lt;/Image&gt;&lt;/TextEffect&gt;"/>
</p:tagLst>
</file>

<file path=ppt/tags/tag9.xml><?xml version="1.0" encoding="utf-8"?>
<p:tagLst xmlns:a="http://schemas.openxmlformats.org/drawingml/2006/main" xmlns:r="http://schemas.openxmlformats.org/officeDocument/2006/relationships" xmlns:p="http://schemas.openxmlformats.org/presentationml/2006/main">
  <p:tag name="PPSNARRATIONPROPS" val="D:\HRET TS Primary Care\Lesson 3\Narration\L3 _Craft Slide4_1-2.wav"/>
  <p:tag name="PPSNARRATION" val="7,2067254412,D:\HRET-AHRQ-OBC-eLearning\Module 06\HRET-AHRQ-OBC-Mod-06-STATIC-v5_pptx\Media.ppcx"/>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718</TotalTime>
  <Words>6585</Words>
  <Application>Microsoft Office PowerPoint</Application>
  <PresentationFormat>On-screen Show (4:3)</PresentationFormat>
  <Paragraphs>449</Paragraphs>
  <Slides>24</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Cambria</vt:lpstr>
      <vt:lpstr>Times New Roman</vt:lpstr>
      <vt:lpstr>Wingdings</vt:lpstr>
      <vt:lpstr>Office Theme</vt:lpstr>
      <vt:lpstr>Custom Design</vt:lpstr>
      <vt:lpstr>1_Custom Design</vt:lpstr>
      <vt:lpstr>Module 6 Mutual Support To Improve Diagnosis</vt:lpstr>
      <vt:lpstr>Module 6 Objectives</vt:lpstr>
      <vt:lpstr>Materials for This Module</vt:lpstr>
      <vt:lpstr>Team Assessment for Mutual Support To Improve Diagnosis</vt:lpstr>
      <vt:lpstr>Mutual Support</vt:lpstr>
      <vt:lpstr>Task Assistance</vt:lpstr>
      <vt:lpstr>Task Assistance Examples</vt:lpstr>
      <vt:lpstr>What Is Feedback?</vt:lpstr>
      <vt:lpstr>Characteristics of Effective Feedback</vt:lpstr>
      <vt:lpstr>Feedback Examples</vt:lpstr>
      <vt:lpstr>Feedback on Diagnostic Outcomes Can Improve the Diagnostic Process</vt:lpstr>
      <vt:lpstr>Advocacy and Assertion</vt:lpstr>
      <vt:lpstr>The Assertive Statement</vt:lpstr>
      <vt:lpstr>Conflict Resolution Options</vt:lpstr>
      <vt:lpstr>Two-Challenge Rule </vt:lpstr>
      <vt:lpstr>Conflict Resolution: DESC Script </vt:lpstr>
      <vt:lpstr>DESC-It</vt:lpstr>
      <vt:lpstr>Use CUS Words but only when appropriate!</vt:lpstr>
      <vt:lpstr>Ineffective Approaches to Conflict Resolution</vt:lpstr>
      <vt:lpstr>Collaboration</vt:lpstr>
      <vt:lpstr>Module 6 Reflective Practice</vt:lpstr>
      <vt:lpstr>Module 6 Summary</vt:lpstr>
      <vt:lpstr>Course Modules</vt:lpstr>
      <vt:lpstr>Module 6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Mutual Support</dc:title>
  <dc:subject>TeamSTEPPS® Diagnosis Improvement</dc:subject>
  <dc:creator>"Agency for Healthcare Research and Quality (AHRQ)"</dc:creator>
  <cp:keywords>diagnostic safety</cp:keywords>
  <dc:description>PowerPoint Presentation</dc:description>
  <cp:lastModifiedBy>Bonnett, Doreen (AHRQ/OC)</cp:lastModifiedBy>
  <cp:revision>49</cp:revision>
  <cp:lastPrinted>2022-02-09T19:21:28Z</cp:lastPrinted>
  <dcterms:created xsi:type="dcterms:W3CDTF">2021-09-21T14:13:27Z</dcterms:created>
  <dcterms:modified xsi:type="dcterms:W3CDTF">2022-02-25T18:34:40Z</dcterms:modified>
  <cp:category>TeamSTEPPS</cp:category>
</cp:coreProperties>
</file>