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7.jpg" ContentType="image/jpg"/>
  <Override PartName="/ppt/media/image28.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1.jpg" ContentType="image/jpg"/>
  <Override PartName="/ppt/media/image32.jpg" ContentType="image/jpg"/>
  <Override PartName="/ppt/media/image33.jpg" ContentType="image/jp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3"/>
  </p:notesMasterIdLst>
  <p:handoutMasterIdLst>
    <p:handoutMasterId r:id="rId24"/>
  </p:handoutMasterIdLst>
  <p:sldIdLst>
    <p:sldId id="347" r:id="rId4"/>
    <p:sldId id="318" r:id="rId5"/>
    <p:sldId id="366" r:id="rId6"/>
    <p:sldId id="324" r:id="rId7"/>
    <p:sldId id="265" r:id="rId8"/>
    <p:sldId id="327" r:id="rId9"/>
    <p:sldId id="326" r:id="rId10"/>
    <p:sldId id="346" r:id="rId11"/>
    <p:sldId id="336" r:id="rId12"/>
    <p:sldId id="337" r:id="rId13"/>
    <p:sldId id="338" r:id="rId14"/>
    <p:sldId id="339" r:id="rId15"/>
    <p:sldId id="462" r:id="rId16"/>
    <p:sldId id="463" r:id="rId17"/>
    <p:sldId id="464" r:id="rId18"/>
    <p:sldId id="465" r:id="rId19"/>
    <p:sldId id="372" r:id="rId20"/>
    <p:sldId id="371" r:id="rId21"/>
    <p:sldId id="38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eschel, Chris A" initials="GCA" lastIdx="23" clrIdx="0">
    <p:extLst>
      <p:ext uri="{19B8F6BF-5375-455C-9EA6-DF929625EA0E}">
        <p15:presenceInfo xmlns:p15="http://schemas.microsoft.com/office/powerpoint/2012/main" userId="S::Chris.A.Goeschel@medstar.net::a7092218-9f8f-42f9-96d7-8d544d0a6227" providerId="AD"/>
      </p:ext>
    </p:extLst>
  </p:cmAuthor>
  <p:cmAuthor id="2" name="Carlin, Katie N" initials="CKN" lastIdx="10" clrIdx="1">
    <p:extLst>
      <p:ext uri="{19B8F6BF-5375-455C-9EA6-DF929625EA0E}">
        <p15:presenceInfo xmlns:p15="http://schemas.microsoft.com/office/powerpoint/2012/main" userId="S::Katie.N.Carlin@medstar.net::059e9ec8-48c3-4a2e-a570-e84ab782f637" providerId="AD"/>
      </p:ext>
    </p:extLst>
  </p:cmAuthor>
  <p:cmAuthor id="3" name="Eckroade, Melissa M" initials="EMM" lastIdx="1" clrIdx="2">
    <p:extLst>
      <p:ext uri="{19B8F6BF-5375-455C-9EA6-DF929625EA0E}">
        <p15:presenceInfo xmlns:p15="http://schemas.microsoft.com/office/powerpoint/2012/main" userId="S::Melissa.M.Eckroade@Medstar.net::278f3e75-3599-4e85-9bf5-e2090eeef5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1F5"/>
    <a:srgbClr val="D0E3EA"/>
    <a:srgbClr val="8064A2"/>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77" autoAdjust="0"/>
    <p:restoredTop sz="86429" autoAdjust="0"/>
  </p:normalViewPr>
  <p:slideViewPr>
    <p:cSldViewPr snapToGrid="0" showGuides="1">
      <p:cViewPr>
        <p:scale>
          <a:sx n="57" d="100"/>
          <a:sy n="57" d="100"/>
        </p:scale>
        <p:origin x="72"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40"/>
    </p:cViewPr>
  </p:sorterViewPr>
  <p:notesViewPr>
    <p:cSldViewPr snapToGrid="0" showGuides="1">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09DC1-E5E2-48A7-B1F7-09199886D6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D5FC2D-3441-4108-8EE6-E27FDDCCA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826DBC-199E-4C30-AEFC-22EE33FB71F6}" type="datetimeFigureOut">
              <a:rPr lang="en-US" smtClean="0"/>
              <a:t>2/28/2022</a:t>
            </a:fld>
            <a:endParaRPr lang="en-US"/>
          </a:p>
        </p:txBody>
      </p:sp>
      <p:sp>
        <p:nvSpPr>
          <p:cNvPr id="4" name="Footer Placeholder 3">
            <a:extLst>
              <a:ext uri="{FF2B5EF4-FFF2-40B4-BE49-F238E27FC236}">
                <a16:creationId xmlns:a16="http://schemas.microsoft.com/office/drawing/2014/main" id="{F7A8094B-F277-4C03-A938-913AC99FFF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C05476-F633-4D9D-A63B-56231FAC04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032A7-5E43-4215-8E9D-7B0213FD1FC8}" type="slidenum">
              <a:rPr lang="en-US" smtClean="0"/>
              <a:t>‹#›</a:t>
            </a:fld>
            <a:endParaRPr lang="en-US"/>
          </a:p>
        </p:txBody>
      </p:sp>
    </p:spTree>
    <p:extLst>
      <p:ext uri="{BB962C8B-B14F-4D97-AF65-F5344CB8AC3E}">
        <p14:creationId xmlns:p14="http://schemas.microsoft.com/office/powerpoint/2010/main" val="4326677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60083"/>
            <a:ext cx="2971800" cy="458788"/>
          </a:xfrm>
          <a:prstGeom prst="rect">
            <a:avLst/>
          </a:prstGeom>
        </p:spPr>
        <p:txBody>
          <a:bodyPr vert="horz" lIns="91440" tIns="45720" rIns="91440" bIns="45720" rtlCol="0"/>
          <a:lstStyle>
            <a:lvl1pPr algn="l">
              <a:defRPr sz="1200"/>
            </a:lvl1pPr>
          </a:lstStyle>
          <a:p>
            <a:r>
              <a:rPr lang="en-US" dirty="0"/>
              <a:t>Slide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D618-D232-42EC-A73F-7B939C5E1EA5}" type="datetimeFigureOut">
              <a:rPr lang="en-US" smtClean="0"/>
              <a:t>2/28/2022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458336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0" y="-17462"/>
            <a:ext cx="714376" cy="458787"/>
          </a:xfrm>
          <a:prstGeom prst="rect">
            <a:avLst/>
          </a:prstGeom>
        </p:spPr>
        <p:txBody>
          <a:bodyPr vert="horz" lIns="91440" tIns="45720" rIns="91440" bIns="45720" rtlCol="0" anchor="b"/>
          <a:lstStyle>
            <a:lvl1pPr algn="r">
              <a:defRPr sz="1200"/>
            </a:lvl1pPr>
          </a:lstStyle>
          <a:p>
            <a:fld id="{5FF6188A-B79F-44DB-9FF4-F22F39030D5D}" type="slidenum">
              <a:rPr lang="en-US" smtClean="0"/>
              <a:t>‹#›</a:t>
            </a:fld>
            <a:endParaRPr lang="en-US"/>
          </a:p>
        </p:txBody>
      </p:sp>
    </p:spTree>
    <p:extLst>
      <p:ext uri="{BB962C8B-B14F-4D97-AF65-F5344CB8AC3E}">
        <p14:creationId xmlns:p14="http://schemas.microsoft.com/office/powerpoint/2010/main" val="64873457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7.sv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7.svg"/></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TeamSTEPPS for Diagnosis Improvement Course. This presentation will cover Module 7, Putting It All Together, that you will review as the course facilitator.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this summary module is to provide participants with a review of the key concepts that were covered in modules 1-6 of TeamSTEPPS for Diagnosis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Individuals who plan to take the course but will not complete it as part of a team should follow the </a:t>
            </a:r>
            <a:r>
              <a:rPr lang="en-US" b="1" dirty="0">
                <a:effectLst/>
                <a:latin typeface="Calibri" panose="020F0502020204030204" pitchFamily="34" charset="0"/>
                <a:ea typeface="Calibri" panose="020F0502020204030204" pitchFamily="34" charset="0"/>
                <a:cs typeface="Calibri" panose="020F0502020204030204" pitchFamily="34" charset="0"/>
              </a:rPr>
              <a:t>Self-Paced Learner’s Roadmap </a:t>
            </a:r>
            <a:r>
              <a:rPr lang="en-US" dirty="0">
                <a:effectLst/>
                <a:latin typeface="Calibri" panose="020F0502020204030204" pitchFamily="34" charset="0"/>
                <a:ea typeface="Calibri" panose="020F0502020204030204" pitchFamily="34" charset="0"/>
                <a:cs typeface="Calibri" panose="020F0502020204030204" pitchFamily="34" charset="0"/>
              </a:rPr>
              <a:t>found on the TeamSTEPPS for Diagnosis Improvement Course web page. The roadmap provides step-by-step instructions to maximize the value of time spent on the course and ways to leverage core principles and tools. Throughout the presenter’s notes, you will also find </a:t>
            </a:r>
            <a:r>
              <a:rPr lang="en-US" b="1" dirty="0">
                <a:effectLst/>
                <a:latin typeface="Calibri" panose="020F0502020204030204" pitchFamily="34" charset="0"/>
                <a:ea typeface="Calibri" panose="020F0502020204030204" pitchFamily="34" charset="0"/>
                <a:cs typeface="Calibri" panose="020F0502020204030204" pitchFamily="34" charset="0"/>
              </a:rPr>
              <a:t>Self-Paced Learner Tips.</a:t>
            </a:r>
            <a:endParaRPr lang="en-US" dirty="0">
              <a:effectLst/>
              <a:latin typeface="Calibri" panose="020F0502020204030204" pitchFamily="34" charset="0"/>
              <a:ea typeface="Calibri" panose="020F0502020204030204" pitchFamily="34" charset="0"/>
            </a:endParaRPr>
          </a:p>
          <a:p>
            <a:pPr marL="171450" marR="0">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R="0">
              <a:lnSpc>
                <a:spcPct val="150000"/>
              </a:lnSpc>
              <a:spcBef>
                <a:spcPts val="0"/>
              </a:spcBef>
              <a:spcAft>
                <a:spcPts val="0"/>
              </a:spcAft>
            </a:pPr>
            <a:r>
              <a:rPr lang="en-US" dirty="0">
                <a:effectLst/>
                <a:latin typeface="Calibri" panose="020F0502020204030204" pitchFamily="34" charset="0"/>
                <a:ea typeface="Calibri" panose="020F0502020204030204" pitchFamily="34" charset="0"/>
              </a:rPr>
              <a:t>Estimated Time to complete this module: </a:t>
            </a:r>
            <a:r>
              <a:rPr lang="en-US" b="1" dirty="0">
                <a:effectLst/>
                <a:latin typeface="Calibri" panose="020F0502020204030204" pitchFamily="34" charset="0"/>
                <a:ea typeface="Calibri" panose="020F0502020204030204" pitchFamily="34" charset="0"/>
              </a:rPr>
              <a:t>45</a:t>
            </a:r>
            <a:r>
              <a:rPr lang="en-US" dirty="0">
                <a:effectLst/>
                <a:latin typeface="Calibri" panose="020F0502020204030204" pitchFamily="34" charset="0"/>
                <a:ea typeface="Calibri" panose="020F0502020204030204" pitchFamily="34" charset="0"/>
              </a:rPr>
              <a:t> </a:t>
            </a:r>
            <a:r>
              <a:rPr lang="en-US" b="1" dirty="0">
                <a:effectLst/>
                <a:latin typeface="Calibri" panose="020F0502020204030204" pitchFamily="34" charset="0"/>
                <a:ea typeface="Calibri" panose="020F0502020204030204" pitchFamily="34" charset="0"/>
              </a:rPr>
              <a:t>minutes</a:t>
            </a:r>
            <a:r>
              <a:rPr lang="en-US" dirty="0"/>
              <a:t> (19 slides)</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a:t>
            </a:fld>
            <a:endParaRPr lang="en-US"/>
          </a:p>
        </p:txBody>
      </p:sp>
      <p:sp>
        <p:nvSpPr>
          <p:cNvPr id="5" name="Header Placeholder 4">
            <a:extLst>
              <a:ext uri="{FF2B5EF4-FFF2-40B4-BE49-F238E27FC236}">
                <a16:creationId xmlns:a16="http://schemas.microsoft.com/office/drawing/2014/main" id="{DBD8FE8A-8E1D-4776-A21C-94B844E5BB2E}"/>
              </a:ext>
            </a:extLst>
          </p:cNvPr>
          <p:cNvSpPr>
            <a:spLocks noGrp="1"/>
          </p:cNvSpPr>
          <p:nvPr>
            <p:ph type="hdr" sz="quarter"/>
          </p:nvPr>
        </p:nvSpPr>
        <p:spPr/>
        <p:txBody>
          <a:bodyPr/>
          <a:lstStyle/>
          <a:p>
            <a:r>
              <a:rPr lang="en-US"/>
              <a:t>Slide</a:t>
            </a:r>
            <a:endParaRPr lang="en-US" dirty="0"/>
          </a:p>
        </p:txBody>
      </p:sp>
      <p:grpSp>
        <p:nvGrpSpPr>
          <p:cNvPr id="6" name="Group 5">
            <a:extLst>
              <a:ext uri="{FF2B5EF4-FFF2-40B4-BE49-F238E27FC236}">
                <a16:creationId xmlns:a16="http://schemas.microsoft.com/office/drawing/2014/main" id="{DDF0746D-DF95-43BF-8E4E-8297AD4AF1AB}"/>
              </a:ext>
            </a:extLst>
          </p:cNvPr>
          <p:cNvGrpSpPr/>
          <p:nvPr/>
        </p:nvGrpSpPr>
        <p:grpSpPr>
          <a:xfrm>
            <a:off x="2034858" y="6825298"/>
            <a:ext cx="153670" cy="161925"/>
            <a:chOff x="0" y="0"/>
            <a:chExt cx="153670" cy="162160"/>
          </a:xfrm>
        </p:grpSpPr>
        <p:sp>
          <p:nvSpPr>
            <p:cNvPr id="7" name="Oval 6">
              <a:extLst>
                <a:ext uri="{FF2B5EF4-FFF2-40B4-BE49-F238E27FC236}">
                  <a16:creationId xmlns:a16="http://schemas.microsoft.com/office/drawing/2014/main" id="{3518ACA9-1ECF-4BDB-9D66-0ED325243C17}"/>
                </a:ext>
              </a:extLst>
            </p:cNvPr>
            <p:cNvSpPr/>
            <p:nvPr/>
          </p:nvSpPr>
          <p:spPr>
            <a:xfrm>
              <a:off x="0" y="6171"/>
              <a:ext cx="153670" cy="155989"/>
            </a:xfrm>
            <a:prstGeom prst="ellipse">
              <a:avLst/>
            </a:prstGeom>
            <a:solidFill>
              <a:schemeClr val="bg1"/>
            </a:solid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8" name="Graphic 8" descr="User with solid fill">
              <a:extLst>
                <a:ext uri="{FF2B5EF4-FFF2-40B4-BE49-F238E27FC236}">
                  <a16:creationId xmlns:a16="http://schemas.microsoft.com/office/drawing/2014/main" id="{A3226968-785D-472B-A384-C149A944FD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 y="0"/>
              <a:ext cx="147320" cy="147320"/>
            </a:xfrm>
            <a:prstGeom prst="rect">
              <a:avLst/>
            </a:prstGeom>
          </p:spPr>
        </p:pic>
      </p:grpSp>
    </p:spTree>
    <p:extLst>
      <p:ext uri="{BB962C8B-B14F-4D97-AF65-F5344CB8AC3E}">
        <p14:creationId xmlns:p14="http://schemas.microsoft.com/office/powerpoint/2010/main" val="119511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Situation monitoring </a:t>
            </a:r>
            <a:r>
              <a:rPr lang="en-US" sz="1200" kern="1200" dirty="0">
                <a:solidFill>
                  <a:schemeClr val="tx1"/>
                </a:solidFill>
                <a:effectLst/>
                <a:latin typeface="+mn-lt"/>
                <a:ea typeface="+mn-ea"/>
                <a:cs typeface="+mn-cs"/>
              </a:rPr>
              <a:t>is the process of continually scanning and assessing a situation to gain and maintain an understanding of what is going on around you. Situation monitoring tools discussed in this course (Module 5) include: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Cross-Monitoring</a:t>
            </a:r>
            <a:r>
              <a:rPr lang="en-US" sz="1200" kern="1200" dirty="0">
                <a:solidFill>
                  <a:schemeClr val="tx1"/>
                </a:solidFill>
                <a:effectLst/>
                <a:latin typeface="+mn-lt"/>
                <a:ea typeface="+mn-ea"/>
                <a:cs typeface="+mn-cs"/>
              </a:rPr>
              <a:t> is a harm reduction strategy that provides a safety net within the team. It involves watching each other's backs and ensuring mistakes/oversights are caught.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STEP </a:t>
            </a:r>
            <a:r>
              <a:rPr lang="en-US" sz="1200" kern="1200" dirty="0">
                <a:solidFill>
                  <a:schemeClr val="tx1"/>
                </a:solidFill>
                <a:effectLst/>
                <a:latin typeface="+mn-lt"/>
                <a:ea typeface="+mn-ea"/>
                <a:cs typeface="+mn-cs"/>
              </a:rPr>
              <a:t>is a tool for monitoring situations in the delivery of care and includes four components: </a:t>
            </a:r>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tatus of the patient,</a:t>
            </a:r>
            <a:r>
              <a:rPr lang="en-US" sz="1200" b="1" kern="120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eam members,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nvironment, </a:t>
            </a: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rogress toward the goal.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TeamSTEPPS tools for situation monitoring, including “I’m Safe,” can be found in the </a:t>
            </a:r>
            <a:r>
              <a:rPr lang="en-US" sz="1200" b="1" kern="1200" dirty="0">
                <a:solidFill>
                  <a:schemeClr val="tx1"/>
                </a:solidFill>
                <a:effectLst/>
                <a:latin typeface="+mn-lt"/>
                <a:ea typeface="+mn-ea"/>
                <a:cs typeface="+mn-cs"/>
              </a:rPr>
              <a:t>Facilitator’s Guide.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10</a:t>
            </a:fld>
            <a:endParaRPr lang="en-US"/>
          </a:p>
        </p:txBody>
      </p:sp>
      <p:sp>
        <p:nvSpPr>
          <p:cNvPr id="5" name="Header Placeholder 4">
            <a:extLst>
              <a:ext uri="{FF2B5EF4-FFF2-40B4-BE49-F238E27FC236}">
                <a16:creationId xmlns:a16="http://schemas.microsoft.com/office/drawing/2014/main" id="{89B5807B-32DB-4CB8-B94D-B52377FB954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10526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Mutual support is the ability to anticipate and support team members’ needs through accurate knowledge about their responsibilities and workload.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Mutual support tools that we review in this course (Module 6) include: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Task Assistance: </a:t>
            </a:r>
            <a:r>
              <a:rPr lang="en-US" sz="1200" kern="1200" dirty="0">
                <a:solidFill>
                  <a:schemeClr val="tx1"/>
                </a:solidFill>
                <a:effectLst/>
                <a:latin typeface="+mn-lt"/>
                <a:ea typeface="+mn-ea"/>
                <a:cs typeface="+mn-cs"/>
              </a:rPr>
              <a:t>Help others with tasks to build a strong team.</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Feedback:</a:t>
            </a:r>
            <a:r>
              <a:rPr lang="en-US" sz="1200" kern="1200" dirty="0">
                <a:solidFill>
                  <a:schemeClr val="tx1"/>
                </a:solidFill>
                <a:effectLst/>
                <a:latin typeface="+mn-lt"/>
                <a:ea typeface="+mn-ea"/>
                <a:cs typeface="+mn-cs"/>
              </a:rPr>
              <a:t> Provide information to team members for the purpose of improving team performance.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Advocacy and Assertion:</a:t>
            </a:r>
            <a:r>
              <a:rPr lang="en-US" sz="1200" kern="1200" dirty="0">
                <a:solidFill>
                  <a:schemeClr val="tx1"/>
                </a:solidFill>
                <a:effectLst/>
                <a:latin typeface="+mn-lt"/>
                <a:ea typeface="+mn-ea"/>
                <a:cs typeface="+mn-cs"/>
              </a:rPr>
              <a:t> Advocate for the patient and assert a corrective action in a firm and respectful manner.</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Two-Challenge Rule:</a:t>
            </a:r>
            <a:r>
              <a:rPr lang="en-US" sz="1200" kern="1200" dirty="0">
                <a:solidFill>
                  <a:schemeClr val="tx1"/>
                </a:solidFill>
                <a:effectLst/>
                <a:latin typeface="+mn-lt"/>
                <a:ea typeface="+mn-ea"/>
                <a:cs typeface="+mn-cs"/>
              </a:rPr>
              <a:t> For all team members, “stop the line” if you sense or discover an essential safety breach.</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DESC Script:</a:t>
            </a:r>
            <a:r>
              <a:rPr lang="en-US" sz="1200" kern="1200" dirty="0">
                <a:solidFill>
                  <a:schemeClr val="tx1"/>
                </a:solidFill>
                <a:effectLst/>
                <a:latin typeface="+mn-lt"/>
                <a:ea typeface="+mn-ea"/>
                <a:cs typeface="+mn-cs"/>
              </a:rPr>
              <a:t> Constructively approach managing and resolving conflict:</a:t>
            </a:r>
          </a:p>
          <a:p>
            <a:pPr lvl="1"/>
            <a:r>
              <a:rPr lang="en-US" sz="1200" kern="1200" dirty="0">
                <a:solidFill>
                  <a:schemeClr val="tx1"/>
                </a:solidFill>
                <a:effectLst/>
                <a:latin typeface="+mn-lt"/>
                <a:ea typeface="+mn-ea"/>
                <a:cs typeface="+mn-cs"/>
              </a:rPr>
              <a:t>D = Describe the specific situation or behavior; provide concrete data.</a:t>
            </a:r>
          </a:p>
          <a:p>
            <a:pPr lvl="1"/>
            <a:r>
              <a:rPr lang="en-US" sz="1200" kern="1200" dirty="0">
                <a:solidFill>
                  <a:schemeClr val="tx1"/>
                </a:solidFill>
                <a:effectLst/>
                <a:latin typeface="+mn-lt"/>
                <a:ea typeface="+mn-ea"/>
                <a:cs typeface="+mn-cs"/>
              </a:rPr>
              <a:t>E = Express how the situation makes you feel/what your concerns are.</a:t>
            </a:r>
          </a:p>
          <a:p>
            <a:pPr lvl="1"/>
            <a:r>
              <a:rPr lang="en-US" sz="1200" kern="1200" dirty="0">
                <a:solidFill>
                  <a:schemeClr val="tx1"/>
                </a:solidFill>
                <a:effectLst/>
                <a:latin typeface="+mn-lt"/>
                <a:ea typeface="+mn-ea"/>
                <a:cs typeface="+mn-cs"/>
              </a:rPr>
              <a:t>S = Suggest other alternatives and seek agreement.</a:t>
            </a:r>
          </a:p>
          <a:p>
            <a:pPr lvl="1"/>
            <a:r>
              <a:rPr lang="en-US" sz="1200" kern="1200" dirty="0">
                <a:solidFill>
                  <a:schemeClr val="tx1"/>
                </a:solidFill>
                <a:effectLst/>
                <a:latin typeface="+mn-lt"/>
                <a:ea typeface="+mn-ea"/>
                <a:cs typeface="+mn-cs"/>
              </a:rPr>
              <a:t>C = State consequences in terms of impact on established team goals; strive for consensus.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CUS:</a:t>
            </a:r>
            <a:r>
              <a:rPr lang="en-US" sz="1200" kern="1200" dirty="0">
                <a:solidFill>
                  <a:schemeClr val="tx1"/>
                </a:solidFill>
                <a:effectLst/>
                <a:latin typeface="+mn-lt"/>
                <a:ea typeface="+mn-ea"/>
                <a:cs typeface="+mn-cs"/>
              </a:rPr>
              <a:t> Use signal words as a framework for conflict resolution: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I'm Concerned.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I'm Uncomfortable.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is a Safety issue.</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11</a:t>
            </a:fld>
            <a:endParaRPr lang="en-US"/>
          </a:p>
        </p:txBody>
      </p:sp>
      <p:sp>
        <p:nvSpPr>
          <p:cNvPr id="5" name="Header Placeholder 4">
            <a:extLst>
              <a:ext uri="{FF2B5EF4-FFF2-40B4-BE49-F238E27FC236}">
                <a16:creationId xmlns:a16="http://schemas.microsoft.com/office/drawing/2014/main" id="{73EFC5EF-5B89-49D9-9FCD-2A894DBBE1EB}"/>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67915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presents a list of barriers to team effectiveness and the tools and strategies that can be used to overcome those barriers. The final column lists the positive outcomes that can be realized with the successful use of the tools and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Achieving desired outcomes does not happen overnight. Implementing and sustaining diagnostic improvement efforts take time and dedication. By committing to use and practice the TeamSTEPPS tools and strategies, teams can achieve the goal of a culture of teamwork, effectiveness, and communication that </a:t>
            </a:r>
            <a:r>
              <a:rPr lang="en-US" sz="1200" b="1" kern="1200" dirty="0">
                <a:solidFill>
                  <a:schemeClr val="tx1"/>
                </a:solidFill>
                <a:effectLst/>
                <a:latin typeface="+mn-lt"/>
                <a:ea typeface="+mn-ea"/>
                <a:cs typeface="+mn-cs"/>
              </a:rPr>
              <a:t>can lead to a safe, accurate, and timely diagnosis in all healthcare settings.</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12</a:t>
            </a:fld>
            <a:endParaRPr lang="en-US"/>
          </a:p>
        </p:txBody>
      </p:sp>
      <p:sp>
        <p:nvSpPr>
          <p:cNvPr id="5" name="Header Placeholder 4">
            <a:extLst>
              <a:ext uri="{FF2B5EF4-FFF2-40B4-BE49-F238E27FC236}">
                <a16:creationId xmlns:a16="http://schemas.microsoft.com/office/drawing/2014/main" id="{433363CB-7D77-4D4A-81BA-B345364B5A5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218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of Joe Kane and his diagnostic journey is woven throughout the course, with particular emphasis in modules 1, 2, 4, and 5. The issues and opportunities that contribute to his trajectory may have been altered in a positive way if tools and strategies introduced in each of the modules had been fully integrated into the workflow and culture at the various settings where Mr. Kane received his care.</a:t>
            </a:r>
          </a:p>
          <a:p>
            <a:endParaRPr lang="en-US" dirty="0"/>
          </a:p>
          <a:p>
            <a:r>
              <a:rPr lang="en-US" dirty="0"/>
              <a:t>You will recall that we first met Joe Kane in Module 1. His son Ben introduced us. Joe was 49 years old and had been a single father to three (Ben, Ryan, and Sara) since the death of his wife from breast cancer. Mr. Kane had a long struggle with end stage renal disease and was receiving dialysis 3 times a week. He was a hero to his kids because he continued to work as a bus driver despite health obstacles. Before his untimely death, Mr. Kane had been waiting for a kidney transplant and was excited about his future and spending time with his kids and grandkids, whom he adored. </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t>13</a:t>
            </a:fld>
            <a:endParaRPr lang="en-US"/>
          </a:p>
        </p:txBody>
      </p:sp>
    </p:spTree>
    <p:extLst>
      <p:ext uri="{BB962C8B-B14F-4D97-AF65-F5344CB8AC3E}">
        <p14:creationId xmlns:p14="http://schemas.microsoft.com/office/powerpoint/2010/main" val="360951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places where we can “reimagine” Mr. Kane’s story to reinforce specific communication and teamwork opportunities that might have altered his diagnostic journey in a more positive way.</a:t>
            </a:r>
          </a:p>
          <a:p>
            <a:endParaRPr lang="en-US" dirty="0"/>
          </a:p>
          <a:p>
            <a:r>
              <a:rPr lang="en-US" dirty="0"/>
              <a:t>To begin, the diagnostic team as initially described did not include the radiologist or pathologist, which is a common oversight on many diagnostic teams. Yet these specialists often have important insights and suggestions for diagnostic tests and diagnostic considerations in clinically challenging cases. Moreover, it was not clear that the providers or staff within or across practices saw themselves as a “cohesive diagnostic team for Mr. Kane.”</a:t>
            </a:r>
          </a:p>
          <a:p>
            <a:endParaRPr lang="en-US" dirty="0"/>
          </a:p>
          <a:p>
            <a:r>
              <a:rPr lang="en-US" dirty="0"/>
              <a:t>Similarly, support staff, referring and consulting providers, and patients and families all benefit when there is a clear understanding that together they are “the diagnostic team” for a given individual. The Module 2 exercise “Who is on our diagnostic team” emphasizes the power of a broad team and challenges participants to consider options beyond their current perspective.</a:t>
            </a:r>
          </a:p>
          <a:p>
            <a:endParaRPr lang="en-US" dirty="0"/>
          </a:p>
          <a:p>
            <a:r>
              <a:rPr lang="en-US" dirty="0"/>
              <a:t>In this and other case-related exercises and discussions throughout the course materials, facilitators and participants explore tools and strategies to learn from Mr. Kane’s experience.</a:t>
            </a:r>
          </a:p>
          <a:p>
            <a:endParaRPr lang="en-US" dirty="0"/>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t>14</a:t>
            </a:fld>
            <a:endParaRPr lang="en-US"/>
          </a:p>
        </p:txBody>
      </p:sp>
    </p:spTree>
    <p:extLst>
      <p:ext uri="{BB962C8B-B14F-4D97-AF65-F5344CB8AC3E}">
        <p14:creationId xmlns:p14="http://schemas.microsoft.com/office/powerpoint/2010/main" val="431724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several members of Mr. Kane’s care team. Initially, each member shared personal reflections on Mr. Kane’s care, treatment, and diagnoses. They “did the best they could” within the context of their routine practices.</a:t>
            </a:r>
          </a:p>
          <a:p>
            <a:endParaRPr lang="en-US" dirty="0"/>
          </a:p>
          <a:p>
            <a:r>
              <a:rPr lang="en-US" dirty="0"/>
              <a:t>During case discussions, facilitators work with participants to explore how use of TeamSTEPPS for Diagnosis Improvement tools and resources may have altered clinical and personal decision making or interactions with Mr. Kane and, ultimately, his outcome.</a:t>
            </a:r>
          </a:p>
          <a:p>
            <a:endParaRPr lang="en-US" dirty="0"/>
          </a:p>
          <a:p>
            <a:r>
              <a:rPr lang="en-US" dirty="0"/>
              <a:t>In this brief synopsis, we capture some of the diagnostic improvement possibilities that you and your course participants likely considered for Mr. Kane’s diagnostic journey. The earlier reflections of the diagnostic team members are reimagined, as “what if?” </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t>15</a:t>
            </a:fld>
            <a:endParaRPr lang="en-US"/>
          </a:p>
        </p:txBody>
      </p:sp>
    </p:spTree>
    <p:extLst>
      <p:ext uri="{BB962C8B-B14F-4D97-AF65-F5344CB8AC3E}">
        <p14:creationId xmlns:p14="http://schemas.microsoft.com/office/powerpoint/2010/main" val="376564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46685">
              <a:lnSpc>
                <a:spcPct val="97000"/>
              </a:lnSpc>
              <a:spcBef>
                <a:spcPts val="1020"/>
              </a:spcBef>
              <a:spcAft>
                <a:spcPts val="0"/>
              </a:spcAft>
            </a:pPr>
            <a:r>
              <a:rPr lang="en-US" dirty="0"/>
              <a:t>A </a:t>
            </a:r>
            <a:r>
              <a:rPr lang="en-US" dirty="0">
                <a:effectLst/>
                <a:ea typeface="Calibri" panose="020F0502020204030204" pitchFamily="34" charset="0"/>
              </a:rPr>
              <a:t>look at the timeline through “photos” shows the 19‐month trajectory where many diagnostic team members interacted on multiple occasions with Mr. Kane and his family but interacted very little with each other. This visual timeline demonstrates how critical teamwork and communication are to the diagnostic process.</a:t>
            </a:r>
          </a:p>
          <a:p>
            <a:pPr marR="0">
              <a:spcBef>
                <a:spcPts val="50"/>
              </a:spcBef>
              <a:spcAft>
                <a:spcPts val="0"/>
              </a:spcAft>
            </a:pPr>
            <a:r>
              <a:rPr lang="en-US" dirty="0">
                <a:effectLst/>
                <a:ea typeface="Calibri" panose="020F0502020204030204" pitchFamily="34" charset="0"/>
              </a:rPr>
              <a:t> </a:t>
            </a:r>
          </a:p>
          <a:p>
            <a:pPr marR="91440">
              <a:lnSpc>
                <a:spcPct val="97000"/>
              </a:lnSpc>
              <a:spcBef>
                <a:spcPts val="5"/>
              </a:spcBef>
              <a:spcAft>
                <a:spcPts val="0"/>
              </a:spcAft>
            </a:pPr>
            <a:r>
              <a:rPr lang="en-US" dirty="0">
                <a:effectLst/>
                <a:ea typeface="Calibri" panose="020F0502020204030204" pitchFamily="34" charset="0"/>
              </a:rPr>
              <a:t>Considering when, where, and how use of the TeamSTEPPS tools and lessons from this course may have resulted in a different outcome is a key teaching strategy that is expanded upon in the facilitator guide and participant workbook. Although the options and opportunities are too numerous to review comprehensively, and the impact on outcomes is hypothetical, it is easy to imagine how things might have gone differently.</a:t>
            </a:r>
          </a:p>
          <a:p>
            <a:pPr marR="0">
              <a:spcBef>
                <a:spcPts val="0"/>
              </a:spcBef>
              <a:spcAft>
                <a:spcPts val="0"/>
              </a:spcAft>
            </a:pPr>
            <a:r>
              <a:rPr lang="en-US" dirty="0">
                <a:effectLst/>
                <a:ea typeface="Calibri" panose="020F0502020204030204" pitchFamily="34" charset="0"/>
              </a:rPr>
              <a:t> </a:t>
            </a:r>
          </a:p>
          <a:p>
            <a:pPr marR="0">
              <a:spcBef>
                <a:spcPts val="0"/>
              </a:spcBef>
              <a:spcAft>
                <a:spcPts val="0"/>
              </a:spcAft>
            </a:pPr>
            <a:r>
              <a:rPr lang="en-US" dirty="0">
                <a:effectLst/>
                <a:ea typeface="Calibri" panose="020F0502020204030204" pitchFamily="34" charset="0"/>
              </a:rPr>
              <a:t>For example:</a:t>
            </a:r>
          </a:p>
          <a:p>
            <a:pPr marL="0" marR="0">
              <a:spcBef>
                <a:spcPts val="35"/>
              </a:spcBef>
              <a:spcAft>
                <a:spcPts val="0"/>
              </a:spcAft>
            </a:pPr>
            <a:r>
              <a:rPr lang="en-US" dirty="0">
                <a:effectLst/>
                <a:ea typeface="Calibri" panose="020F0502020204030204" pitchFamily="34" charset="0"/>
              </a:rPr>
              <a:t> </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April, </a:t>
            </a:r>
            <a:r>
              <a:rPr lang="en-US" spc="-40" dirty="0">
                <a:effectLst/>
                <a:ea typeface="Calibri" panose="020F0502020204030204" pitchFamily="34" charset="0"/>
              </a:rPr>
              <a:t>Mr. </a:t>
            </a:r>
            <a:r>
              <a:rPr lang="en-US" dirty="0">
                <a:effectLst/>
                <a:ea typeface="Calibri" panose="020F0502020204030204" pitchFamily="34" charset="0"/>
              </a:rPr>
              <a:t>Kane or his son Ben could have used “</a:t>
            </a:r>
            <a:r>
              <a:rPr lang="en-US" b="1" dirty="0">
                <a:effectLst/>
                <a:ea typeface="Calibri" panose="020F0502020204030204" pitchFamily="34" charset="0"/>
              </a:rPr>
              <a:t>Be The Expert On </a:t>
            </a:r>
            <a:r>
              <a:rPr lang="en-US" b="1" spc="-25" dirty="0">
                <a:effectLst/>
                <a:ea typeface="Calibri" panose="020F0502020204030204" pitchFamily="34" charset="0"/>
              </a:rPr>
              <a:t>You</a:t>
            </a:r>
            <a:r>
              <a:rPr lang="en-US" spc="-25" dirty="0">
                <a:effectLst/>
                <a:ea typeface="Calibri" panose="020F0502020204030204" pitchFamily="34" charset="0"/>
              </a:rPr>
              <a:t>” </a:t>
            </a:r>
            <a:r>
              <a:rPr lang="en-US" spc="-15" dirty="0">
                <a:effectLst/>
                <a:ea typeface="Calibri" panose="020F0502020204030204" pitchFamily="34" charset="0"/>
              </a:rPr>
              <a:t>to </a:t>
            </a:r>
            <a:r>
              <a:rPr lang="en-US" dirty="0">
                <a:effectLst/>
                <a:ea typeface="Calibri" panose="020F0502020204030204" pitchFamily="34" charset="0"/>
              </a:rPr>
              <a:t>inform</a:t>
            </a:r>
            <a:r>
              <a:rPr lang="en-US" spc="-30" dirty="0">
                <a:effectLst/>
                <a:ea typeface="Calibri" panose="020F0502020204030204" pitchFamily="34" charset="0"/>
              </a:rPr>
              <a:t> </a:t>
            </a:r>
            <a:r>
              <a:rPr lang="en-US" dirty="0">
                <a:effectLst/>
                <a:ea typeface="Calibri" panose="020F0502020204030204" pitchFamily="34" charset="0"/>
              </a:rPr>
              <a:t>Drs.</a:t>
            </a:r>
            <a:r>
              <a:rPr lang="en-US" spc="-25" dirty="0">
                <a:effectLst/>
                <a:ea typeface="Calibri" panose="020F0502020204030204" pitchFamily="34" charset="0"/>
              </a:rPr>
              <a:t> Hassan</a:t>
            </a:r>
            <a:r>
              <a:rPr lang="en-US" spc="-20" dirty="0">
                <a:effectLst/>
                <a:ea typeface="Calibri" panose="020F0502020204030204" pitchFamily="34" charset="0"/>
              </a:rPr>
              <a:t> </a:t>
            </a:r>
            <a:r>
              <a:rPr lang="en-US" dirty="0">
                <a:effectLst/>
                <a:ea typeface="Calibri" panose="020F0502020204030204" pitchFamily="34" charset="0"/>
              </a:rPr>
              <a:t>and</a:t>
            </a:r>
            <a:r>
              <a:rPr lang="en-US" spc="-30" dirty="0">
                <a:effectLst/>
                <a:ea typeface="Calibri" panose="020F0502020204030204" pitchFamily="34" charset="0"/>
              </a:rPr>
              <a:t> </a:t>
            </a:r>
            <a:r>
              <a:rPr lang="en-US" dirty="0">
                <a:effectLst/>
                <a:ea typeface="Calibri" panose="020F0502020204030204" pitchFamily="34" charset="0"/>
              </a:rPr>
              <a:t>Elliott</a:t>
            </a:r>
            <a:r>
              <a:rPr lang="en-US" spc="-20" dirty="0">
                <a:effectLst/>
                <a:ea typeface="Calibri" panose="020F0502020204030204" pitchFamily="34" charset="0"/>
              </a:rPr>
              <a:t> </a:t>
            </a:r>
            <a:r>
              <a:rPr lang="en-US" dirty="0">
                <a:effectLst/>
                <a:ea typeface="Calibri" panose="020F0502020204030204" pitchFamily="34" charset="0"/>
              </a:rPr>
              <a:t>of</a:t>
            </a:r>
            <a:r>
              <a:rPr lang="en-US" spc="-25" dirty="0">
                <a:effectLst/>
                <a:ea typeface="Calibri" panose="020F0502020204030204" pitchFamily="34" charset="0"/>
              </a:rPr>
              <a:t> </a:t>
            </a:r>
            <a:r>
              <a:rPr lang="en-US" dirty="0">
                <a:effectLst/>
                <a:ea typeface="Calibri" panose="020F0502020204030204" pitchFamily="34" charset="0"/>
              </a:rPr>
              <a:t>concerns</a:t>
            </a:r>
            <a:r>
              <a:rPr lang="en-US" spc="-15" dirty="0">
                <a:effectLst/>
                <a:ea typeface="Calibri" panose="020F0502020204030204" pitchFamily="34" charset="0"/>
              </a:rPr>
              <a:t> </a:t>
            </a:r>
            <a:r>
              <a:rPr lang="en-US" dirty="0">
                <a:effectLst/>
                <a:ea typeface="Calibri" panose="020F0502020204030204" pitchFamily="34" charset="0"/>
              </a:rPr>
              <a:t>and</a:t>
            </a:r>
            <a:r>
              <a:rPr lang="en-US" spc="-35" dirty="0">
                <a:effectLst/>
                <a:ea typeface="Calibri" panose="020F0502020204030204" pitchFamily="34" charset="0"/>
              </a:rPr>
              <a:t> </a:t>
            </a:r>
            <a:r>
              <a:rPr lang="en-US" dirty="0">
                <a:effectLst/>
                <a:ea typeface="Calibri" panose="020F0502020204030204" pitchFamily="34" charset="0"/>
              </a:rPr>
              <a:t>ask</a:t>
            </a:r>
            <a:r>
              <a:rPr lang="en-US" spc="-15" dirty="0">
                <a:effectLst/>
                <a:ea typeface="Calibri" panose="020F0502020204030204" pitchFamily="34" charset="0"/>
              </a:rPr>
              <a:t> </a:t>
            </a:r>
            <a:r>
              <a:rPr lang="en-US" dirty="0">
                <a:effectLst/>
                <a:ea typeface="Calibri" panose="020F0502020204030204" pitchFamily="34" charset="0"/>
              </a:rPr>
              <a:t>clarifying</a:t>
            </a:r>
            <a:r>
              <a:rPr lang="en-US" spc="-40" dirty="0">
                <a:effectLst/>
                <a:ea typeface="Calibri" panose="020F0502020204030204" pitchFamily="34" charset="0"/>
              </a:rPr>
              <a:t> </a:t>
            </a:r>
            <a:r>
              <a:rPr lang="en-US" dirty="0">
                <a:effectLst/>
                <a:ea typeface="Calibri" panose="020F0502020204030204" pitchFamily="34" charset="0"/>
              </a:rPr>
              <a:t>questions</a:t>
            </a:r>
            <a:r>
              <a:rPr lang="en-US" spc="-25" dirty="0">
                <a:effectLst/>
                <a:ea typeface="Calibri" panose="020F0502020204030204" pitchFamily="34" charset="0"/>
              </a:rPr>
              <a:t> </a:t>
            </a:r>
            <a:r>
              <a:rPr lang="en-US" dirty="0">
                <a:effectLst/>
                <a:ea typeface="Calibri" panose="020F0502020204030204" pitchFamily="34" charset="0"/>
              </a:rPr>
              <a:t>about his clinical status and future care</a:t>
            </a:r>
            <a:r>
              <a:rPr lang="en-US" spc="-40" dirty="0">
                <a:effectLst/>
                <a:ea typeface="Calibri" panose="020F0502020204030204" pitchFamily="34" charset="0"/>
              </a:rPr>
              <a:t> </a:t>
            </a:r>
            <a:r>
              <a:rPr lang="en-US" dirty="0">
                <a:effectLst/>
                <a:ea typeface="Calibri" panose="020F0502020204030204" pitchFamily="34" charset="0"/>
              </a:rPr>
              <a:t>plans.</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a:t>
            </a:r>
            <a:r>
              <a:rPr lang="en-US" spc="-30" dirty="0">
                <a:effectLst/>
                <a:ea typeface="Calibri" panose="020F0502020204030204" pitchFamily="34" charset="0"/>
              </a:rPr>
              <a:t>May, </a:t>
            </a:r>
            <a:r>
              <a:rPr lang="en-US" dirty="0">
                <a:effectLst/>
                <a:ea typeface="Calibri" panose="020F0502020204030204" pitchFamily="34" charset="0"/>
              </a:rPr>
              <a:t>had Dr Elliott used </a:t>
            </a:r>
            <a:r>
              <a:rPr lang="en-US" b="1" dirty="0">
                <a:effectLst/>
                <a:ea typeface="Calibri" panose="020F0502020204030204" pitchFamily="34" charset="0"/>
              </a:rPr>
              <a:t>reflective practice</a:t>
            </a:r>
            <a:r>
              <a:rPr lang="en-US" dirty="0">
                <a:effectLst/>
                <a:ea typeface="Calibri" panose="020F0502020204030204" pitchFamily="34" charset="0"/>
              </a:rPr>
              <a:t>,</a:t>
            </a:r>
            <a:r>
              <a:rPr lang="en-US" b="1" dirty="0">
                <a:effectLst/>
                <a:ea typeface="Calibri" panose="020F0502020204030204" pitchFamily="34" charset="0"/>
              </a:rPr>
              <a:t> </a:t>
            </a:r>
            <a:r>
              <a:rPr lang="en-US" dirty="0">
                <a:effectLst/>
                <a:ea typeface="Calibri" panose="020F0502020204030204" pitchFamily="34" charset="0"/>
              </a:rPr>
              <a:t>she may have thought about the pathologist as a </a:t>
            </a:r>
            <a:r>
              <a:rPr lang="en-US" b="1" dirty="0">
                <a:effectLst/>
                <a:ea typeface="Calibri" panose="020F0502020204030204" pitchFamily="34" charset="0"/>
              </a:rPr>
              <a:t>member of the diagnostic team</a:t>
            </a:r>
            <a:r>
              <a:rPr lang="en-US" dirty="0">
                <a:effectLst/>
                <a:ea typeface="Calibri" panose="020F0502020204030204" pitchFamily="34" charset="0"/>
              </a:rPr>
              <a:t> and consulted with her </a:t>
            </a:r>
            <a:r>
              <a:rPr lang="en-US" spc="-15" dirty="0">
                <a:effectLst/>
                <a:ea typeface="Calibri" panose="020F0502020204030204" pitchFamily="34" charset="0"/>
              </a:rPr>
              <a:t>directly. </a:t>
            </a:r>
            <a:r>
              <a:rPr lang="en-US" dirty="0">
                <a:effectLst/>
                <a:ea typeface="Calibri" panose="020F0502020204030204" pitchFamily="34" charset="0"/>
              </a:rPr>
              <a:t>If her staff had used </a:t>
            </a:r>
            <a:r>
              <a:rPr lang="en-US" b="1" dirty="0">
                <a:effectLst/>
                <a:ea typeface="Calibri" panose="020F0502020204030204" pitchFamily="34" charset="0"/>
              </a:rPr>
              <a:t>teach‐back </a:t>
            </a:r>
            <a:r>
              <a:rPr lang="en-US" dirty="0">
                <a:effectLst/>
                <a:ea typeface="Calibri" panose="020F0502020204030204" pitchFamily="34" charset="0"/>
              </a:rPr>
              <a:t>with </a:t>
            </a:r>
            <a:r>
              <a:rPr lang="en-US" spc="-40" dirty="0">
                <a:effectLst/>
                <a:ea typeface="Calibri" panose="020F0502020204030204" pitchFamily="34" charset="0"/>
              </a:rPr>
              <a:t>Mr. </a:t>
            </a:r>
            <a:r>
              <a:rPr lang="en-US" dirty="0">
                <a:effectLst/>
                <a:ea typeface="Calibri" panose="020F0502020204030204" pitchFamily="34" charset="0"/>
              </a:rPr>
              <a:t>Kane, perhaps he would have immediately followed up with his nephrologist instead of waiting a</a:t>
            </a:r>
            <a:r>
              <a:rPr lang="en-US" spc="-135" dirty="0">
                <a:effectLst/>
                <a:ea typeface="Calibri" panose="020F0502020204030204" pitchFamily="34" charset="0"/>
              </a:rPr>
              <a:t> </a:t>
            </a:r>
            <a:r>
              <a:rPr lang="en-US" dirty="0">
                <a:effectLst/>
                <a:ea typeface="Calibri" panose="020F0502020204030204" pitchFamily="34" charset="0"/>
              </a:rPr>
              <a:t>month.</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June, if after his visit with </a:t>
            </a:r>
            <a:r>
              <a:rPr lang="en-US" spc="-40" dirty="0">
                <a:effectLst/>
                <a:ea typeface="Calibri" panose="020F0502020204030204" pitchFamily="34" charset="0"/>
              </a:rPr>
              <a:t>Mr. </a:t>
            </a:r>
            <a:r>
              <a:rPr lang="en-US" dirty="0">
                <a:effectLst/>
                <a:ea typeface="Calibri" panose="020F0502020204030204" pitchFamily="34" charset="0"/>
              </a:rPr>
              <a:t>Kane, </a:t>
            </a:r>
            <a:r>
              <a:rPr lang="en-US" spc="-45" dirty="0">
                <a:effectLst/>
                <a:ea typeface="Calibri" panose="020F0502020204030204" pitchFamily="34" charset="0"/>
              </a:rPr>
              <a:t>Dr. </a:t>
            </a:r>
            <a:r>
              <a:rPr lang="en-US" dirty="0">
                <a:effectLst/>
                <a:ea typeface="Calibri" panose="020F0502020204030204" pitchFamily="34" charset="0"/>
              </a:rPr>
              <a:t>Marshall had </a:t>
            </a:r>
            <a:r>
              <a:rPr lang="en-US" b="1" dirty="0">
                <a:effectLst/>
                <a:ea typeface="Calibri" panose="020F0502020204030204" pitchFamily="34" charset="0"/>
              </a:rPr>
              <a:t>debriefed </a:t>
            </a:r>
            <a:r>
              <a:rPr lang="en-US" dirty="0">
                <a:effectLst/>
                <a:ea typeface="Calibri" panose="020F0502020204030204" pitchFamily="34" charset="0"/>
              </a:rPr>
              <a:t>with Drs. Hassan</a:t>
            </a:r>
            <a:r>
              <a:rPr lang="en-US" spc="-10" dirty="0">
                <a:effectLst/>
                <a:ea typeface="Calibri" panose="020F0502020204030204" pitchFamily="34" charset="0"/>
              </a:rPr>
              <a:t> </a:t>
            </a:r>
            <a:r>
              <a:rPr lang="en-US" dirty="0">
                <a:effectLst/>
                <a:ea typeface="Calibri" panose="020F0502020204030204" pitchFamily="34" charset="0"/>
              </a:rPr>
              <a:t>and</a:t>
            </a:r>
            <a:r>
              <a:rPr lang="en-US" spc="-35" dirty="0">
                <a:effectLst/>
                <a:ea typeface="Calibri" panose="020F0502020204030204" pitchFamily="34" charset="0"/>
              </a:rPr>
              <a:t> </a:t>
            </a:r>
            <a:r>
              <a:rPr lang="en-US" dirty="0">
                <a:effectLst/>
                <a:ea typeface="Calibri" panose="020F0502020204030204" pitchFamily="34" charset="0"/>
              </a:rPr>
              <a:t>Elliott,</a:t>
            </a:r>
            <a:r>
              <a:rPr lang="en-US" spc="-15" dirty="0">
                <a:effectLst/>
                <a:ea typeface="Calibri" panose="020F0502020204030204" pitchFamily="34" charset="0"/>
              </a:rPr>
              <a:t> </a:t>
            </a:r>
            <a:r>
              <a:rPr lang="en-US" dirty="0">
                <a:effectLst/>
                <a:ea typeface="Calibri" panose="020F0502020204030204" pitchFamily="34" charset="0"/>
              </a:rPr>
              <a:t>perhaps</a:t>
            </a:r>
            <a:r>
              <a:rPr lang="en-US" spc="-35" dirty="0">
                <a:effectLst/>
                <a:ea typeface="Calibri" panose="020F0502020204030204" pitchFamily="34" charset="0"/>
              </a:rPr>
              <a:t> </a:t>
            </a:r>
            <a:r>
              <a:rPr lang="en-US" dirty="0">
                <a:effectLst/>
                <a:ea typeface="Calibri" panose="020F0502020204030204" pitchFamily="34" charset="0"/>
              </a:rPr>
              <a:t>they</a:t>
            </a:r>
            <a:r>
              <a:rPr lang="en-US" spc="-30" dirty="0">
                <a:effectLst/>
                <a:ea typeface="Calibri" panose="020F0502020204030204" pitchFamily="34" charset="0"/>
              </a:rPr>
              <a:t> </a:t>
            </a:r>
            <a:r>
              <a:rPr lang="en-US" dirty="0">
                <a:effectLst/>
                <a:ea typeface="Calibri" panose="020F0502020204030204" pitchFamily="34" charset="0"/>
              </a:rPr>
              <a:t>would</a:t>
            </a:r>
            <a:r>
              <a:rPr lang="en-US" spc="-25" dirty="0">
                <a:effectLst/>
                <a:ea typeface="Calibri" panose="020F0502020204030204" pitchFamily="34" charset="0"/>
              </a:rPr>
              <a:t> </a:t>
            </a:r>
            <a:r>
              <a:rPr lang="en-US" dirty="0">
                <a:effectLst/>
                <a:ea typeface="Calibri" panose="020F0502020204030204" pitchFamily="34" charset="0"/>
              </a:rPr>
              <a:t>have</a:t>
            </a:r>
            <a:r>
              <a:rPr lang="en-US" spc="-25" dirty="0">
                <a:effectLst/>
                <a:ea typeface="Calibri" panose="020F0502020204030204" pitchFamily="34" charset="0"/>
              </a:rPr>
              <a:t> </a:t>
            </a:r>
            <a:r>
              <a:rPr lang="en-US" dirty="0">
                <a:effectLst/>
                <a:ea typeface="Calibri" panose="020F0502020204030204" pitchFamily="34" charset="0"/>
              </a:rPr>
              <a:t>acted</a:t>
            </a:r>
            <a:r>
              <a:rPr lang="en-US" spc="-30" dirty="0">
                <a:effectLst/>
                <a:ea typeface="Calibri" panose="020F0502020204030204" pitchFamily="34" charset="0"/>
              </a:rPr>
              <a:t> </a:t>
            </a:r>
            <a:r>
              <a:rPr lang="en-US" dirty="0">
                <a:effectLst/>
                <a:ea typeface="Calibri" panose="020F0502020204030204" pitchFamily="34" charset="0"/>
              </a:rPr>
              <a:t>sooner</a:t>
            </a:r>
            <a:r>
              <a:rPr lang="en-US" spc="-15" dirty="0">
                <a:effectLst/>
                <a:ea typeface="Calibri" panose="020F0502020204030204" pitchFamily="34" charset="0"/>
              </a:rPr>
              <a:t> </a:t>
            </a:r>
            <a:r>
              <a:rPr lang="en-US" dirty="0">
                <a:effectLst/>
                <a:ea typeface="Calibri" panose="020F0502020204030204" pitchFamily="34" charset="0"/>
              </a:rPr>
              <a:t>to</a:t>
            </a:r>
            <a:r>
              <a:rPr lang="en-US" spc="-20" dirty="0">
                <a:effectLst/>
                <a:ea typeface="Calibri" panose="020F0502020204030204" pitchFamily="34" charset="0"/>
              </a:rPr>
              <a:t> </a:t>
            </a:r>
            <a:r>
              <a:rPr lang="en-US" dirty="0">
                <a:effectLst/>
                <a:ea typeface="Calibri" panose="020F0502020204030204" pitchFamily="34" charset="0"/>
              </a:rPr>
              <a:t>get</a:t>
            </a:r>
            <a:r>
              <a:rPr lang="en-US" spc="-20" dirty="0">
                <a:effectLst/>
                <a:ea typeface="Calibri" panose="020F0502020204030204" pitchFamily="34" charset="0"/>
              </a:rPr>
              <a:t> </a:t>
            </a:r>
            <a:r>
              <a:rPr lang="en-US" dirty="0">
                <a:effectLst/>
                <a:ea typeface="Calibri" panose="020F0502020204030204" pitchFamily="34" charset="0"/>
              </a:rPr>
              <a:t>a</a:t>
            </a:r>
            <a:r>
              <a:rPr lang="en-US" spc="-30" dirty="0">
                <a:effectLst/>
                <a:ea typeface="Calibri" panose="020F0502020204030204" pitchFamily="34" charset="0"/>
              </a:rPr>
              <a:t> </a:t>
            </a:r>
            <a:r>
              <a:rPr lang="en-US" dirty="0">
                <a:effectLst/>
                <a:ea typeface="Calibri" panose="020F0502020204030204" pitchFamily="34" charset="0"/>
              </a:rPr>
              <a:t>radiology consult.</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a:t>
            </a:r>
            <a:r>
              <a:rPr lang="en-US" spc="-20" dirty="0">
                <a:effectLst/>
                <a:ea typeface="Calibri" panose="020F0502020204030204" pitchFamily="34" charset="0"/>
              </a:rPr>
              <a:t>July, </a:t>
            </a:r>
            <a:r>
              <a:rPr lang="en-US" dirty="0">
                <a:effectLst/>
                <a:ea typeface="Calibri" panose="020F0502020204030204" pitchFamily="34" charset="0"/>
              </a:rPr>
              <a:t>if the receptionist had asked for a </a:t>
            </a:r>
            <a:r>
              <a:rPr lang="en-US" b="1" dirty="0">
                <a:effectLst/>
                <a:ea typeface="Calibri" panose="020F0502020204030204" pitchFamily="34" charset="0"/>
              </a:rPr>
              <a:t>huddle </a:t>
            </a:r>
            <a:r>
              <a:rPr lang="en-US" dirty="0">
                <a:effectLst/>
                <a:ea typeface="Calibri" panose="020F0502020204030204" pitchFamily="34" charset="0"/>
              </a:rPr>
              <a:t>with </a:t>
            </a:r>
            <a:r>
              <a:rPr lang="en-US" spc="-45" dirty="0">
                <a:effectLst/>
                <a:ea typeface="Calibri" panose="020F0502020204030204" pitchFamily="34" charset="0"/>
              </a:rPr>
              <a:t>Dr. Hassan</a:t>
            </a:r>
            <a:r>
              <a:rPr lang="en-US" dirty="0">
                <a:effectLst/>
                <a:ea typeface="Calibri" panose="020F0502020204030204" pitchFamily="34" charset="0"/>
              </a:rPr>
              <a:t> when</a:t>
            </a:r>
            <a:r>
              <a:rPr lang="en-US" spc="-40" dirty="0">
                <a:effectLst/>
                <a:ea typeface="Calibri" panose="020F0502020204030204" pitchFamily="34" charset="0"/>
              </a:rPr>
              <a:t> </a:t>
            </a:r>
            <a:r>
              <a:rPr lang="en-US" dirty="0">
                <a:effectLst/>
                <a:ea typeface="Calibri" panose="020F0502020204030204" pitchFamily="34" charset="0"/>
              </a:rPr>
              <a:t>she realized lab results were missing, additional lab tests in preparation for transplant may have come sooner, and the cancer may have been discovered earlier.</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August, </a:t>
            </a:r>
            <a:r>
              <a:rPr lang="en-US" spc="-45" dirty="0">
                <a:effectLst/>
                <a:ea typeface="Calibri" panose="020F0502020204030204" pitchFamily="34" charset="0"/>
              </a:rPr>
              <a:t>Dr. </a:t>
            </a:r>
            <a:r>
              <a:rPr lang="en-US" dirty="0">
                <a:effectLst/>
                <a:ea typeface="Calibri" panose="020F0502020204030204" pitchFamily="34" charset="0"/>
              </a:rPr>
              <a:t>Hassan could have used </a:t>
            </a:r>
            <a:r>
              <a:rPr lang="en-US" b="1" dirty="0">
                <a:effectLst/>
                <a:ea typeface="Calibri" panose="020F0502020204030204" pitchFamily="34" charset="0"/>
              </a:rPr>
              <a:t>SBAR </a:t>
            </a:r>
            <a:r>
              <a:rPr lang="en-US" dirty="0">
                <a:effectLst/>
                <a:ea typeface="Calibri" panose="020F0502020204030204" pitchFamily="34" charset="0"/>
              </a:rPr>
              <a:t>with </a:t>
            </a:r>
            <a:r>
              <a:rPr lang="en-US" spc="-45" dirty="0">
                <a:effectLst/>
                <a:ea typeface="Calibri" panose="020F0502020204030204" pitchFamily="34" charset="0"/>
              </a:rPr>
              <a:t>Dr. </a:t>
            </a:r>
            <a:r>
              <a:rPr lang="en-US" dirty="0">
                <a:effectLst/>
                <a:ea typeface="Calibri" panose="020F0502020204030204" pitchFamily="34" charset="0"/>
              </a:rPr>
              <a:t>Elliott to express concerns and</a:t>
            </a:r>
            <a:r>
              <a:rPr lang="en-US" spc="-50" dirty="0">
                <a:effectLst/>
                <a:ea typeface="Calibri" panose="020F0502020204030204" pitchFamily="34" charset="0"/>
              </a:rPr>
              <a:t> </a:t>
            </a:r>
            <a:r>
              <a:rPr lang="en-US" dirty="0">
                <a:effectLst/>
                <a:ea typeface="Calibri" panose="020F0502020204030204" pitchFamily="34" charset="0"/>
              </a:rPr>
              <a:t>expedite</a:t>
            </a:r>
            <a:r>
              <a:rPr lang="en-US" spc="-40" dirty="0">
                <a:effectLst/>
                <a:ea typeface="Calibri" panose="020F0502020204030204" pitchFamily="34" charset="0"/>
              </a:rPr>
              <a:t> </a:t>
            </a:r>
            <a:r>
              <a:rPr lang="en-US" dirty="0">
                <a:effectLst/>
                <a:ea typeface="Calibri" panose="020F0502020204030204" pitchFamily="34" charset="0"/>
              </a:rPr>
              <a:t>additional</a:t>
            </a:r>
            <a:r>
              <a:rPr lang="en-US" spc="-50" dirty="0">
                <a:effectLst/>
                <a:ea typeface="Calibri" panose="020F0502020204030204" pitchFamily="34" charset="0"/>
              </a:rPr>
              <a:t> </a:t>
            </a:r>
            <a:r>
              <a:rPr lang="en-US" dirty="0">
                <a:effectLst/>
                <a:ea typeface="Calibri" panose="020F0502020204030204" pitchFamily="34" charset="0"/>
              </a:rPr>
              <a:t>consults.</a:t>
            </a:r>
            <a:r>
              <a:rPr lang="en-US" spc="-25" dirty="0">
                <a:effectLst/>
                <a:ea typeface="Calibri" panose="020F0502020204030204" pitchFamily="34" charset="0"/>
              </a:rPr>
              <a:t> It is likely that </a:t>
            </a:r>
            <a:r>
              <a:rPr lang="en-US" dirty="0">
                <a:effectLst/>
                <a:ea typeface="Calibri" panose="020F0502020204030204" pitchFamily="34" charset="0"/>
              </a:rPr>
              <a:t>structured</a:t>
            </a:r>
            <a:r>
              <a:rPr lang="en-US" spc="-45" dirty="0">
                <a:effectLst/>
                <a:ea typeface="Calibri" panose="020F0502020204030204" pitchFamily="34" charset="0"/>
              </a:rPr>
              <a:t> </a:t>
            </a:r>
            <a:r>
              <a:rPr lang="en-US" dirty="0">
                <a:effectLst/>
                <a:ea typeface="Calibri" panose="020F0502020204030204" pitchFamily="34" charset="0"/>
              </a:rPr>
              <a:t>communication could</a:t>
            </a:r>
            <a:r>
              <a:rPr lang="en-US" spc="-40" dirty="0">
                <a:effectLst/>
                <a:ea typeface="Calibri" panose="020F0502020204030204" pitchFamily="34" charset="0"/>
              </a:rPr>
              <a:t> </a:t>
            </a:r>
            <a:r>
              <a:rPr lang="en-US" dirty="0">
                <a:effectLst/>
                <a:ea typeface="Calibri" panose="020F0502020204030204" pitchFamily="34" charset="0"/>
              </a:rPr>
              <a:t>have</a:t>
            </a:r>
            <a:r>
              <a:rPr lang="en-US" spc="-40" dirty="0">
                <a:effectLst/>
                <a:ea typeface="Calibri" panose="020F0502020204030204" pitchFamily="34" charset="0"/>
              </a:rPr>
              <a:t> </a:t>
            </a:r>
            <a:r>
              <a:rPr lang="en-US" dirty="0">
                <a:effectLst/>
                <a:ea typeface="Calibri" panose="020F0502020204030204" pitchFamily="34" charset="0"/>
              </a:rPr>
              <a:t>conveyed the urgency of the</a:t>
            </a:r>
            <a:r>
              <a:rPr lang="en-US" spc="-25" dirty="0">
                <a:effectLst/>
                <a:ea typeface="Calibri" panose="020F0502020204030204" pitchFamily="34" charset="0"/>
              </a:rPr>
              <a:t> </a:t>
            </a:r>
            <a:r>
              <a:rPr lang="en-US" dirty="0">
                <a:effectLst/>
                <a:ea typeface="Calibri" panose="020F0502020204030204" pitchFamily="34" charset="0"/>
              </a:rPr>
              <a:t>situation. </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the weeks from September to November, the expanded diagnostic team (multiple staff and providers in multiple practices) could have used the </a:t>
            </a:r>
            <a:r>
              <a:rPr lang="en-US" b="1" dirty="0">
                <a:effectLst/>
                <a:ea typeface="Calibri" panose="020F0502020204030204" pitchFamily="34" charset="0"/>
              </a:rPr>
              <a:t>STEP checklist </a:t>
            </a:r>
            <a:r>
              <a:rPr lang="en-US" dirty="0">
                <a:effectLst/>
                <a:ea typeface="Calibri" panose="020F0502020204030204" pitchFamily="34" charset="0"/>
              </a:rPr>
              <a:t>and </a:t>
            </a:r>
            <a:r>
              <a:rPr lang="en-US" b="1" dirty="0">
                <a:effectLst/>
                <a:ea typeface="Calibri" panose="020F0502020204030204" pitchFamily="34" charset="0"/>
              </a:rPr>
              <a:t>cross-monitoring </a:t>
            </a:r>
            <a:r>
              <a:rPr lang="en-US" dirty="0">
                <a:effectLst/>
                <a:ea typeface="Calibri" panose="020F0502020204030204" pitchFamily="34" charset="0"/>
              </a:rPr>
              <a:t>to better understand </a:t>
            </a:r>
            <a:r>
              <a:rPr lang="en-US" spc="-45" dirty="0">
                <a:effectLst/>
                <a:ea typeface="Calibri" panose="020F0502020204030204" pitchFamily="34" charset="0"/>
              </a:rPr>
              <a:t>Mr. </a:t>
            </a:r>
            <a:r>
              <a:rPr lang="en-US" dirty="0">
                <a:effectLst/>
                <a:ea typeface="Calibri" panose="020F0502020204030204" pitchFamily="34" charset="0"/>
              </a:rPr>
              <a:t>Kane’s status and coordinate his multiple appointments and care plan. Perhaps his transplant workup would have started </a:t>
            </a:r>
            <a:r>
              <a:rPr lang="en-US" spc="-20" dirty="0">
                <a:effectLst/>
                <a:ea typeface="Calibri" panose="020F0502020204030204" pitchFamily="34" charset="0"/>
              </a:rPr>
              <a:t>sooner </a:t>
            </a:r>
            <a:r>
              <a:rPr lang="en-US" dirty="0">
                <a:effectLst/>
                <a:ea typeface="Calibri" panose="020F0502020204030204" pitchFamily="34" charset="0"/>
              </a:rPr>
              <a:t>and his cancer would have been discovered </a:t>
            </a:r>
            <a:r>
              <a:rPr lang="en-US" spc="-15" dirty="0">
                <a:effectLst/>
                <a:ea typeface="Calibri" panose="020F0502020204030204" pitchFamily="34" charset="0"/>
              </a:rPr>
              <a:t>earlier.</a:t>
            </a:r>
            <a:endParaRPr lang="en-US" dirty="0">
              <a:effectLst/>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late </a:t>
            </a:r>
            <a:r>
              <a:rPr lang="en-US" spc="-15" dirty="0">
                <a:effectLst/>
                <a:ea typeface="Calibri" panose="020F0502020204030204" pitchFamily="34" charset="0"/>
              </a:rPr>
              <a:t>November, </a:t>
            </a:r>
            <a:r>
              <a:rPr lang="en-US" dirty="0">
                <a:effectLst/>
                <a:ea typeface="Calibri" panose="020F0502020204030204" pitchFamily="34" charset="0"/>
              </a:rPr>
              <a:t>when the radiologist completing the pretransplant CT scan discovered the mass in </a:t>
            </a:r>
            <a:r>
              <a:rPr lang="en-US" spc="-40" dirty="0">
                <a:effectLst/>
                <a:ea typeface="Calibri" panose="020F0502020204030204" pitchFamily="34" charset="0"/>
              </a:rPr>
              <a:t>Mr. </a:t>
            </a:r>
            <a:r>
              <a:rPr lang="en-US" dirty="0">
                <a:effectLst/>
                <a:ea typeface="Calibri" panose="020F0502020204030204" pitchFamily="34" charset="0"/>
              </a:rPr>
              <a:t>Kane’s chest, if he considered himself a </a:t>
            </a:r>
            <a:r>
              <a:rPr lang="en-US" spc="-15" dirty="0">
                <a:effectLst/>
                <a:ea typeface="Calibri" panose="020F0502020204030204" pitchFamily="34" charset="0"/>
              </a:rPr>
              <a:t>key </a:t>
            </a:r>
            <a:r>
              <a:rPr lang="en-US" dirty="0">
                <a:effectLst/>
                <a:ea typeface="Calibri" panose="020F0502020204030204" pitchFamily="34" charset="0"/>
              </a:rPr>
              <a:t>member of the </a:t>
            </a:r>
            <a:r>
              <a:rPr lang="en-US" b="1" dirty="0">
                <a:effectLst/>
                <a:ea typeface="Calibri" panose="020F0502020204030204" pitchFamily="34" charset="0"/>
              </a:rPr>
              <a:t>diagnostic team, </a:t>
            </a:r>
            <a:r>
              <a:rPr lang="en-US" dirty="0">
                <a:effectLst/>
                <a:ea typeface="Calibri" panose="020F0502020204030204" pitchFamily="34" charset="0"/>
              </a:rPr>
              <a:t>he may have asked for a </a:t>
            </a:r>
            <a:r>
              <a:rPr lang="en-US" b="1" dirty="0">
                <a:effectLst/>
                <a:ea typeface="Calibri" panose="020F0502020204030204" pitchFamily="34" charset="0"/>
              </a:rPr>
              <a:t>briefing </a:t>
            </a:r>
            <a:r>
              <a:rPr lang="en-US" dirty="0">
                <a:effectLst/>
                <a:ea typeface="Calibri" panose="020F0502020204030204" pitchFamily="34" charset="0"/>
              </a:rPr>
              <a:t>with </a:t>
            </a:r>
            <a:r>
              <a:rPr lang="en-US" spc="-45" dirty="0">
                <a:effectLst/>
                <a:ea typeface="Calibri" panose="020F0502020204030204" pitchFamily="34" charset="0"/>
              </a:rPr>
              <a:t>Dr. </a:t>
            </a:r>
            <a:r>
              <a:rPr lang="en-US" dirty="0">
                <a:effectLst/>
                <a:ea typeface="Calibri" panose="020F0502020204030204" pitchFamily="34" charset="0"/>
              </a:rPr>
              <a:t>Hassan and</a:t>
            </a:r>
            <a:r>
              <a:rPr lang="en-US" spc="-170" dirty="0">
                <a:effectLst/>
                <a:ea typeface="Calibri" panose="020F0502020204030204" pitchFamily="34" charset="0"/>
              </a:rPr>
              <a:t> </a:t>
            </a:r>
            <a:r>
              <a:rPr lang="en-US" spc="-45" dirty="0">
                <a:effectLst/>
                <a:ea typeface="Calibri" panose="020F0502020204030204" pitchFamily="34" charset="0"/>
              </a:rPr>
              <a:t>Dr. </a:t>
            </a:r>
            <a:r>
              <a:rPr lang="en-US" dirty="0">
                <a:effectLst/>
                <a:ea typeface="Calibri" panose="020F0502020204030204" pitchFamily="34" charset="0"/>
              </a:rPr>
              <a:t>Marshall to discuss next steps versus sending a written</a:t>
            </a:r>
            <a:r>
              <a:rPr lang="en-US" spc="-65" dirty="0">
                <a:effectLst/>
                <a:ea typeface="Calibri" panose="020F0502020204030204" pitchFamily="34" charset="0"/>
              </a:rPr>
              <a:t> </a:t>
            </a:r>
            <a:r>
              <a:rPr lang="en-US" dirty="0">
                <a:effectLst/>
                <a:ea typeface="Calibri" panose="020F0502020204030204" pitchFamily="34" charset="0"/>
              </a:rPr>
              <a:t>report.</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In </a:t>
            </a:r>
            <a:r>
              <a:rPr lang="en-US" spc="-15" dirty="0">
                <a:effectLst/>
                <a:ea typeface="Calibri" panose="020F0502020204030204" pitchFamily="34" charset="0"/>
              </a:rPr>
              <a:t>December, </a:t>
            </a:r>
            <a:r>
              <a:rPr lang="en-US" dirty="0">
                <a:effectLst/>
                <a:ea typeface="Calibri" panose="020F0502020204030204" pitchFamily="34" charset="0"/>
              </a:rPr>
              <a:t>when the pathologist confirmed that the lung biopsy was positive for </a:t>
            </a:r>
            <a:r>
              <a:rPr lang="en-US" spc="-20" dirty="0">
                <a:effectLst/>
                <a:ea typeface="Calibri" panose="020F0502020204030204" pitchFamily="34" charset="0"/>
              </a:rPr>
              <a:t>cancer, </a:t>
            </a:r>
            <a:r>
              <a:rPr lang="en-US" spc="-45" dirty="0">
                <a:effectLst/>
                <a:ea typeface="Calibri" panose="020F0502020204030204" pitchFamily="34" charset="0"/>
              </a:rPr>
              <a:t>Dr. </a:t>
            </a:r>
            <a:r>
              <a:rPr lang="en-US" dirty="0">
                <a:effectLst/>
                <a:ea typeface="Calibri" panose="020F0502020204030204" pitchFamily="34" charset="0"/>
              </a:rPr>
              <a:t>Elliott (the pulmonologist) may have used </a:t>
            </a:r>
            <a:r>
              <a:rPr lang="en-US" b="1" dirty="0">
                <a:effectLst/>
                <a:ea typeface="Calibri" panose="020F0502020204030204" pitchFamily="34" charset="0"/>
              </a:rPr>
              <a:t>reflective practice </a:t>
            </a:r>
            <a:r>
              <a:rPr lang="en-US" spc="-15" dirty="0">
                <a:effectLst/>
                <a:ea typeface="Calibri" panose="020F0502020204030204" pitchFamily="34" charset="0"/>
              </a:rPr>
              <a:t>to </a:t>
            </a:r>
            <a:r>
              <a:rPr lang="en-US" dirty="0">
                <a:effectLst/>
                <a:ea typeface="Calibri" panose="020F0502020204030204" pitchFamily="34" charset="0"/>
              </a:rPr>
              <a:t>consider the most thoughtful method of informing </a:t>
            </a:r>
            <a:r>
              <a:rPr lang="en-US" spc="-40" dirty="0">
                <a:effectLst/>
                <a:ea typeface="Calibri" panose="020F0502020204030204" pitchFamily="34" charset="0"/>
              </a:rPr>
              <a:t>Mr. </a:t>
            </a:r>
            <a:r>
              <a:rPr lang="en-US" dirty="0">
                <a:effectLst/>
                <a:ea typeface="Calibri" panose="020F0502020204030204" pitchFamily="34" charset="0"/>
              </a:rPr>
              <a:t>Kane and his family in a timely </a:t>
            </a:r>
            <a:r>
              <a:rPr lang="en-US" spc="-20" dirty="0">
                <a:effectLst/>
                <a:ea typeface="Calibri" panose="020F0502020204030204" pitchFamily="34" charset="0"/>
              </a:rPr>
              <a:t>manner. </a:t>
            </a:r>
            <a:r>
              <a:rPr lang="en-US" dirty="0">
                <a:effectLst/>
                <a:ea typeface="Calibri" panose="020F0502020204030204" pitchFamily="34" charset="0"/>
              </a:rPr>
              <a:t>Understanding that this news would be life changing, she may have opted for an in-person meeting to demonstrate her respect and concern. She might also have considered a </a:t>
            </a:r>
            <a:r>
              <a:rPr lang="en-US" b="1" dirty="0">
                <a:effectLst/>
                <a:ea typeface="Calibri" panose="020F0502020204030204" pitchFamily="34" charset="0"/>
              </a:rPr>
              <a:t>briefing </a:t>
            </a:r>
            <a:r>
              <a:rPr lang="en-US" dirty="0">
                <a:effectLst/>
                <a:ea typeface="Calibri" panose="020F0502020204030204" pitchFamily="34" charset="0"/>
              </a:rPr>
              <a:t>with </a:t>
            </a:r>
            <a:r>
              <a:rPr lang="en-US" spc="-45" dirty="0">
                <a:effectLst/>
                <a:ea typeface="Calibri" panose="020F0502020204030204" pitchFamily="34" charset="0"/>
              </a:rPr>
              <a:t>Dr. </a:t>
            </a:r>
            <a:r>
              <a:rPr lang="en-US" dirty="0">
                <a:effectLst/>
                <a:ea typeface="Calibri" panose="020F0502020204030204" pitchFamily="34" charset="0"/>
              </a:rPr>
              <a:t>Hassan </a:t>
            </a:r>
            <a:r>
              <a:rPr lang="en-US" spc="-30" dirty="0">
                <a:effectLst/>
                <a:ea typeface="Calibri" panose="020F0502020204030204" pitchFamily="34" charset="0"/>
              </a:rPr>
              <a:t>(Mr. </a:t>
            </a:r>
            <a:r>
              <a:rPr lang="en-US" dirty="0">
                <a:effectLst/>
                <a:ea typeface="Calibri" panose="020F0502020204030204" pitchFamily="34" charset="0"/>
              </a:rPr>
              <a:t>Kane’s primary care provider) to see if he preferred to deliver the cancer</a:t>
            </a:r>
            <a:r>
              <a:rPr lang="en-US" spc="-140" dirty="0">
                <a:effectLst/>
                <a:ea typeface="Calibri" panose="020F0502020204030204" pitchFamily="34" charset="0"/>
              </a:rPr>
              <a:t> </a:t>
            </a:r>
            <a:r>
              <a:rPr lang="en-US" dirty="0">
                <a:effectLst/>
                <a:ea typeface="Calibri" panose="020F0502020204030204" pitchFamily="34" charset="0"/>
              </a:rPr>
              <a:t>diagnosis.</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Had</a:t>
            </a:r>
            <a:r>
              <a:rPr lang="en-US" spc="-30" dirty="0">
                <a:effectLst/>
                <a:ea typeface="Calibri" panose="020F0502020204030204" pitchFamily="34" charset="0"/>
              </a:rPr>
              <a:t> </a:t>
            </a:r>
            <a:r>
              <a:rPr lang="en-US" dirty="0">
                <a:effectLst/>
                <a:ea typeface="Calibri" panose="020F0502020204030204" pitchFamily="34" charset="0"/>
              </a:rPr>
              <a:t>all</a:t>
            </a:r>
            <a:r>
              <a:rPr lang="en-US" spc="-30" dirty="0">
                <a:effectLst/>
                <a:ea typeface="Calibri" panose="020F0502020204030204" pitchFamily="34" charset="0"/>
              </a:rPr>
              <a:t> </a:t>
            </a:r>
            <a:r>
              <a:rPr lang="en-US" dirty="0">
                <a:effectLst/>
                <a:ea typeface="Calibri" panose="020F0502020204030204" pitchFamily="34" charset="0"/>
              </a:rPr>
              <a:t>the</a:t>
            </a:r>
            <a:r>
              <a:rPr lang="en-US" spc="-30" dirty="0">
                <a:effectLst/>
                <a:ea typeface="Calibri" panose="020F0502020204030204" pitchFamily="34" charset="0"/>
              </a:rPr>
              <a:t> </a:t>
            </a:r>
            <a:r>
              <a:rPr lang="en-US" dirty="0">
                <a:effectLst/>
                <a:ea typeface="Calibri" panose="020F0502020204030204" pitchFamily="34" charset="0"/>
              </a:rPr>
              <a:t>potential</a:t>
            </a:r>
            <a:r>
              <a:rPr lang="en-US" spc="-30" dirty="0">
                <a:effectLst/>
                <a:ea typeface="Calibri" panose="020F0502020204030204" pitchFamily="34" charset="0"/>
              </a:rPr>
              <a:t> </a:t>
            </a:r>
            <a:r>
              <a:rPr lang="en-US" dirty="0">
                <a:effectLst/>
                <a:ea typeface="Calibri" panose="020F0502020204030204" pitchFamily="34" charset="0"/>
              </a:rPr>
              <a:t>opportunities</a:t>
            </a:r>
            <a:r>
              <a:rPr lang="en-US" spc="-40" dirty="0">
                <a:effectLst/>
                <a:ea typeface="Calibri" panose="020F0502020204030204" pitchFamily="34" charset="0"/>
              </a:rPr>
              <a:t> </a:t>
            </a:r>
            <a:r>
              <a:rPr lang="en-US" dirty="0">
                <a:effectLst/>
                <a:ea typeface="Calibri" panose="020F0502020204030204" pitchFamily="34" charset="0"/>
              </a:rPr>
              <a:t>to</a:t>
            </a:r>
            <a:r>
              <a:rPr lang="en-US" spc="-20" dirty="0">
                <a:effectLst/>
                <a:ea typeface="Calibri" panose="020F0502020204030204" pitchFamily="34" charset="0"/>
              </a:rPr>
              <a:t> </a:t>
            </a:r>
            <a:r>
              <a:rPr lang="en-US" dirty="0">
                <a:effectLst/>
                <a:ea typeface="Calibri" panose="020F0502020204030204" pitchFamily="34" charset="0"/>
              </a:rPr>
              <a:t>improve</a:t>
            </a:r>
            <a:r>
              <a:rPr lang="en-US" spc="-30" dirty="0">
                <a:effectLst/>
                <a:ea typeface="Calibri" panose="020F0502020204030204" pitchFamily="34" charset="0"/>
              </a:rPr>
              <a:t> </a:t>
            </a:r>
            <a:r>
              <a:rPr lang="en-US" dirty="0">
                <a:effectLst/>
                <a:ea typeface="Calibri" panose="020F0502020204030204" pitchFamily="34" charset="0"/>
              </a:rPr>
              <a:t>teamwork</a:t>
            </a:r>
            <a:r>
              <a:rPr lang="en-US" spc="-25" dirty="0">
                <a:effectLst/>
                <a:ea typeface="Calibri" panose="020F0502020204030204" pitchFamily="34" charset="0"/>
              </a:rPr>
              <a:t> </a:t>
            </a:r>
            <a:r>
              <a:rPr lang="en-US" dirty="0">
                <a:effectLst/>
                <a:ea typeface="Calibri" panose="020F0502020204030204" pitchFamily="34" charset="0"/>
              </a:rPr>
              <a:t>and</a:t>
            </a:r>
            <a:r>
              <a:rPr lang="en-US" spc="-40" dirty="0">
                <a:effectLst/>
                <a:ea typeface="Calibri" panose="020F0502020204030204" pitchFamily="34" charset="0"/>
              </a:rPr>
              <a:t> </a:t>
            </a:r>
            <a:r>
              <a:rPr lang="en-US" dirty="0">
                <a:effectLst/>
                <a:ea typeface="Calibri" panose="020F0502020204030204" pitchFamily="34" charset="0"/>
              </a:rPr>
              <a:t>communication</a:t>
            </a:r>
            <a:r>
              <a:rPr lang="en-US" spc="-10" dirty="0">
                <a:effectLst/>
                <a:ea typeface="Calibri" panose="020F0502020204030204" pitchFamily="34" charset="0"/>
              </a:rPr>
              <a:t> </a:t>
            </a:r>
            <a:r>
              <a:rPr lang="en-US" dirty="0">
                <a:effectLst/>
                <a:ea typeface="Calibri" panose="020F0502020204030204" pitchFamily="34" charset="0"/>
              </a:rPr>
              <a:t>in the diagnostic process worked, perhaps </a:t>
            </a:r>
            <a:r>
              <a:rPr lang="en-US" spc="-40" dirty="0">
                <a:effectLst/>
                <a:ea typeface="Calibri" panose="020F0502020204030204" pitchFamily="34" charset="0"/>
              </a:rPr>
              <a:t>Mr. </a:t>
            </a:r>
            <a:r>
              <a:rPr lang="en-US" dirty="0">
                <a:effectLst/>
                <a:ea typeface="Calibri" panose="020F0502020204030204" pitchFamily="34" charset="0"/>
              </a:rPr>
              <a:t>Kane would have been receiving an optimistic report of localized, early‐stage non‐small-cell lung cancer from the oncologist who consulted and developed his cancer treatment</a:t>
            </a:r>
            <a:r>
              <a:rPr lang="en-US" spc="-65" dirty="0">
                <a:effectLst/>
                <a:ea typeface="Calibri" panose="020F0502020204030204" pitchFamily="34" charset="0"/>
              </a:rPr>
              <a:t> </a:t>
            </a:r>
            <a:r>
              <a:rPr lang="en-US" dirty="0">
                <a:effectLst/>
                <a:ea typeface="Calibri" panose="020F0502020204030204" pitchFamily="34" charset="0"/>
              </a:rPr>
              <a:t>plan.</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Six</a:t>
            </a:r>
            <a:r>
              <a:rPr lang="en-US" spc="-20" dirty="0">
                <a:effectLst/>
                <a:ea typeface="Calibri" panose="020F0502020204030204" pitchFamily="34" charset="0"/>
              </a:rPr>
              <a:t> </a:t>
            </a:r>
            <a:r>
              <a:rPr lang="en-US" dirty="0">
                <a:effectLst/>
                <a:ea typeface="Calibri" panose="020F0502020204030204" pitchFamily="34" charset="0"/>
              </a:rPr>
              <a:t>months</a:t>
            </a:r>
            <a:r>
              <a:rPr lang="en-US" spc="-20" dirty="0">
                <a:effectLst/>
                <a:ea typeface="Calibri" panose="020F0502020204030204" pitchFamily="34" charset="0"/>
              </a:rPr>
              <a:t> </a:t>
            </a:r>
            <a:r>
              <a:rPr lang="en-US" spc="-25" dirty="0">
                <a:effectLst/>
                <a:ea typeface="Calibri" panose="020F0502020204030204" pitchFamily="34" charset="0"/>
              </a:rPr>
              <a:t>later,</a:t>
            </a:r>
            <a:r>
              <a:rPr lang="en-US" spc="-35" dirty="0">
                <a:effectLst/>
                <a:ea typeface="Calibri" panose="020F0502020204030204" pitchFamily="34" charset="0"/>
              </a:rPr>
              <a:t> </a:t>
            </a:r>
            <a:r>
              <a:rPr lang="en-US" dirty="0">
                <a:effectLst/>
                <a:ea typeface="Calibri" panose="020F0502020204030204" pitchFamily="34" charset="0"/>
              </a:rPr>
              <a:t>perhaps</a:t>
            </a:r>
            <a:r>
              <a:rPr lang="en-US" spc="-35" dirty="0">
                <a:effectLst/>
                <a:ea typeface="Calibri" panose="020F0502020204030204" pitchFamily="34" charset="0"/>
              </a:rPr>
              <a:t> </a:t>
            </a:r>
            <a:r>
              <a:rPr lang="en-US" dirty="0">
                <a:effectLst/>
                <a:ea typeface="Calibri" panose="020F0502020204030204" pitchFamily="34" charset="0"/>
              </a:rPr>
              <a:t>he</a:t>
            </a:r>
            <a:r>
              <a:rPr lang="en-US" spc="-20" dirty="0">
                <a:effectLst/>
                <a:ea typeface="Calibri" panose="020F0502020204030204" pitchFamily="34" charset="0"/>
              </a:rPr>
              <a:t> </a:t>
            </a:r>
            <a:r>
              <a:rPr lang="en-US" dirty="0">
                <a:effectLst/>
                <a:ea typeface="Calibri" panose="020F0502020204030204" pitchFamily="34" charset="0"/>
              </a:rPr>
              <a:t>would</a:t>
            </a:r>
            <a:r>
              <a:rPr lang="en-US" spc="-25" dirty="0">
                <a:effectLst/>
                <a:ea typeface="Calibri" panose="020F0502020204030204" pitchFamily="34" charset="0"/>
              </a:rPr>
              <a:t> </a:t>
            </a:r>
            <a:r>
              <a:rPr lang="en-US" dirty="0">
                <a:effectLst/>
                <a:ea typeface="Calibri" panose="020F0502020204030204" pitchFamily="34" charset="0"/>
              </a:rPr>
              <a:t>have</a:t>
            </a:r>
            <a:r>
              <a:rPr lang="en-US" spc="-25" dirty="0">
                <a:effectLst/>
                <a:ea typeface="Calibri" panose="020F0502020204030204" pitchFamily="34" charset="0"/>
              </a:rPr>
              <a:t> </a:t>
            </a:r>
            <a:r>
              <a:rPr lang="en-US" dirty="0">
                <a:effectLst/>
                <a:ea typeface="Calibri" panose="020F0502020204030204" pitchFamily="34" charset="0"/>
              </a:rPr>
              <a:t>completed</a:t>
            </a:r>
            <a:r>
              <a:rPr lang="en-US" spc="-25" dirty="0">
                <a:effectLst/>
                <a:ea typeface="Calibri" panose="020F0502020204030204" pitchFamily="34" charset="0"/>
              </a:rPr>
              <a:t> </a:t>
            </a:r>
            <a:r>
              <a:rPr lang="en-US" dirty="0">
                <a:effectLst/>
                <a:ea typeface="Calibri" panose="020F0502020204030204" pitchFamily="34" charset="0"/>
              </a:rPr>
              <a:t>successful</a:t>
            </a:r>
            <a:r>
              <a:rPr lang="en-US" spc="-5" dirty="0">
                <a:effectLst/>
                <a:ea typeface="Calibri" panose="020F0502020204030204" pitchFamily="34" charset="0"/>
              </a:rPr>
              <a:t> </a:t>
            </a:r>
            <a:r>
              <a:rPr lang="en-US" dirty="0">
                <a:effectLst/>
                <a:ea typeface="Calibri" panose="020F0502020204030204" pitchFamily="34" charset="0"/>
              </a:rPr>
              <a:t>treatment</a:t>
            </a:r>
            <a:r>
              <a:rPr lang="en-US" spc="-40" dirty="0">
                <a:effectLst/>
                <a:ea typeface="Calibri" panose="020F0502020204030204" pitchFamily="34" charset="0"/>
              </a:rPr>
              <a:t> </a:t>
            </a:r>
            <a:r>
              <a:rPr lang="en-US" dirty="0">
                <a:effectLst/>
                <a:ea typeface="Calibri" panose="020F0502020204030204" pitchFamily="34" charset="0"/>
              </a:rPr>
              <a:t>for</a:t>
            </a:r>
            <a:r>
              <a:rPr lang="en-US" spc="-20" dirty="0">
                <a:effectLst/>
                <a:ea typeface="Calibri" panose="020F0502020204030204" pitchFamily="34" charset="0"/>
              </a:rPr>
              <a:t> </a:t>
            </a:r>
            <a:r>
              <a:rPr lang="en-US" dirty="0">
                <a:effectLst/>
                <a:ea typeface="Calibri" panose="020F0502020204030204" pitchFamily="34" charset="0"/>
              </a:rPr>
              <a:t>his cancer and gone into</a:t>
            </a:r>
            <a:r>
              <a:rPr lang="en-US" spc="-25" dirty="0">
                <a:effectLst/>
                <a:ea typeface="Calibri" panose="020F0502020204030204" pitchFamily="34" charset="0"/>
              </a:rPr>
              <a:t> </a:t>
            </a:r>
            <a:r>
              <a:rPr lang="en-US" dirty="0">
                <a:effectLst/>
                <a:ea typeface="Calibri" panose="020F0502020204030204" pitchFamily="34" charset="0"/>
              </a:rPr>
              <a:t>remission.</a:t>
            </a:r>
          </a:p>
          <a:p>
            <a:pPr marL="342900" marR="0" lvl="0" indent="-342900">
              <a:spcBef>
                <a:spcPts val="0"/>
              </a:spcBef>
              <a:spcAft>
                <a:spcPts val="0"/>
              </a:spcAft>
              <a:buFont typeface="+mj-lt"/>
              <a:buAutoNum type="arabicPeriod"/>
              <a:tabLst>
                <a:tab pos="457200" algn="l"/>
              </a:tabLst>
            </a:pPr>
            <a:r>
              <a:rPr lang="en-US" dirty="0">
                <a:effectLst/>
                <a:ea typeface="Calibri" panose="020F0502020204030204" pitchFamily="34" charset="0"/>
              </a:rPr>
              <a:t>After completing his cancer treatment, perhaps </a:t>
            </a:r>
            <a:r>
              <a:rPr lang="en-US" spc="-40" dirty="0">
                <a:effectLst/>
                <a:ea typeface="Calibri" panose="020F0502020204030204" pitchFamily="34" charset="0"/>
              </a:rPr>
              <a:t>Mr. </a:t>
            </a:r>
            <a:r>
              <a:rPr lang="en-US" dirty="0">
                <a:effectLst/>
                <a:ea typeface="Calibri" panose="020F0502020204030204" pitchFamily="34" charset="0"/>
              </a:rPr>
              <a:t>Kane would be looking forward</a:t>
            </a:r>
            <a:r>
              <a:rPr lang="en-US" spc="-40" dirty="0">
                <a:effectLst/>
                <a:ea typeface="Calibri" panose="020F0502020204030204" pitchFamily="34" charset="0"/>
              </a:rPr>
              <a:t> </a:t>
            </a:r>
            <a:r>
              <a:rPr lang="en-US" dirty="0">
                <a:effectLst/>
                <a:ea typeface="Calibri" panose="020F0502020204030204" pitchFamily="34" charset="0"/>
              </a:rPr>
              <a:t>to</a:t>
            </a:r>
            <a:r>
              <a:rPr lang="en-US" spc="-25" dirty="0">
                <a:effectLst/>
                <a:ea typeface="Calibri" panose="020F0502020204030204" pitchFamily="34" charset="0"/>
              </a:rPr>
              <a:t> </a:t>
            </a:r>
            <a:r>
              <a:rPr lang="en-US" dirty="0">
                <a:effectLst/>
                <a:ea typeface="Calibri" panose="020F0502020204030204" pitchFamily="34" charset="0"/>
              </a:rPr>
              <a:t>years</a:t>
            </a:r>
            <a:r>
              <a:rPr lang="en-US" spc="-35" dirty="0">
                <a:effectLst/>
                <a:ea typeface="Calibri" panose="020F0502020204030204" pitchFamily="34" charset="0"/>
              </a:rPr>
              <a:t> </a:t>
            </a:r>
            <a:r>
              <a:rPr lang="en-US" dirty="0">
                <a:effectLst/>
                <a:ea typeface="Calibri" panose="020F0502020204030204" pitchFamily="34" charset="0"/>
              </a:rPr>
              <a:t>of</a:t>
            </a:r>
            <a:r>
              <a:rPr lang="en-US" spc="-30" dirty="0">
                <a:effectLst/>
                <a:ea typeface="Calibri" panose="020F0502020204030204" pitchFamily="34" charset="0"/>
              </a:rPr>
              <a:t> </a:t>
            </a:r>
            <a:r>
              <a:rPr lang="en-US" dirty="0">
                <a:effectLst/>
                <a:ea typeface="Calibri" panose="020F0502020204030204" pitchFamily="34" charset="0"/>
              </a:rPr>
              <a:t>cancer‐free</a:t>
            </a:r>
            <a:r>
              <a:rPr lang="en-US" spc="-40" dirty="0">
                <a:effectLst/>
                <a:ea typeface="Calibri" panose="020F0502020204030204" pitchFamily="34" charset="0"/>
              </a:rPr>
              <a:t> </a:t>
            </a:r>
            <a:r>
              <a:rPr lang="en-US" dirty="0">
                <a:effectLst/>
                <a:ea typeface="Calibri" panose="020F0502020204030204" pitchFamily="34" charset="0"/>
              </a:rPr>
              <a:t>health</a:t>
            </a:r>
            <a:r>
              <a:rPr lang="en-US" spc="-40" dirty="0">
                <a:effectLst/>
                <a:ea typeface="Calibri" panose="020F0502020204030204" pitchFamily="34" charset="0"/>
              </a:rPr>
              <a:t> </a:t>
            </a:r>
            <a:r>
              <a:rPr lang="en-US" dirty="0">
                <a:effectLst/>
                <a:ea typeface="Calibri" panose="020F0502020204030204" pitchFamily="34" charset="0"/>
              </a:rPr>
              <a:t>and</a:t>
            </a:r>
            <a:r>
              <a:rPr lang="en-US" spc="-35" dirty="0">
                <a:effectLst/>
                <a:ea typeface="Calibri" panose="020F0502020204030204" pitchFamily="34" charset="0"/>
              </a:rPr>
              <a:t> </a:t>
            </a:r>
            <a:r>
              <a:rPr lang="en-US" dirty="0">
                <a:effectLst/>
                <a:ea typeface="Calibri" panose="020F0502020204030204" pitchFamily="34" charset="0"/>
              </a:rPr>
              <a:t>one</a:t>
            </a:r>
            <a:r>
              <a:rPr lang="en-US" spc="-15" dirty="0">
                <a:effectLst/>
                <a:ea typeface="Calibri" panose="020F0502020204030204" pitchFamily="34" charset="0"/>
              </a:rPr>
              <a:t> </a:t>
            </a:r>
            <a:r>
              <a:rPr lang="en-US" dirty="0">
                <a:effectLst/>
                <a:ea typeface="Calibri" panose="020F0502020204030204" pitchFamily="34" charset="0"/>
              </a:rPr>
              <a:t>day</a:t>
            </a:r>
            <a:r>
              <a:rPr lang="en-US" spc="-35" dirty="0">
                <a:effectLst/>
                <a:ea typeface="Calibri" panose="020F0502020204030204" pitchFamily="34" charset="0"/>
              </a:rPr>
              <a:t> </a:t>
            </a:r>
            <a:r>
              <a:rPr lang="en-US" dirty="0">
                <a:effectLst/>
                <a:ea typeface="Calibri" panose="020F0502020204030204" pitchFamily="34" charset="0"/>
              </a:rPr>
              <a:t>maybe</a:t>
            </a:r>
            <a:r>
              <a:rPr lang="en-US" spc="-40" dirty="0">
                <a:effectLst/>
                <a:ea typeface="Calibri" panose="020F0502020204030204" pitchFamily="34" charset="0"/>
              </a:rPr>
              <a:t> </a:t>
            </a:r>
            <a:r>
              <a:rPr lang="en-US" dirty="0">
                <a:effectLst/>
                <a:ea typeface="Calibri" panose="020F0502020204030204" pitchFamily="34" charset="0"/>
              </a:rPr>
              <a:t>even</a:t>
            </a:r>
            <a:r>
              <a:rPr lang="en-US" spc="-30" dirty="0">
                <a:effectLst/>
                <a:ea typeface="Calibri" panose="020F0502020204030204" pitchFamily="34" charset="0"/>
              </a:rPr>
              <a:t> </a:t>
            </a:r>
            <a:r>
              <a:rPr lang="en-US" dirty="0">
                <a:effectLst/>
                <a:ea typeface="Calibri" panose="020F0502020204030204" pitchFamily="34" charset="0"/>
              </a:rPr>
              <a:t>that</a:t>
            </a:r>
            <a:r>
              <a:rPr lang="en-US" spc="-35" dirty="0">
                <a:effectLst/>
                <a:ea typeface="Calibri" panose="020F0502020204030204" pitchFamily="34" charset="0"/>
              </a:rPr>
              <a:t> </a:t>
            </a:r>
            <a:r>
              <a:rPr lang="en-US" dirty="0">
                <a:effectLst/>
                <a:ea typeface="Calibri" panose="020F0502020204030204" pitchFamily="34" charset="0"/>
              </a:rPr>
              <a:t>kidney transplant</a:t>
            </a:r>
            <a:r>
              <a:rPr lang="en-US" dirty="0"/>
              <a:t>.</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t>16</a:t>
            </a:fld>
            <a:endParaRPr lang="en-US"/>
          </a:p>
        </p:txBody>
      </p:sp>
    </p:spTree>
    <p:extLst>
      <p:ext uri="{BB962C8B-B14F-4D97-AF65-F5344CB8AC3E}">
        <p14:creationId xmlns:p14="http://schemas.microsoft.com/office/powerpoint/2010/main" val="730132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module, participants learned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Diagnostic error is a patient safety issue and applications from the TeamSTEPPS model can be used to improve the diagnostic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Tools in communication, leadership, situation monitoring, and mutual support can be used to improve diagnosis.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tools can mitigate barriers to team effectiveness and achieve an outcome of improved patient safety and teamwork. </a:t>
            </a:r>
          </a:p>
        </p:txBody>
      </p:sp>
      <p:sp>
        <p:nvSpPr>
          <p:cNvPr id="4" name="Slide Number Placeholder 3"/>
          <p:cNvSpPr>
            <a:spLocks noGrp="1"/>
          </p:cNvSpPr>
          <p:nvPr>
            <p:ph type="sldNum" sz="quarter" idx="10"/>
          </p:nvPr>
        </p:nvSpPr>
        <p:spPr/>
        <p:txBody>
          <a:bodyPr/>
          <a:lstStyle/>
          <a:p>
            <a:fld id="{3DA94E17-EF1D-486E-B21E-4C184A5A89B4}" type="slidenum">
              <a:rPr lang="en-US" smtClean="0"/>
              <a:t>17</a:t>
            </a:fld>
            <a:endParaRPr lang="en-US"/>
          </a:p>
        </p:txBody>
      </p:sp>
      <p:sp>
        <p:nvSpPr>
          <p:cNvPr id="5" name="Header Placeholder 4">
            <a:extLst>
              <a:ext uri="{FF2B5EF4-FFF2-40B4-BE49-F238E27FC236}">
                <a16:creationId xmlns:a16="http://schemas.microsoft.com/office/drawing/2014/main" id="{95536C03-5410-4878-A782-247C7294A70F}"/>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47028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TeamSTEPPS for Diagnosis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Improvement</a:t>
            </a:r>
            <a:r>
              <a:rPr lang="en-US" sz="1200" kern="1200" dirty="0">
                <a:solidFill>
                  <a:schemeClr val="tx1"/>
                </a:solidFill>
                <a:effectLst/>
                <a:latin typeface="+mn-lt"/>
                <a:ea typeface="+mn-ea"/>
                <a:cs typeface="+mn-cs"/>
              </a:rPr>
              <a:t> has seven modules dedicated to improving diagnostic communication and teamwork. Communication strategies and tools to overcome some of the breakdowns in teamwork and team communication are available in each module and the accompanying </a:t>
            </a:r>
            <a:r>
              <a:rPr lang="en-US" sz="1200" b="1" kern="1200" dirty="0">
                <a:solidFill>
                  <a:schemeClr val="tx1"/>
                </a:solidFill>
                <a:effectLst/>
                <a:latin typeface="+mn-lt"/>
                <a:ea typeface="+mn-ea"/>
                <a:cs typeface="+mn-cs"/>
              </a:rPr>
              <a:t>Participant Workbook</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TeamSTEPPS for Diagnosis Improvement modules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Diagnostic Team 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Leadership.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Situation Monitoring.</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Mutual Support.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Putting It All Together.</a:t>
            </a:r>
          </a:p>
          <a:p>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18</a:t>
            </a:fld>
            <a:endParaRPr lang="en-US"/>
          </a:p>
        </p:txBody>
      </p:sp>
      <p:sp>
        <p:nvSpPr>
          <p:cNvPr id="5" name="Header Placeholder 4">
            <a:extLst>
              <a:ext uri="{FF2B5EF4-FFF2-40B4-BE49-F238E27FC236}">
                <a16:creationId xmlns:a16="http://schemas.microsoft.com/office/drawing/2014/main" id="{233AF22E-7E83-4423-B0F8-0F1814C7D886}"/>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528167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the list of references from this module.</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Slide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F6188A-B79F-44DB-9FF4-F22F39030D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55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completing this module, participants will be able to:</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Summarize diagnostic error and its importance as a patient safety issue.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Describe the core principles, resources, and tools of TeamSTEPPS for Diagnosis Improvement.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 the positive outcomes that can be realized with the successful use of the TeamSTEPPS tools and strategies.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2</a:t>
            </a:fld>
            <a:endParaRPr lang="en-US"/>
          </a:p>
        </p:txBody>
      </p:sp>
      <p:sp>
        <p:nvSpPr>
          <p:cNvPr id="5" name="Header Placeholder 4">
            <a:extLst>
              <a:ext uri="{FF2B5EF4-FFF2-40B4-BE49-F238E27FC236}">
                <a16:creationId xmlns:a16="http://schemas.microsoft.com/office/drawing/2014/main" id="{F53B0103-9D04-40F4-BF4A-786D4EA399C9}"/>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99129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the right diagnosis in a timely fashion is a crucial component of healthcare. It provides an explanation of a patient’s health problem and informs every subsequent healthcare decision. Positive patient outcomes hinge on having the right diagnosis.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Diagnostic error is a patient safety issue. </a:t>
            </a:r>
            <a:r>
              <a:rPr lang="en-US" sz="1200" kern="1200" dirty="0">
                <a:solidFill>
                  <a:schemeClr val="tx1"/>
                </a:solidFill>
                <a:effectLst/>
                <a:latin typeface="+mn-lt"/>
                <a:ea typeface="+mn-ea"/>
                <a:cs typeface="+mn-cs"/>
              </a:rPr>
              <a:t>The Institute for Healthcare Improvement Triple Aim framework is an approach to optimizing health system performance focusing on three dimensions, and improving diagnosis requires addressing all three dimensions.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Improving the patient experience of care (including quality and satisfaction). Diagnostic errors are a primary reason for medical liability claims.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Improving the health of populations. Diagnostic errors contribute to about 10 percent of patient deaths (National Academies of Sciences, Engineering, and Medicine, 2015).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Reducing the per capita cost of healthcare. Improving diagnostics can reduce costs by $100 billion per year (</a:t>
            </a:r>
            <a:r>
              <a:rPr lang="en-US" sz="1200" kern="1200" dirty="0" err="1">
                <a:solidFill>
                  <a:schemeClr val="tx1"/>
                </a:solidFill>
                <a:effectLst/>
                <a:latin typeface="+mn-lt"/>
                <a:ea typeface="+mn-ea"/>
                <a:cs typeface="+mn-cs"/>
              </a:rPr>
              <a:t>Stiefel</a:t>
            </a:r>
            <a:r>
              <a:rPr lang="en-US" sz="1200" kern="1200" dirty="0">
                <a:solidFill>
                  <a:schemeClr val="tx1"/>
                </a:solidFill>
                <a:effectLst/>
                <a:latin typeface="+mn-lt"/>
                <a:ea typeface="+mn-ea"/>
                <a:cs typeface="+mn-cs"/>
              </a:rPr>
              <a:t> &amp; Nolan, 2012).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us has a part to play to improve diagnosis and reduce errors in the diagnostic process.</a:t>
            </a:r>
          </a:p>
        </p:txBody>
      </p:sp>
      <p:sp>
        <p:nvSpPr>
          <p:cNvPr id="4" name="Slide Number Placeholder 3"/>
          <p:cNvSpPr>
            <a:spLocks noGrp="1"/>
          </p:cNvSpPr>
          <p:nvPr>
            <p:ph type="sldNum" sz="quarter" idx="5"/>
          </p:nvPr>
        </p:nvSpPr>
        <p:spPr/>
        <p:txBody>
          <a:bodyPr/>
          <a:lstStyle/>
          <a:p>
            <a:fld id="{7D612C43-7281-4B81-9204-AE17A482DDDD}" type="slidenum">
              <a:rPr lang="en-US" smtClean="0"/>
              <a:pPr/>
              <a:t>3</a:t>
            </a:fld>
            <a:endParaRPr lang="en-US"/>
          </a:p>
        </p:txBody>
      </p:sp>
      <p:sp>
        <p:nvSpPr>
          <p:cNvPr id="5" name="Header Placeholder 4">
            <a:extLst>
              <a:ext uri="{FF2B5EF4-FFF2-40B4-BE49-F238E27FC236}">
                <a16:creationId xmlns:a16="http://schemas.microsoft.com/office/drawing/2014/main" id="{E2A66406-B85D-430F-B43C-051E8E05ECB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92018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role of the diagnostic team is to promote collaboration among all the interrelated individuals working toward the goal of establishing and communicating an accurate and timely explanation of a patient’s health problem (Salas, Cooke, &amp; Rosen, 2008).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task of integrating relevant information and communicating a diagnosis to a patient is often the responsibility of an individual clinician; however, the diagnostic process involves and benefits from </a:t>
            </a:r>
            <a:r>
              <a:rPr lang="en-US" sz="1200" b="1" kern="1200" dirty="0">
                <a:solidFill>
                  <a:schemeClr val="tx1"/>
                </a:solidFill>
                <a:effectLst/>
                <a:latin typeface="+mn-lt"/>
                <a:ea typeface="+mn-ea"/>
                <a:cs typeface="+mn-cs"/>
              </a:rPr>
              <a:t>collaboration</a:t>
            </a:r>
            <a:r>
              <a:rPr lang="en-US" sz="1200" kern="1200" dirty="0">
                <a:solidFill>
                  <a:schemeClr val="tx1"/>
                </a:solidFill>
                <a:effectLst/>
                <a:latin typeface="+mn-lt"/>
                <a:ea typeface="+mn-ea"/>
                <a:cs typeface="+mn-cs"/>
              </a:rPr>
              <a:t> among multiple healthcare professionals, the patient, and the patient's family members. Arriving at accurate and timely diagnoses involves </a:t>
            </a:r>
            <a:r>
              <a:rPr lang="en-US" sz="1200" b="1" kern="1200" dirty="0">
                <a:solidFill>
                  <a:schemeClr val="tx1"/>
                </a:solidFill>
                <a:effectLst/>
                <a:latin typeface="+mn-lt"/>
                <a:ea typeface="+mn-ea"/>
                <a:cs typeface="+mn-cs"/>
              </a:rPr>
              <a:t>teamwork</a:t>
            </a:r>
            <a:r>
              <a:rPr lang="en-US" sz="1200" kern="1200" dirty="0">
                <a:solidFill>
                  <a:schemeClr val="tx1"/>
                </a:solidFill>
                <a:effectLst/>
                <a:latin typeface="+mn-lt"/>
                <a:ea typeface="+mn-ea"/>
                <a:cs typeface="+mn-cs"/>
              </a:rPr>
              <a:t> (National Academies of Sciences, Engineering, and Medicine, 2015).</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Image Source: National Academy of Medicine conceptualization of the diagnostic process, 2015.</a:t>
            </a:r>
            <a:endParaRPr lang="en-US" b="1"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4</a:t>
            </a:fld>
            <a:endParaRPr lang="en-US"/>
          </a:p>
        </p:txBody>
      </p:sp>
      <p:sp>
        <p:nvSpPr>
          <p:cNvPr id="5" name="Header Placeholder 4">
            <a:extLst>
              <a:ext uri="{FF2B5EF4-FFF2-40B4-BE49-F238E27FC236}">
                <a16:creationId xmlns:a16="http://schemas.microsoft.com/office/drawing/2014/main" id="{FC45C73E-0A91-4D46-A916-79856786C45E}"/>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812984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560" y="4343400"/>
            <a:ext cx="5498592" cy="4495800"/>
          </a:xfrm>
        </p:spPr>
        <p:txBody>
          <a:bodyPr/>
          <a:lstStyle/>
          <a:p>
            <a:r>
              <a:rPr lang="en-US" sz="1200" kern="1200" dirty="0">
                <a:solidFill>
                  <a:schemeClr val="tx1"/>
                </a:solidFill>
                <a:effectLst/>
                <a:latin typeface="+mn-lt"/>
                <a:ea typeface="+mn-ea"/>
                <a:cs typeface="+mn-cs"/>
              </a:rPr>
              <a:t>The TeamSTEPPS program has been built on a framework composed of </a:t>
            </a:r>
            <a:r>
              <a:rPr lang="en-US" sz="1200" b="1" kern="1200" dirty="0">
                <a:solidFill>
                  <a:schemeClr val="tx1"/>
                </a:solidFill>
                <a:effectLst/>
                <a:latin typeface="+mn-lt"/>
                <a:ea typeface="+mn-ea"/>
                <a:cs typeface="+mn-cs"/>
              </a:rPr>
              <a:t>four teachable, learnable skills – leadership, situation monitoring, mutual support, and communication</a:t>
            </a:r>
            <a:r>
              <a:rPr lang="en-US" sz="1200" kern="1200" dirty="0">
                <a:solidFill>
                  <a:schemeClr val="tx1"/>
                </a:solidFill>
                <a:effectLst/>
                <a:latin typeface="+mn-lt"/>
                <a:ea typeface="+mn-ea"/>
                <a:cs typeface="+mn-cs"/>
              </a:rPr>
              <a:t>. The red arrows on the graphic of the TeamSTEPPS framework depict a two‐way dynamic interplay between the four skill areas and team‐related outcomes.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TeamSTEPPS for Diagnosis Improvement course applies the TeamSTEPPS framework to the specific problem of diagnostic error</a:t>
            </a:r>
            <a:r>
              <a:rPr lang="en-US" sz="1200" kern="1200" dirty="0">
                <a:solidFill>
                  <a:schemeClr val="tx1"/>
                </a:solidFill>
                <a:effectLst/>
                <a:latin typeface="+mn-lt"/>
                <a:ea typeface="+mn-ea"/>
                <a:cs typeface="+mn-cs"/>
              </a:rPr>
              <a:t>. When implementing TeamSTEPPS for Diagnosis Improvement, teams will learn about the four competency areas and how improved communication among all members of the care team can lead to a safe, accurate, and timely diagnosis in all healthcare settings.</a:t>
            </a: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64830D-D37C-4870-B6B4-F6A92A52D55C}" type="slidenum">
              <a:rPr lang="en-US" smtClean="0"/>
              <a:t>5</a:t>
            </a:fld>
            <a:endParaRPr lang="en-US"/>
          </a:p>
        </p:txBody>
      </p:sp>
      <p:sp>
        <p:nvSpPr>
          <p:cNvPr id="5" name="Header Placeholder 4">
            <a:extLst>
              <a:ext uri="{FF2B5EF4-FFF2-40B4-BE49-F238E27FC236}">
                <a16:creationId xmlns:a16="http://schemas.microsoft.com/office/drawing/2014/main" id="{BDAC93D9-6685-48F6-B30B-95100E46F3C1}"/>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0806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for everyone within the diagnostic process to understand their responsibilities as part of the diagnostic team and contribute to improving diagnosis.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Contribution is about recognizing that we all have a role in the process and appreciating each other and ourselves. Take, for example, the patient and family members. How do they contribute to the diagnostic process? Front desk personnel? Clinic nurse? Pharmacist? Consulting providers?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person has a unique perspective and can bring important information to the diagnostic process. Even “small” tasks that may seem insignificant can help lead to a timely diagnosis that is accurate and able to be communicated to the patient and family. Every member of the team can help prevent a diagnostic error.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slides review key concepts and resources provided in the previous modules.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6</a:t>
            </a:fld>
            <a:endParaRPr lang="en-US"/>
          </a:p>
        </p:txBody>
      </p:sp>
      <p:sp>
        <p:nvSpPr>
          <p:cNvPr id="5" name="Header Placeholder 4">
            <a:extLst>
              <a:ext uri="{FF2B5EF4-FFF2-40B4-BE49-F238E27FC236}">
                <a16:creationId xmlns:a16="http://schemas.microsoft.com/office/drawing/2014/main" id="{1908DBD4-6A28-4638-9A0D-55272B70932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26506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1440">
              <a:lnSpc>
                <a:spcPct val="97000"/>
              </a:lnSpc>
              <a:spcBef>
                <a:spcPts val="285"/>
              </a:spcBef>
              <a:spcAft>
                <a:spcPts val="0"/>
              </a:spcAft>
            </a:pPr>
            <a:r>
              <a:rPr lang="en-US" dirty="0">
                <a:effectLst/>
                <a:latin typeface="Calibri" panose="020F0502020204030204" pitchFamily="34" charset="0"/>
                <a:ea typeface="Calibri" panose="020F0502020204030204" pitchFamily="34" charset="0"/>
              </a:rPr>
              <a:t>Communication is the foundation of success for TeamSTEPPS. The communication tools we discussed in Module 3 include </a:t>
            </a:r>
            <a:r>
              <a:rPr lang="en-US" b="1" dirty="0">
                <a:effectLst/>
                <a:latin typeface="Calibri" panose="020F0502020204030204" pitchFamily="34" charset="0"/>
                <a:ea typeface="Calibri" panose="020F0502020204030204" pitchFamily="34" charset="0"/>
              </a:rPr>
              <a:t>SBAR – Situation, Background, Assessment, </a:t>
            </a:r>
            <a:r>
              <a:rPr lang="en-US" dirty="0">
                <a:effectLst/>
                <a:latin typeface="Calibri" panose="020F0502020204030204" pitchFamily="34" charset="0"/>
                <a:ea typeface="Calibri" panose="020F0502020204030204" pitchFamily="34" charset="0"/>
              </a:rPr>
              <a:t>and </a:t>
            </a:r>
            <a:r>
              <a:rPr lang="en-US" b="1" dirty="0">
                <a:effectLst/>
                <a:latin typeface="Calibri" panose="020F0502020204030204" pitchFamily="34" charset="0"/>
                <a:ea typeface="Calibri" panose="020F0502020204030204" pitchFamily="34" charset="0"/>
              </a:rPr>
              <a:t>Recommendations or Requests</a:t>
            </a:r>
            <a:r>
              <a:rPr lang="en-US" dirty="0">
                <a:effectLst/>
                <a:latin typeface="Calibri" panose="020F0502020204030204" pitchFamily="34" charset="0"/>
                <a:ea typeface="Calibri" panose="020F0502020204030204" pitchFamily="34" charset="0"/>
              </a:rPr>
              <a:t>. Examples of the SBAR approach to improving diagnostic communication include using SBAR to improve team communication, structure communication with patients, structure communication around diagnostic uncertainty, and support the importance of a diagnosis-focused referral. </a:t>
            </a:r>
            <a:r>
              <a:rPr lang="en-US" b="1" dirty="0">
                <a:effectLst/>
                <a:latin typeface="Calibri" panose="020F0502020204030204" pitchFamily="34" charset="0"/>
                <a:ea typeface="Calibri" panose="020F0502020204030204" pitchFamily="34" charset="0"/>
              </a:rPr>
              <a:t>Teach‐back </a:t>
            </a:r>
            <a:r>
              <a:rPr lang="en-US" dirty="0">
                <a:effectLst/>
                <a:latin typeface="Calibri" panose="020F0502020204030204" pitchFamily="34" charset="0"/>
                <a:ea typeface="Calibri" panose="020F0502020204030204" pitchFamily="34" charset="0"/>
              </a:rPr>
              <a:t>is another diagnosis improvement communication tool that promotes patient engagement, patient safety, adherence, and quality.</a:t>
            </a:r>
          </a:p>
          <a:p>
            <a:pPr marR="0">
              <a:spcBef>
                <a:spcPts val="10"/>
              </a:spcBef>
              <a:spcAft>
                <a:spcPts val="0"/>
              </a:spcAft>
            </a:pPr>
            <a:r>
              <a:rPr lang="en-US" dirty="0">
                <a:effectLst/>
                <a:latin typeface="Calibri" panose="020F0502020204030204" pitchFamily="34" charset="0"/>
                <a:ea typeface="Calibri" panose="020F0502020204030204" pitchFamily="34" charset="0"/>
              </a:rPr>
              <a:t> </a:t>
            </a:r>
          </a:p>
          <a:p>
            <a:pPr marR="173990">
              <a:lnSpc>
                <a:spcPct val="97000"/>
              </a:lnSpc>
              <a:spcBef>
                <a:spcPts val="0"/>
              </a:spcBef>
              <a:spcAft>
                <a:spcPts val="0"/>
              </a:spcAft>
            </a:pPr>
            <a:r>
              <a:rPr lang="en-US" dirty="0">
                <a:effectLst/>
                <a:latin typeface="Calibri" panose="020F0502020204030204" pitchFamily="34" charset="0"/>
                <a:ea typeface="Calibri" panose="020F0502020204030204" pitchFamily="34" charset="0"/>
              </a:rPr>
              <a:t>Early in this course we introduced the concept of </a:t>
            </a:r>
            <a:r>
              <a:rPr lang="en-US" b="1" dirty="0">
                <a:effectLst/>
                <a:latin typeface="Calibri" panose="020F0502020204030204" pitchFamily="34" charset="0"/>
                <a:ea typeface="Calibri" panose="020F0502020204030204" pitchFamily="34" charset="0"/>
              </a:rPr>
              <a:t>Reflective Practice. </a:t>
            </a:r>
            <a:r>
              <a:rPr lang="en-US" dirty="0">
                <a:effectLst/>
                <a:latin typeface="Calibri" panose="020F0502020204030204" pitchFamily="34" charset="0"/>
                <a:ea typeface="Calibri" panose="020F0502020204030204" pitchFamily="34" charset="0"/>
              </a:rPr>
              <a:t>This approach reminds each member of the team to Ask questions, Listen actively, and Act appropriately based on communication and feedback. This new tool is used during each module to ensure that you and your team are on track for improving diagnostic safety.</a:t>
            </a:r>
          </a:p>
          <a:p>
            <a:pPr marR="0">
              <a:spcBef>
                <a:spcPts val="55"/>
              </a:spcBef>
              <a:spcAft>
                <a:spcPts val="0"/>
              </a:spcAft>
            </a:pPr>
            <a:r>
              <a:rPr lang="en-US" dirty="0">
                <a:effectLst/>
                <a:latin typeface="Calibri" panose="020F0502020204030204" pitchFamily="34" charset="0"/>
                <a:ea typeface="Calibri" panose="020F0502020204030204" pitchFamily="34" charset="0"/>
              </a:rPr>
              <a:t> </a:t>
            </a:r>
          </a:p>
          <a:p>
            <a:pPr marR="149225">
              <a:lnSpc>
                <a:spcPct val="97000"/>
              </a:lnSpc>
              <a:spcBef>
                <a:spcPts val="0"/>
              </a:spcBef>
              <a:spcAft>
                <a:spcPts val="0"/>
              </a:spcAft>
            </a:pPr>
            <a:r>
              <a:rPr lang="en-US" dirty="0">
                <a:effectLst/>
                <a:latin typeface="Calibri" panose="020F0502020204030204" pitchFamily="34" charset="0"/>
                <a:ea typeface="Calibri" panose="020F0502020204030204" pitchFamily="34" charset="0"/>
              </a:rPr>
              <a:t>Additional communication tools are available in other TeamSTEPPS courses that were not included here. These include call‐out, check back, and handoffs. You may want to explore these additional tools as part of your TeamSTEPPS implementation. Links to additional tools are found in the </a:t>
            </a:r>
            <a:r>
              <a:rPr lang="en-US" b="1" dirty="0">
                <a:effectLst/>
                <a:latin typeface="Calibri" panose="020F0502020204030204" pitchFamily="34" charset="0"/>
                <a:ea typeface="Calibri" panose="020F0502020204030204" pitchFamily="34" charset="0"/>
              </a:rPr>
              <a:t>Facilitator’s Guide.</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7</a:t>
            </a:fld>
            <a:endParaRPr lang="en-US"/>
          </a:p>
        </p:txBody>
      </p:sp>
      <p:sp>
        <p:nvSpPr>
          <p:cNvPr id="5" name="Header Placeholder 4">
            <a:extLst>
              <a:ext uri="{FF2B5EF4-FFF2-40B4-BE49-F238E27FC236}">
                <a16:creationId xmlns:a16="http://schemas.microsoft.com/office/drawing/2014/main" id="{1B9C5A56-F067-4FD7-A759-E81661150876}"/>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28466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ea typeface="+mn-ea"/>
                <a:cs typeface="+mn-cs"/>
              </a:rPr>
              <a:t>The diagnostic process and reflection have similar goals as both derive from a spirit of inquiry. A three‐word prompt, </a:t>
            </a:r>
            <a:r>
              <a:rPr lang="en-US" b="1" kern="1200" dirty="0">
                <a:solidFill>
                  <a:schemeClr val="tx1"/>
                </a:solidFill>
                <a:effectLst/>
                <a:ea typeface="+mn-ea"/>
                <a:cs typeface="+mn-cs"/>
              </a:rPr>
              <a:t>“Ask, Listen, Act” </a:t>
            </a:r>
            <a:r>
              <a:rPr lang="en-US" kern="1200" dirty="0">
                <a:solidFill>
                  <a:schemeClr val="tx1"/>
                </a:solidFill>
                <a:effectLst/>
                <a:ea typeface="+mn-ea"/>
                <a:cs typeface="+mn-cs"/>
              </a:rPr>
              <a:t>is used throughout the course to encourage reflective practice among  team members. Reflection can help improve </a:t>
            </a:r>
            <a:r>
              <a:rPr lang="en-US" b="1" kern="1200" dirty="0">
                <a:solidFill>
                  <a:schemeClr val="tx1"/>
                </a:solidFill>
                <a:effectLst/>
                <a:ea typeface="+mn-ea"/>
                <a:cs typeface="+mn-cs"/>
              </a:rPr>
              <a:t>diagnostic calibration, which  describes the degree of agreement between diagnostic accuracy and confidence in having the right diagnosis</a:t>
            </a:r>
            <a:r>
              <a:rPr lang="en-US" kern="1200" dirty="0">
                <a:solidFill>
                  <a:schemeClr val="tx1"/>
                </a:solidFill>
                <a:effectLst/>
                <a:ea typeface="+mn-ea"/>
                <a:cs typeface="+mn-cs"/>
              </a:rPr>
              <a:t>. It is an effective antidote to many of the problems that lead to diagnostic error: overconfidence, premature closure, confirmation bias, discounting contrary evidence, and other barriers to making reliable conclusions.</a:t>
            </a:r>
          </a:p>
          <a:p>
            <a:r>
              <a:rPr lang="en-US" kern="1200" dirty="0">
                <a:solidFill>
                  <a:schemeClr val="tx1"/>
                </a:solidFill>
                <a:effectLst/>
                <a:ea typeface="+mn-ea"/>
                <a:cs typeface="+mn-cs"/>
              </a:rPr>
              <a:t> </a:t>
            </a:r>
          </a:p>
          <a:p>
            <a:r>
              <a:rPr lang="en-US" kern="1200" dirty="0">
                <a:solidFill>
                  <a:schemeClr val="tx1"/>
                </a:solidFill>
                <a:effectLst/>
                <a:ea typeface="+mn-ea"/>
                <a:cs typeface="+mn-cs"/>
              </a:rPr>
              <a:t>The Spirit of Inquiry means:</a:t>
            </a:r>
          </a:p>
          <a:p>
            <a:pPr marL="171450" lvl="0" indent="-171450">
              <a:buFont typeface="Arial" panose="020B0604020202020204" pitchFamily="34" charset="0"/>
              <a:buChar char="•"/>
            </a:pPr>
            <a:r>
              <a:rPr lang="en-US" b="1" kern="1200" dirty="0">
                <a:solidFill>
                  <a:schemeClr val="tx1"/>
                </a:solidFill>
                <a:effectLst/>
                <a:ea typeface="+mn-ea"/>
                <a:cs typeface="+mn-cs"/>
              </a:rPr>
              <a:t>ASK:</a:t>
            </a:r>
            <a:r>
              <a:rPr lang="en-US" kern="1200" dirty="0">
                <a:solidFill>
                  <a:schemeClr val="tx1"/>
                </a:solidFill>
                <a:effectLst/>
                <a:ea typeface="+mn-ea"/>
                <a:cs typeface="+mn-cs"/>
              </a:rPr>
              <a:t> Questions are the path to discovery. Questions convey value, so how do I ask the right questions of the right people at the right time to achieve a safe diagnosis?</a:t>
            </a:r>
          </a:p>
          <a:p>
            <a:pPr marL="171450" lvl="0" indent="-171450">
              <a:buFont typeface="Arial" panose="020B0604020202020204" pitchFamily="34" charset="0"/>
              <a:buChar char="•"/>
            </a:pPr>
            <a:r>
              <a:rPr lang="en-US" b="1" kern="1200" dirty="0">
                <a:solidFill>
                  <a:schemeClr val="tx1"/>
                </a:solidFill>
                <a:effectLst/>
                <a:ea typeface="+mn-ea"/>
                <a:cs typeface="+mn-cs"/>
              </a:rPr>
              <a:t>LISTEN:</a:t>
            </a:r>
            <a:r>
              <a:rPr lang="en-US" kern="1200" dirty="0">
                <a:solidFill>
                  <a:schemeClr val="tx1"/>
                </a:solidFill>
                <a:effectLst/>
                <a:ea typeface="+mn-ea"/>
                <a:cs typeface="+mn-cs"/>
              </a:rPr>
              <a:t> Questions are only meaningful if I listen actively through mindful engagement to the responses. What can I learn from actively listening? How do I integrate what I hear with what I already know to ask what else it can be?</a:t>
            </a:r>
          </a:p>
          <a:p>
            <a:pPr marL="171450" lvl="0" indent="-171450">
              <a:buFont typeface="Arial" panose="020B0604020202020204" pitchFamily="34" charset="0"/>
              <a:buChar char="•"/>
            </a:pPr>
            <a:r>
              <a:rPr lang="en-US" b="1" kern="1200" dirty="0">
                <a:solidFill>
                  <a:schemeClr val="tx1"/>
                </a:solidFill>
                <a:effectLst/>
                <a:ea typeface="+mn-ea"/>
                <a:cs typeface="+mn-cs"/>
              </a:rPr>
              <a:t>ACT:</a:t>
            </a:r>
            <a:r>
              <a:rPr lang="en-US" kern="1200" dirty="0">
                <a:solidFill>
                  <a:schemeClr val="tx1"/>
                </a:solidFill>
                <a:effectLst/>
                <a:ea typeface="+mn-ea"/>
                <a:cs typeface="+mn-cs"/>
              </a:rPr>
              <a:t> Asking and listening are followed by thoughtful action with patient perspectives and a plan for assessment. What actions will help contribute to a safe diagnostic process to plan actions that can lead to better health?</a:t>
            </a:r>
          </a:p>
          <a:p>
            <a:pPr lvl="0"/>
            <a:endParaRPr lang="en-US" kern="1200" dirty="0">
              <a:solidFill>
                <a:schemeClr val="tx1"/>
              </a:solidFill>
              <a:effectLst/>
              <a:ea typeface="+mn-ea"/>
              <a:cs typeface="+mn-cs"/>
            </a:endParaRPr>
          </a:p>
          <a:p>
            <a:pPr marL="401638"/>
            <a:r>
              <a:rPr lang="en-US" b="1" i="1" dirty="0">
                <a:effectLst/>
                <a:ea typeface="Calibri" panose="020F0502020204030204" pitchFamily="34" charset="0"/>
                <a:cs typeface="Calibri" panose="020F0502020204030204" pitchFamily="34" charset="0"/>
              </a:rPr>
              <a:t>[Self-Paced Learner Tip: </a:t>
            </a:r>
            <a:r>
              <a:rPr lang="en-US" i="1" dirty="0">
                <a:effectLst/>
                <a:ea typeface="Calibri" panose="020F0502020204030204" pitchFamily="34" charset="0"/>
                <a:cs typeface="Calibri" panose="020F0502020204030204" pitchFamily="34" charset="0"/>
              </a:rPr>
              <a:t>You will see Ask, Listen, and Act exercises throughout the course. Listen is designed to encourage active listening in teams. Anytime you see </a:t>
            </a:r>
            <a:r>
              <a:rPr lang="en-US" b="1" i="1" dirty="0">
                <a:effectLst/>
                <a:ea typeface="Calibri" panose="020F0502020204030204" pitchFamily="34" charset="0"/>
                <a:cs typeface="Calibri" panose="020F0502020204030204" pitchFamily="34" charset="0"/>
              </a:rPr>
              <a:t>Listen</a:t>
            </a:r>
            <a:r>
              <a:rPr lang="en-US" i="1" dirty="0">
                <a:effectLst/>
                <a:ea typeface="Calibri" panose="020F0502020204030204" pitchFamily="34" charset="0"/>
                <a:cs typeface="Calibri" panose="020F0502020204030204" pitchFamily="34" charset="0"/>
              </a:rPr>
              <a:t>, take it as an opportunity for self-reflection and think about how the prompts relate to you and your role on the team.</a:t>
            </a:r>
            <a:r>
              <a:rPr lang="en-US" b="1" i="1" dirty="0">
                <a:effectLst/>
                <a:ea typeface="Calibri" panose="020F0502020204030204" pitchFamily="34" charset="0"/>
                <a:cs typeface="Calibri" panose="020F0502020204030204" pitchFamily="34" charset="0"/>
              </a:rPr>
              <a:t>]</a:t>
            </a:r>
            <a:endParaRPr lang="en-US" dirty="0"/>
          </a:p>
          <a:p>
            <a:pPr marL="171450" lvl="0" indent="-171450">
              <a:buFont typeface="Arial" panose="020B0604020202020204" pitchFamily="34" charset="0"/>
              <a:buChar char="•"/>
            </a:pPr>
            <a:endParaRPr lang="en-US"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8</a:t>
            </a:fld>
            <a:endParaRPr lang="en-US"/>
          </a:p>
        </p:txBody>
      </p:sp>
      <p:sp>
        <p:nvSpPr>
          <p:cNvPr id="5" name="Header Placeholder 4">
            <a:extLst>
              <a:ext uri="{FF2B5EF4-FFF2-40B4-BE49-F238E27FC236}">
                <a16:creationId xmlns:a16="http://schemas.microsoft.com/office/drawing/2014/main" id="{3A2E49FA-6D2B-4952-9B86-D899C62171AE}"/>
              </a:ext>
            </a:extLst>
          </p:cNvPr>
          <p:cNvSpPr>
            <a:spLocks noGrp="1"/>
          </p:cNvSpPr>
          <p:nvPr>
            <p:ph type="hdr" sz="quarter"/>
          </p:nvPr>
        </p:nvSpPr>
        <p:spPr/>
        <p:txBody>
          <a:bodyPr/>
          <a:lstStyle/>
          <a:p>
            <a:r>
              <a:rPr lang="en-US"/>
              <a:t>Slide</a:t>
            </a:r>
            <a:endParaRPr lang="en-US" dirty="0"/>
          </a:p>
        </p:txBody>
      </p:sp>
      <p:grpSp>
        <p:nvGrpSpPr>
          <p:cNvPr id="6" name="Group 5">
            <a:extLst>
              <a:ext uri="{FF2B5EF4-FFF2-40B4-BE49-F238E27FC236}">
                <a16:creationId xmlns:a16="http://schemas.microsoft.com/office/drawing/2014/main" id="{F774ACDF-D7E0-4088-86ED-4D0B53075E94}"/>
              </a:ext>
            </a:extLst>
          </p:cNvPr>
          <p:cNvGrpSpPr/>
          <p:nvPr/>
        </p:nvGrpSpPr>
        <p:grpSpPr>
          <a:xfrm>
            <a:off x="766572" y="8122539"/>
            <a:ext cx="307975" cy="323850"/>
            <a:chOff x="0" y="0"/>
            <a:chExt cx="579120" cy="608648"/>
          </a:xfrm>
        </p:grpSpPr>
        <p:pic>
          <p:nvPicPr>
            <p:cNvPr id="7" name="Graphic 5" descr="User with solid fill">
              <a:extLst>
                <a:ext uri="{FF2B5EF4-FFF2-40B4-BE49-F238E27FC236}">
                  <a16:creationId xmlns:a16="http://schemas.microsoft.com/office/drawing/2014/main" id="{39BDC8B5-1E68-419C-BF17-4DC011297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8" name="Oval 7">
              <a:extLst>
                <a:ext uri="{FF2B5EF4-FFF2-40B4-BE49-F238E27FC236}">
                  <a16:creationId xmlns:a16="http://schemas.microsoft.com/office/drawing/2014/main" id="{942449B8-9DE1-4247-A8BB-B4894E229C8D}"/>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71226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8270">
              <a:lnSpc>
                <a:spcPct val="97000"/>
              </a:lnSpc>
              <a:spcBef>
                <a:spcPts val="285"/>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Leadership is a key TeamSTEPPS principle and is defined as the ability to maximize team members’ activities by ensuring team actions are understood, changes in information are shared, and team members have needed resources. In this course, three TeamSTEPPS tools for leaders have been presented (Module 4). The tools and how they may be useful in efforts to improve provider communication related to diagnosis are:</a:t>
            </a:r>
          </a:p>
          <a:p>
            <a:pPr marL="141605" marR="0">
              <a:lnSpc>
                <a:spcPts val="1450"/>
              </a:lnSpc>
              <a:spcBef>
                <a:spcPts val="0"/>
              </a:spcBef>
              <a:spcAft>
                <a:spcPts val="0"/>
              </a:spcAft>
            </a:pPr>
            <a:r>
              <a:rPr lang="en-US" sz="1200" b="1" kern="0" dirty="0">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nSpc>
                <a:spcPts val="1450"/>
              </a:lnSpc>
              <a:spcBef>
                <a:spcPts val="0"/>
              </a:spcBef>
              <a:spcAft>
                <a:spcPts val="0"/>
              </a:spcAft>
              <a:buFont typeface="Symbol" panose="05050102010706020507" pitchFamily="18" charset="2"/>
              <a:buChar char=""/>
            </a:pPr>
            <a:r>
              <a:rPr lang="en-US" sz="1200" b="1" kern="0" dirty="0">
                <a:effectLst/>
                <a:latin typeface="Calibri" panose="020F0502020204030204" pitchFamily="34" charset="0"/>
                <a:ea typeface="Calibri" panose="020F0502020204030204" pitchFamily="34" charset="0"/>
                <a:cs typeface="Calibri" panose="020F0502020204030204" pitchFamily="34" charset="0"/>
              </a:rPr>
              <a:t>Briefs:</a:t>
            </a:r>
          </a:p>
          <a:p>
            <a:pPr marL="514350" marR="0" lvl="1" indent="-171450">
              <a:lnSpc>
                <a:spcPts val="1440"/>
              </a:lnSpc>
              <a:spcBef>
                <a:spcPts val="0"/>
              </a:spcBef>
              <a:spcAft>
                <a:spcPts val="0"/>
              </a:spcAft>
              <a:buSzPts val="1200"/>
              <a:buFont typeface="Arial" panose="020B0604020202020204" pitchFamily="34" charset="0"/>
              <a:buChar char="•"/>
              <a:tabLst>
                <a:tab pos="313690" algn="l"/>
              </a:tabLst>
            </a:pPr>
            <a:r>
              <a:rPr lang="en-US" sz="1200" spc="-75" dirty="0">
                <a:effectLst/>
                <a:latin typeface="Calibri" panose="020F0502020204030204" pitchFamily="34" charset="0"/>
                <a:ea typeface="Arial" panose="020B0604020202020204" pitchFamily="34" charset="0"/>
                <a:cs typeface="Calibri" panose="020F0502020204030204" pitchFamily="34" charset="0"/>
              </a:rPr>
              <a:t>Short session prior to</a:t>
            </a:r>
            <a:r>
              <a:rPr lang="en-US" sz="1200" spc="15" dirty="0">
                <a:effectLst/>
                <a:latin typeface="Calibri" panose="020F0502020204030204" pitchFamily="34" charset="0"/>
                <a:ea typeface="Arial" panose="020B0604020202020204" pitchFamily="34" charset="0"/>
                <a:cs typeface="Calibri" panose="020F0502020204030204" pitchFamily="34" charset="0"/>
              </a:rPr>
              <a:t> </a:t>
            </a:r>
            <a:r>
              <a:rPr lang="en-US" sz="1200" spc="-75" dirty="0">
                <a:effectLst/>
                <a:latin typeface="Calibri" panose="020F0502020204030204" pitchFamily="34" charset="0"/>
                <a:ea typeface="Arial" panose="020B0604020202020204" pitchFamily="34" charset="0"/>
                <a:cs typeface="Calibri" panose="020F0502020204030204" pitchFamily="34" charset="0"/>
              </a:rPr>
              <a:t>start.</a:t>
            </a:r>
            <a:endParaRPr lang="en-US" sz="1100" spc="-75" dirty="0">
              <a:effectLst/>
              <a:latin typeface="Calibri" panose="020F0502020204030204" pitchFamily="34" charset="0"/>
              <a:ea typeface="Arial" panose="020B0604020202020204" pitchFamily="34" charset="0"/>
              <a:cs typeface="Calibri" panose="020F0502020204030204" pitchFamily="34" charset="0"/>
            </a:endParaRPr>
          </a:p>
          <a:p>
            <a:pPr marL="514350" marR="0" lvl="1" indent="-171450">
              <a:lnSpc>
                <a:spcPts val="1440"/>
              </a:lnSpc>
              <a:spcBef>
                <a:spcPts val="0"/>
              </a:spcBef>
              <a:spcAft>
                <a:spcPts val="0"/>
              </a:spcAft>
              <a:buSzPts val="1200"/>
              <a:buFont typeface="Arial" panose="020B0604020202020204" pitchFamily="34" charset="0"/>
              <a:buChar char="•"/>
              <a:tabLst>
                <a:tab pos="313690" algn="l"/>
              </a:tabLst>
            </a:pPr>
            <a:r>
              <a:rPr lang="en-US" sz="1200" spc="-75" dirty="0">
                <a:effectLst/>
                <a:latin typeface="Calibri" panose="020F0502020204030204" pitchFamily="34" charset="0"/>
                <a:ea typeface="Arial" panose="020B0604020202020204" pitchFamily="34" charset="0"/>
                <a:cs typeface="Calibri" panose="020F0502020204030204" pitchFamily="34" charset="0"/>
              </a:rPr>
              <a:t>Meeting to assign roles, establish expectations, anticipate</a:t>
            </a:r>
            <a:r>
              <a:rPr lang="en-US" sz="1200" spc="-55" dirty="0">
                <a:effectLst/>
                <a:latin typeface="Calibri" panose="020F0502020204030204" pitchFamily="34" charset="0"/>
                <a:ea typeface="Arial" panose="020B0604020202020204" pitchFamily="34" charset="0"/>
                <a:cs typeface="Calibri" panose="020F0502020204030204" pitchFamily="34" charset="0"/>
              </a:rPr>
              <a:t> </a:t>
            </a:r>
            <a:r>
              <a:rPr lang="en-US" sz="1200" spc="-75" dirty="0">
                <a:effectLst/>
                <a:latin typeface="Calibri" panose="020F0502020204030204" pitchFamily="34" charset="0"/>
                <a:ea typeface="Arial" panose="020B0604020202020204" pitchFamily="34" charset="0"/>
                <a:cs typeface="Calibri" panose="020F0502020204030204" pitchFamily="34" charset="0"/>
              </a:rPr>
              <a:t>outcomes.</a:t>
            </a:r>
            <a:endParaRPr lang="en-US" sz="1100" spc="-75" dirty="0">
              <a:effectLst/>
              <a:latin typeface="Calibri" panose="020F0502020204030204" pitchFamily="34" charset="0"/>
              <a:ea typeface="Arial" panose="020B0604020202020204" pitchFamily="34" charset="0"/>
              <a:cs typeface="Calibri" panose="020F0502020204030204" pitchFamily="34" charset="0"/>
            </a:endParaRPr>
          </a:p>
          <a:p>
            <a:pPr marL="171450" marR="0" lvl="0" indent="-171450">
              <a:lnSpc>
                <a:spcPts val="1440"/>
              </a:lnSpc>
              <a:spcBef>
                <a:spcPts val="0"/>
              </a:spcBef>
              <a:spcAft>
                <a:spcPts val="0"/>
              </a:spcAft>
              <a:buFont typeface="Symbol" panose="05050102010706020507" pitchFamily="18" charset="2"/>
              <a:buChar char=""/>
            </a:pPr>
            <a:r>
              <a:rPr lang="en-US" sz="1200" b="1" kern="0" dirty="0">
                <a:effectLst/>
                <a:latin typeface="Calibri" panose="020F0502020204030204" pitchFamily="34" charset="0"/>
                <a:ea typeface="Calibri" panose="020F0502020204030204" pitchFamily="34" charset="0"/>
                <a:cs typeface="Calibri" panose="020F0502020204030204" pitchFamily="34" charset="0"/>
              </a:rPr>
              <a:t>Huddles:</a:t>
            </a:r>
          </a:p>
          <a:p>
            <a:pPr marL="514350" marR="0" lvl="1" indent="-171450">
              <a:lnSpc>
                <a:spcPts val="1440"/>
              </a:lnSpc>
              <a:spcBef>
                <a:spcPts val="0"/>
              </a:spcBef>
              <a:spcAft>
                <a:spcPts val="0"/>
              </a:spcAft>
              <a:buSzPts val="1200"/>
              <a:buFont typeface="Arial" panose="020B0604020202020204" pitchFamily="34" charset="0"/>
              <a:buChar char="•"/>
              <a:tabLst>
                <a:tab pos="313690" algn="l"/>
              </a:tabLst>
            </a:pPr>
            <a:r>
              <a:rPr lang="en-US" sz="1200" spc="-75" dirty="0">
                <a:effectLst/>
                <a:latin typeface="Calibri" panose="020F0502020204030204" pitchFamily="34" charset="0"/>
                <a:ea typeface="Arial" panose="020B0604020202020204" pitchFamily="34" charset="0"/>
                <a:cs typeface="Calibri" panose="020F0502020204030204" pitchFamily="34" charset="0"/>
              </a:rPr>
              <a:t>Ad hoc planning to reestablish/reinforce and assess or adjust</a:t>
            </a:r>
            <a:r>
              <a:rPr lang="en-US" sz="1200" spc="-60" dirty="0">
                <a:effectLst/>
                <a:latin typeface="Calibri" panose="020F0502020204030204" pitchFamily="34" charset="0"/>
                <a:ea typeface="Arial" panose="020B0604020202020204" pitchFamily="34" charset="0"/>
                <a:cs typeface="Calibri" panose="020F0502020204030204" pitchFamily="34" charset="0"/>
              </a:rPr>
              <a:t> </a:t>
            </a:r>
            <a:r>
              <a:rPr lang="en-US" sz="1200" spc="-75" dirty="0">
                <a:effectLst/>
                <a:latin typeface="Calibri" panose="020F0502020204030204" pitchFamily="34" charset="0"/>
                <a:ea typeface="Arial" panose="020B0604020202020204" pitchFamily="34" charset="0"/>
                <a:cs typeface="Calibri" panose="020F0502020204030204" pitchFamily="34" charset="0"/>
              </a:rPr>
              <a:t>plans.</a:t>
            </a:r>
            <a:endParaRPr lang="en-US" sz="1100" spc="-75" dirty="0">
              <a:effectLst/>
              <a:latin typeface="Calibri" panose="020F0502020204030204" pitchFamily="34" charset="0"/>
              <a:ea typeface="Arial" panose="020B0604020202020204" pitchFamily="34" charset="0"/>
              <a:cs typeface="Calibri" panose="020F0502020204030204" pitchFamily="34" charset="0"/>
            </a:endParaRPr>
          </a:p>
          <a:p>
            <a:pPr marL="171450" marR="0" lvl="0" indent="-171450">
              <a:lnSpc>
                <a:spcPts val="1440"/>
              </a:lnSpc>
              <a:spcBef>
                <a:spcPts val="0"/>
              </a:spcBef>
              <a:spcAft>
                <a:spcPts val="0"/>
              </a:spcAft>
              <a:buFont typeface="Symbol" panose="05050102010706020507" pitchFamily="18" charset="2"/>
              <a:buChar char=""/>
            </a:pPr>
            <a:r>
              <a:rPr lang="en-US" sz="1200" b="1" kern="0" dirty="0">
                <a:effectLst/>
                <a:latin typeface="Calibri" panose="020F0502020204030204" pitchFamily="34" charset="0"/>
                <a:ea typeface="Calibri" panose="020F0502020204030204" pitchFamily="34" charset="0"/>
                <a:cs typeface="Calibri" panose="020F0502020204030204" pitchFamily="34" charset="0"/>
              </a:rPr>
              <a:t>Debriefs:</a:t>
            </a:r>
          </a:p>
          <a:p>
            <a:pPr marL="514350" marR="0" lvl="1" indent="-171450">
              <a:lnSpc>
                <a:spcPts val="1450"/>
              </a:lnSpc>
              <a:spcBef>
                <a:spcPts val="0"/>
              </a:spcBef>
              <a:spcAft>
                <a:spcPts val="0"/>
              </a:spcAft>
              <a:buSzPts val="1200"/>
              <a:buFont typeface="Arial" panose="020B0604020202020204" pitchFamily="34" charset="0"/>
              <a:buChar char="•"/>
              <a:tabLst>
                <a:tab pos="313690" algn="l"/>
              </a:tabLst>
            </a:pPr>
            <a:r>
              <a:rPr lang="en-US" sz="1200" spc="-75" dirty="0">
                <a:effectLst/>
                <a:latin typeface="Calibri" panose="020F0502020204030204" pitchFamily="34" charset="0"/>
                <a:ea typeface="Arial" panose="020B0604020202020204" pitchFamily="34" charset="0"/>
                <a:cs typeface="Calibri" panose="020F0502020204030204" pitchFamily="34" charset="0"/>
              </a:rPr>
              <a:t>Information exchange after an</a:t>
            </a:r>
            <a:r>
              <a:rPr lang="en-US" sz="1200" spc="-35" dirty="0">
                <a:effectLst/>
                <a:latin typeface="Calibri" panose="020F0502020204030204" pitchFamily="34" charset="0"/>
                <a:ea typeface="Arial" panose="020B0604020202020204" pitchFamily="34" charset="0"/>
                <a:cs typeface="Calibri" panose="020F0502020204030204" pitchFamily="34" charset="0"/>
              </a:rPr>
              <a:t> </a:t>
            </a:r>
            <a:r>
              <a:rPr lang="en-US" sz="1200" spc="-75" dirty="0">
                <a:effectLst/>
                <a:latin typeface="Calibri" panose="020F0502020204030204" pitchFamily="34" charset="0"/>
                <a:ea typeface="Arial" panose="020B0604020202020204" pitchFamily="34" charset="0"/>
                <a:cs typeface="Calibri" panose="020F0502020204030204" pitchFamily="34" charset="0"/>
              </a:rPr>
              <a:t>action.</a:t>
            </a:r>
            <a:endParaRPr lang="en-US" sz="1100" spc="-75" dirty="0">
              <a:effectLst/>
              <a:latin typeface="Calibri" panose="020F0502020204030204" pitchFamily="34" charset="0"/>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9</a:t>
            </a:fld>
            <a:endParaRPr lang="en-US"/>
          </a:p>
        </p:txBody>
      </p:sp>
      <p:sp>
        <p:nvSpPr>
          <p:cNvPr id="5" name="Header Placeholder 4">
            <a:extLst>
              <a:ext uri="{FF2B5EF4-FFF2-40B4-BE49-F238E27FC236}">
                <a16:creationId xmlns:a16="http://schemas.microsoft.com/office/drawing/2014/main" id="{C77FE41B-5383-45BF-8AD2-A7C9F0DA9D2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86459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1371600" y="3886200"/>
            <a:ext cx="6400800"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6708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A13F472F-74CF-41E1-8B89-3860AB20603E}"/>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8" name="Vertical Text Placeholder 2">
            <a:extLst>
              <a:ext uri="{FF2B5EF4-FFF2-40B4-BE49-F238E27FC236}">
                <a16:creationId xmlns:a16="http://schemas.microsoft.com/office/drawing/2014/main" id="{1C3A74A5-C78D-4040-8CAA-1D044495DC12}"/>
              </a:ext>
            </a:extLst>
          </p:cNvPr>
          <p:cNvSpPr>
            <a:spLocks noGrp="1"/>
          </p:cNvSpPr>
          <p:nvPr>
            <p:ph type="body" orient="vert" idx="1"/>
          </p:nvPr>
        </p:nvSpPr>
        <p:spPr>
          <a:xfrm>
            <a:off x="457200" y="1792224"/>
            <a:ext cx="8229600" cy="42306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5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Vertical Title 1">
            <a:extLst>
              <a:ext uri="{FF2B5EF4-FFF2-40B4-BE49-F238E27FC236}">
                <a16:creationId xmlns:a16="http://schemas.microsoft.com/office/drawing/2014/main" id="{57890190-C2A6-4D43-A275-011A96F9C459}"/>
              </a:ext>
            </a:extLst>
          </p:cNvPr>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8" name="Vertical Text Placeholder 2">
            <a:extLst>
              <a:ext uri="{FF2B5EF4-FFF2-40B4-BE49-F238E27FC236}">
                <a16:creationId xmlns:a16="http://schemas.microsoft.com/office/drawing/2014/main" id="{72A01E0A-10C9-4A18-AA29-E1B3EBC379D6}"/>
              </a:ext>
            </a:extLst>
          </p:cNvPr>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39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55771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766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24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0755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734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37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3547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1613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27" y="288636"/>
            <a:ext cx="8197795" cy="1325563"/>
          </a:xfrm>
          <a:prstGeom prst="rect">
            <a:avLst/>
          </a:prstGeo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69127" y="1825625"/>
            <a:ext cx="819779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425626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52009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4871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084768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184083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2144247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354579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811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106827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489799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369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24196B28-B861-425E-8405-D19C95B476A3}"/>
              </a:ext>
            </a:extLst>
          </p:cNvPr>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7EF79C9F-746F-4591-9A31-7ADD2A0A6C62}"/>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18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67653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947205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72084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987193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153251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53147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70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11" name="Text Placeholder 2">
            <a:extLst>
              <a:ext uri="{FF2B5EF4-FFF2-40B4-BE49-F238E27FC236}">
                <a16:creationId xmlns:a16="http://schemas.microsoft.com/office/drawing/2014/main" id="{3EA5C467-7C90-4FB6-8687-B45C77378C82}"/>
              </a:ext>
            </a:extLst>
          </p:cNvPr>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45278022-5D0D-4A3F-B8C6-57C5FB46BD23}"/>
              </a:ext>
            </a:extLst>
          </p:cNvPr>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4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6" name="Title 1">
            <a:extLst>
              <a:ext uri="{FF2B5EF4-FFF2-40B4-BE49-F238E27FC236}">
                <a16:creationId xmlns:a16="http://schemas.microsoft.com/office/drawing/2014/main" id="{1D76B586-E19B-4F48-BA34-9FCB7557BF3C}"/>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10674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230886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CC7B56D1-74FB-449A-849B-A2F51507B6C0}"/>
              </a:ext>
            </a:extLst>
          </p:cNvPr>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9" name="Content Placeholder 2">
            <a:extLst>
              <a:ext uri="{FF2B5EF4-FFF2-40B4-BE49-F238E27FC236}">
                <a16:creationId xmlns:a16="http://schemas.microsoft.com/office/drawing/2014/main" id="{0CF4E5FE-69B6-4D4D-835F-21D2F264B0AC}"/>
              </a:ext>
            </a:extLst>
          </p:cNvPr>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ABCE7EC8-4CBE-4FBE-995C-21118CCDBDCC}"/>
              </a:ext>
            </a:extLst>
          </p:cNvPr>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8994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2B1A3276-BD2B-4EB2-A886-DDBD72FCB07A}"/>
              </a:ext>
            </a:extLst>
          </p:cNvPr>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D9C7AC8E-4B50-42B9-8E72-433373FB110C}"/>
              </a:ext>
            </a:extLst>
          </p:cNvPr>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B46BF86-8333-42EA-81DF-C4926E0B990B}"/>
              </a:ext>
            </a:extLst>
          </p:cNvPr>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608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8C6914-7059-421C-BDDD-AE25D80469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23124"/>
            <a:ext cx="9144000" cy="847344"/>
          </a:xfrm>
          <a:prstGeom prst="rect">
            <a:avLst/>
          </a:prstGeom>
        </p:spPr>
      </p:pic>
      <p:pic>
        <p:nvPicPr>
          <p:cNvPr id="15" name="Picture 14">
            <a:extLst>
              <a:ext uri="{FF2B5EF4-FFF2-40B4-BE49-F238E27FC236}">
                <a16:creationId xmlns:a16="http://schemas.microsoft.com/office/drawing/2014/main" id="{099452B6-3462-4538-9CF5-30F5FFA1F0B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74635"/>
          <a:stretch/>
        </p:blipFill>
        <p:spPr>
          <a:xfrm>
            <a:off x="6096" y="0"/>
            <a:ext cx="9144000" cy="1792224"/>
          </a:xfrm>
          <a:prstGeom prst="rect">
            <a:avLst/>
          </a:prstGeom>
        </p:spPr>
      </p:pic>
      <p:sp>
        <p:nvSpPr>
          <p:cNvPr id="16" name="Title Placeholder 1">
            <a:extLst>
              <a:ext uri="{FF2B5EF4-FFF2-40B4-BE49-F238E27FC236}">
                <a16:creationId xmlns:a16="http://schemas.microsoft.com/office/drawing/2014/main" id="{514C6A6B-E634-44A8-8DD2-BCB5A64441FB}"/>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57F302D3-F4D1-45FD-846A-C3D6CCF1F8A6}"/>
              </a:ext>
            </a:extLst>
          </p:cNvPr>
          <p:cNvSpPr>
            <a:spLocks noGrp="1"/>
          </p:cNvSpPr>
          <p:nvPr>
            <p:ph type="body" idx="1"/>
          </p:nvPr>
        </p:nvSpPr>
        <p:spPr>
          <a:xfrm>
            <a:off x="457200" y="1792224"/>
            <a:ext cx="8229600" cy="42306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18" name="Date Placeholder 3">
            <a:extLst>
              <a:ext uri="{FF2B5EF4-FFF2-40B4-BE49-F238E27FC236}">
                <a16:creationId xmlns:a16="http://schemas.microsoft.com/office/drawing/2014/main" id="{1372DD78-3C4E-46B4-9307-72865DF9B2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2/28/2022</a:t>
            </a:fld>
            <a:endParaRPr lang="en-US" dirty="0"/>
          </a:p>
        </p:txBody>
      </p:sp>
      <p:sp>
        <p:nvSpPr>
          <p:cNvPr id="19" name="Footer Placeholder 4">
            <a:extLst>
              <a:ext uri="{FF2B5EF4-FFF2-40B4-BE49-F238E27FC236}">
                <a16:creationId xmlns:a16="http://schemas.microsoft.com/office/drawing/2014/main" id="{B1D04A52-246B-49DB-9B9A-5737B2ADD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20" name="Slide Number Placeholder 5">
            <a:extLst>
              <a:ext uri="{FF2B5EF4-FFF2-40B4-BE49-F238E27FC236}">
                <a16:creationId xmlns:a16="http://schemas.microsoft.com/office/drawing/2014/main" id="{41796DF9-1BE1-45EB-9D01-DB3054517C8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1856022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768"/>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768"/>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76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2/28/2022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Tree>
    <p:extLst>
      <p:ext uri="{BB962C8B-B14F-4D97-AF65-F5344CB8AC3E}">
        <p14:creationId xmlns:p14="http://schemas.microsoft.com/office/powerpoint/2010/main" val="16640826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2/28/2022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pic>
        <p:nvPicPr>
          <p:cNvPr id="16" name="Picture 2">
            <a:extLst>
              <a:ext uri="{FF2B5EF4-FFF2-40B4-BE49-F238E27FC236}">
                <a16:creationId xmlns:a16="http://schemas.microsoft.com/office/drawing/2014/main" id="{6A277169-C65F-4C55-BD3E-E3EA262F108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2121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5.jpeg"/><Relationship Id="rId7" Type="http://schemas.openxmlformats.org/officeDocument/2006/relationships/image" Target="../media/image32.jp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jpg"/><Relationship Id="rId11" Type="http://schemas.openxmlformats.org/officeDocument/2006/relationships/image" Target="../media/image30.png"/><Relationship Id="rId5" Type="http://schemas.openxmlformats.org/officeDocument/2006/relationships/image" Target="../media/image31.jpg"/><Relationship Id="rId10" Type="http://schemas.openxmlformats.org/officeDocument/2006/relationships/image" Target="../media/image29.png"/><Relationship Id="rId4" Type="http://schemas.openxmlformats.org/officeDocument/2006/relationships/image" Target="../media/image26.jpg"/><Relationship Id="rId9"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51463B-8D99-554E-8A08-437448889B7A}"/>
              </a:ext>
            </a:extLst>
          </p:cNvPr>
          <p:cNvSpPr>
            <a:spLocks noGrp="1"/>
          </p:cNvSpPr>
          <p:nvPr>
            <p:ph type="title"/>
          </p:nvPr>
        </p:nvSpPr>
        <p:spPr>
          <a:xfrm>
            <a:off x="473102" y="2766218"/>
            <a:ext cx="8197795" cy="1325563"/>
          </a:xfrm>
        </p:spPr>
        <p:txBody>
          <a:bodyPr/>
          <a:lstStyle/>
          <a:p>
            <a:pPr rtl="0" eaLnBrk="1" latinLnBrk="0" hangingPunct="1"/>
            <a:r>
              <a:rPr lang="en-US" sz="4400" b="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Module 7 </a:t>
            </a:r>
            <a:br>
              <a:rPr lang="en-US" sz="4400" b="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4400" b="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Putting It All Together</a:t>
            </a:r>
            <a:endParaRPr lang="en-US" dirty="0">
              <a:effectLst/>
            </a:endParaRPr>
          </a:p>
        </p:txBody>
      </p:sp>
      <p:sp>
        <p:nvSpPr>
          <p:cNvPr id="7" name="Rectangle 6">
            <a:extLst>
              <a:ext uri="{FF2B5EF4-FFF2-40B4-BE49-F238E27FC236}">
                <a16:creationId xmlns:a16="http://schemas.microsoft.com/office/drawing/2014/main" id="{014F9834-8BCC-4690-935A-6258F7FB1BFF}"/>
              </a:ext>
            </a:extLst>
          </p:cNvPr>
          <p:cNvSpPr/>
          <p:nvPr/>
        </p:nvSpPr>
        <p:spPr>
          <a:xfrm>
            <a:off x="293843" y="233796"/>
            <a:ext cx="8686800" cy="1446550"/>
          </a:xfrm>
          <a:prstGeom prst="rect">
            <a:avLst/>
          </a:prstGeom>
        </p:spPr>
        <p:txBody>
          <a:bodyPr wrap="square">
            <a:spAutoFit/>
          </a:bodyPr>
          <a:lstStyle/>
          <a:p>
            <a:pPr algn="ctr"/>
            <a:r>
              <a:rPr lang="en-US" sz="4400" b="1" i="1" dirty="0" err="1">
                <a:solidFill>
                  <a:schemeClr val="bg1"/>
                </a:solidFill>
                <a:latin typeface="Arial" panose="020B0604020202020204" pitchFamily="34" charset="0"/>
                <a:ea typeface="+mn-lt"/>
                <a:cs typeface="Arial" panose="020B0604020202020204" pitchFamily="34" charset="0"/>
              </a:rPr>
              <a:t>TeamSTEPPS</a:t>
            </a:r>
            <a:r>
              <a:rPr lang="en-US" sz="4400" b="1" i="1" dirty="0">
                <a:solidFill>
                  <a:schemeClr val="bg1"/>
                </a:solidFill>
                <a:latin typeface="Arial" panose="020B0604020202020204" pitchFamily="34" charset="0"/>
                <a:ea typeface="+mn-lt"/>
                <a:cs typeface="Arial" panose="020B0604020202020204" pitchFamily="34" charset="0"/>
              </a:rPr>
              <a:t>® for Diagnosis Improvement</a:t>
            </a:r>
            <a:endParaRPr lang="en-US" sz="44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B89846-BFA0-41F2-9060-F6A83FF993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4723634"/>
            <a:ext cx="2134366" cy="2134366"/>
          </a:xfrm>
          <a:prstGeom prst="rect">
            <a:avLst/>
          </a:prstGeom>
        </p:spPr>
      </p:pic>
    </p:spTree>
    <p:extLst>
      <p:ext uri="{BB962C8B-B14F-4D97-AF65-F5344CB8AC3E}">
        <p14:creationId xmlns:p14="http://schemas.microsoft.com/office/powerpoint/2010/main" val="382013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7B5E-9D72-4B5E-B5B1-0CE54440871D}"/>
              </a:ext>
            </a:extLst>
          </p:cNvPr>
          <p:cNvSpPr>
            <a:spLocks noGrp="1"/>
          </p:cNvSpPr>
          <p:nvPr>
            <p:ph type="title"/>
          </p:nvPr>
        </p:nvSpPr>
        <p:spPr/>
        <p:txBody>
          <a:bodyPr>
            <a:normAutofit/>
          </a:bodyPr>
          <a:lstStyle/>
          <a:p>
            <a:r>
              <a:rPr lang="en-US" dirty="0">
                <a:latin typeface="Arial" charset="0"/>
                <a:ea typeface="Arial" charset="0"/>
                <a:cs typeface="Arial" charset="0"/>
              </a:rPr>
              <a:t>Situation Monitoring Tools To Improve Diagnosis</a:t>
            </a:r>
          </a:p>
        </p:txBody>
      </p:sp>
      <p:sp>
        <p:nvSpPr>
          <p:cNvPr id="3" name="Content Placeholder 2">
            <a:extLst>
              <a:ext uri="{FF2B5EF4-FFF2-40B4-BE49-F238E27FC236}">
                <a16:creationId xmlns:a16="http://schemas.microsoft.com/office/drawing/2014/main" id="{0BA0B87E-A30B-4E6C-B3D5-8B064C77089A}"/>
              </a:ext>
            </a:extLst>
          </p:cNvPr>
          <p:cNvSpPr>
            <a:spLocks noGrp="1"/>
          </p:cNvSpPr>
          <p:nvPr>
            <p:ph idx="1"/>
          </p:nvPr>
        </p:nvSpPr>
        <p:spPr/>
        <p:txBody>
          <a:bodyPr>
            <a:normAutofit fontScale="85000" lnSpcReduction="20000"/>
          </a:bodyPr>
          <a:lstStyle/>
          <a:p>
            <a:r>
              <a:rPr lang="en-US" dirty="0">
                <a:solidFill>
                  <a:srgbClr val="1B1B1B"/>
                </a:solidFill>
                <a:latin typeface="Arial" charset="0"/>
                <a:ea typeface="Arial" charset="0"/>
                <a:cs typeface="Arial" charset="0"/>
              </a:rPr>
              <a:t>Situation Monitoring = Scanning and assessing what is going on around you and with you</a:t>
            </a:r>
          </a:p>
          <a:p>
            <a:r>
              <a:rPr lang="en-US" dirty="0">
                <a:solidFill>
                  <a:srgbClr val="1B1B1B"/>
                </a:solidFill>
                <a:latin typeface="Arial" charset="0"/>
                <a:ea typeface="Arial" charset="0"/>
                <a:cs typeface="Arial" charset="0"/>
              </a:rPr>
              <a:t>Cross-Monitoring</a:t>
            </a:r>
          </a:p>
          <a:p>
            <a:pPr lvl="1">
              <a:buFont typeface="Arial" panose="020B0604020202020204" pitchFamily="34" charset="0"/>
              <a:buChar char="•"/>
            </a:pPr>
            <a:r>
              <a:rPr lang="en-US" dirty="0">
                <a:solidFill>
                  <a:srgbClr val="1B1B1B"/>
                </a:solidFill>
                <a:latin typeface="Arial" charset="0"/>
                <a:ea typeface="Arial" charset="0"/>
                <a:cs typeface="Arial" charset="0"/>
              </a:rPr>
              <a:t>Watching each other's backs</a:t>
            </a:r>
          </a:p>
          <a:p>
            <a:pPr lvl="1">
              <a:buFont typeface="Arial" panose="020B0604020202020204" pitchFamily="34" charset="0"/>
              <a:buChar char="•"/>
            </a:pPr>
            <a:r>
              <a:rPr lang="en-US" dirty="0">
                <a:solidFill>
                  <a:srgbClr val="1B1B1B"/>
                </a:solidFill>
                <a:latin typeface="Arial" charset="0"/>
                <a:ea typeface="Arial" charset="0"/>
                <a:cs typeface="Arial" charset="0"/>
              </a:rPr>
              <a:t>Ensuring mistakes/oversights are caught</a:t>
            </a:r>
          </a:p>
          <a:p>
            <a:r>
              <a:rPr lang="en-US" dirty="0">
                <a:solidFill>
                  <a:srgbClr val="1B1B1B"/>
                </a:solidFill>
                <a:latin typeface="Arial" charset="0"/>
                <a:ea typeface="Arial" charset="0"/>
                <a:cs typeface="Arial" charset="0"/>
              </a:rPr>
              <a:t>STEP checklist</a:t>
            </a:r>
          </a:p>
          <a:p>
            <a:pPr lvl="1">
              <a:buFont typeface="Arial" panose="020B0604020202020204" pitchFamily="34" charset="0"/>
              <a:buChar char="•"/>
            </a:pPr>
            <a:r>
              <a:rPr lang="en-US" dirty="0">
                <a:solidFill>
                  <a:srgbClr val="1B1B1B"/>
                </a:solidFill>
                <a:latin typeface="Arial" charset="0"/>
                <a:ea typeface="Arial" charset="0"/>
                <a:cs typeface="Arial" charset="0"/>
              </a:rPr>
              <a:t>Status of the patient</a:t>
            </a:r>
          </a:p>
          <a:p>
            <a:pPr lvl="1">
              <a:buFont typeface="Arial" panose="020B0604020202020204" pitchFamily="34" charset="0"/>
              <a:buChar char="•"/>
            </a:pPr>
            <a:r>
              <a:rPr lang="en-US" dirty="0">
                <a:solidFill>
                  <a:srgbClr val="1B1B1B"/>
                </a:solidFill>
                <a:latin typeface="Arial" charset="0"/>
                <a:ea typeface="Arial" charset="0"/>
                <a:cs typeface="Arial" charset="0"/>
              </a:rPr>
              <a:t>Team members</a:t>
            </a:r>
          </a:p>
          <a:p>
            <a:pPr lvl="1">
              <a:buFont typeface="Arial" panose="020B0604020202020204" pitchFamily="34" charset="0"/>
              <a:buChar char="•"/>
            </a:pPr>
            <a:r>
              <a:rPr lang="en-US" dirty="0">
                <a:solidFill>
                  <a:srgbClr val="1B1B1B"/>
                </a:solidFill>
                <a:latin typeface="Arial" charset="0"/>
                <a:ea typeface="Arial" charset="0"/>
                <a:cs typeface="Arial" charset="0"/>
              </a:rPr>
              <a:t>Environment</a:t>
            </a:r>
          </a:p>
          <a:p>
            <a:pPr lvl="1">
              <a:buFont typeface="Arial" panose="020B0604020202020204" pitchFamily="34" charset="0"/>
              <a:buChar char="•"/>
            </a:pPr>
            <a:r>
              <a:rPr lang="en-US" dirty="0">
                <a:solidFill>
                  <a:srgbClr val="1B1B1B"/>
                </a:solidFill>
                <a:latin typeface="Arial" charset="0"/>
                <a:ea typeface="Arial" charset="0"/>
                <a:cs typeface="Arial" charset="0"/>
              </a:rPr>
              <a:t>Progress toward the goal</a:t>
            </a:r>
          </a:p>
        </p:txBody>
      </p:sp>
    </p:spTree>
    <p:extLst>
      <p:ext uri="{BB962C8B-B14F-4D97-AF65-F5344CB8AC3E}">
        <p14:creationId xmlns:p14="http://schemas.microsoft.com/office/powerpoint/2010/main" val="80118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E37D-7059-406F-8647-8E4AF020E0BB}"/>
              </a:ext>
            </a:extLst>
          </p:cNvPr>
          <p:cNvSpPr>
            <a:spLocks noGrp="1"/>
          </p:cNvSpPr>
          <p:nvPr>
            <p:ph type="title"/>
          </p:nvPr>
        </p:nvSpPr>
        <p:spPr/>
        <p:txBody>
          <a:bodyPr>
            <a:normAutofit/>
          </a:bodyPr>
          <a:lstStyle/>
          <a:p>
            <a:r>
              <a:rPr lang="en-US" dirty="0"/>
              <a:t>Mutual Support Tools To Improve Diagnosis</a:t>
            </a:r>
          </a:p>
        </p:txBody>
      </p:sp>
      <p:sp>
        <p:nvSpPr>
          <p:cNvPr id="3" name="Content Placeholder 2">
            <a:extLst>
              <a:ext uri="{FF2B5EF4-FFF2-40B4-BE49-F238E27FC236}">
                <a16:creationId xmlns:a16="http://schemas.microsoft.com/office/drawing/2014/main" id="{75F094BD-47A8-44E2-B31C-09EF3CA9B3DE}"/>
              </a:ext>
            </a:extLst>
          </p:cNvPr>
          <p:cNvSpPr>
            <a:spLocks noGrp="1"/>
          </p:cNvSpPr>
          <p:nvPr>
            <p:ph idx="1"/>
          </p:nvPr>
        </p:nvSpPr>
        <p:spPr>
          <a:xfrm>
            <a:off x="304800" y="1981200"/>
            <a:ext cx="8229600" cy="4230623"/>
          </a:xfrm>
        </p:spPr>
        <p:txBody>
          <a:bodyPr>
            <a:normAutofit/>
          </a:bodyPr>
          <a:lstStyle/>
          <a:p>
            <a:r>
              <a:rPr lang="en-US" dirty="0">
                <a:solidFill>
                  <a:srgbClr val="1B1B1B"/>
                </a:solidFill>
                <a:latin typeface="Arial" panose="020B0604020202020204" pitchFamily="34" charset="0"/>
                <a:cs typeface="Arial" panose="020B0604020202020204" pitchFamily="34" charset="0"/>
              </a:rPr>
              <a:t>Task Assistance</a:t>
            </a:r>
          </a:p>
          <a:p>
            <a:r>
              <a:rPr lang="en-US" dirty="0">
                <a:solidFill>
                  <a:srgbClr val="1B1B1B"/>
                </a:solidFill>
                <a:latin typeface="Arial" panose="020B0604020202020204" pitchFamily="34" charset="0"/>
                <a:cs typeface="Arial" panose="020B0604020202020204" pitchFamily="34" charset="0"/>
              </a:rPr>
              <a:t>Feedback</a:t>
            </a:r>
          </a:p>
          <a:p>
            <a:r>
              <a:rPr lang="en-US" dirty="0">
                <a:solidFill>
                  <a:srgbClr val="1B1B1B"/>
                </a:solidFill>
                <a:latin typeface="Arial" panose="020B0604020202020204" pitchFamily="34" charset="0"/>
                <a:cs typeface="Arial" panose="020B0604020202020204" pitchFamily="34" charset="0"/>
              </a:rPr>
              <a:t>Advocacy and Assertion</a:t>
            </a:r>
          </a:p>
          <a:p>
            <a:r>
              <a:rPr lang="en-US" dirty="0">
                <a:solidFill>
                  <a:srgbClr val="1B1B1B"/>
                </a:solidFill>
                <a:latin typeface="Arial" panose="020B0604020202020204" pitchFamily="34" charset="0"/>
                <a:cs typeface="Arial" panose="020B0604020202020204" pitchFamily="34" charset="0"/>
              </a:rPr>
              <a:t>Two-Challenge Rule</a:t>
            </a:r>
          </a:p>
          <a:p>
            <a:r>
              <a:rPr lang="en-US" dirty="0">
                <a:solidFill>
                  <a:srgbClr val="1B1B1B"/>
                </a:solidFill>
                <a:latin typeface="Arial" panose="020B0604020202020204" pitchFamily="34" charset="0"/>
                <a:cs typeface="Arial" panose="020B0604020202020204" pitchFamily="34" charset="0"/>
              </a:rPr>
              <a:t>DESC Script</a:t>
            </a:r>
          </a:p>
          <a:p>
            <a:r>
              <a:rPr lang="en-US" dirty="0">
                <a:solidFill>
                  <a:srgbClr val="1B1B1B"/>
                </a:solidFill>
                <a:latin typeface="Arial" panose="020B0604020202020204" pitchFamily="34" charset="0"/>
                <a:cs typeface="Arial" panose="020B0604020202020204" pitchFamily="34" charset="0"/>
              </a:rPr>
              <a:t>CUS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514600"/>
            <a:ext cx="3765804" cy="2190501"/>
          </a:xfrm>
          <a:prstGeom prst="rect">
            <a:avLst/>
          </a:prstGeom>
        </p:spPr>
      </p:pic>
    </p:spTree>
    <p:extLst>
      <p:ext uri="{BB962C8B-B14F-4D97-AF65-F5344CB8AC3E}">
        <p14:creationId xmlns:p14="http://schemas.microsoft.com/office/powerpoint/2010/main" val="416452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383E-C777-4037-AF9A-8EDD3B2B19AF}"/>
              </a:ext>
            </a:extLst>
          </p:cNvPr>
          <p:cNvSpPr>
            <a:spLocks noGrp="1"/>
          </p:cNvSpPr>
          <p:nvPr>
            <p:ph type="title"/>
          </p:nvPr>
        </p:nvSpPr>
        <p:spPr/>
        <p:txBody>
          <a:bodyPr>
            <a:normAutofit/>
          </a:bodyPr>
          <a:lstStyle/>
          <a:p>
            <a:r>
              <a:rPr lang="en-US" dirty="0"/>
              <a:t>Barriers to Team Effectiveness and Solutions</a:t>
            </a:r>
          </a:p>
        </p:txBody>
      </p:sp>
      <p:graphicFrame>
        <p:nvGraphicFramePr>
          <p:cNvPr id="4" name="Content Placeholder 3">
            <a:extLst>
              <a:ext uri="{FF2B5EF4-FFF2-40B4-BE49-F238E27FC236}">
                <a16:creationId xmlns:a16="http://schemas.microsoft.com/office/drawing/2014/main" id="{2515BDFF-8F70-4C28-9768-2A231484C76D}"/>
              </a:ext>
            </a:extLst>
          </p:cNvPr>
          <p:cNvGraphicFramePr>
            <a:graphicFrameLocks noGrp="1"/>
          </p:cNvGraphicFramePr>
          <p:nvPr>
            <p:ph idx="1"/>
          </p:nvPr>
        </p:nvGraphicFramePr>
        <p:xfrm>
          <a:off x="152400" y="1828800"/>
          <a:ext cx="8839200" cy="4191000"/>
        </p:xfrm>
        <a:graphic>
          <a:graphicData uri="http://schemas.openxmlformats.org/drawingml/2006/table">
            <a:tbl>
              <a:tblPr firstRow="1"/>
              <a:tblGrid>
                <a:gridCol w="2916936">
                  <a:extLst>
                    <a:ext uri="{9D8B030D-6E8A-4147-A177-3AD203B41FA5}">
                      <a16:colId xmlns:a16="http://schemas.microsoft.com/office/drawing/2014/main" val="2465623192"/>
                    </a:ext>
                  </a:extLst>
                </a:gridCol>
                <a:gridCol w="3005328">
                  <a:extLst>
                    <a:ext uri="{9D8B030D-6E8A-4147-A177-3AD203B41FA5}">
                      <a16:colId xmlns:a16="http://schemas.microsoft.com/office/drawing/2014/main" val="1213385354"/>
                    </a:ext>
                  </a:extLst>
                </a:gridCol>
                <a:gridCol w="2916936">
                  <a:extLst>
                    <a:ext uri="{9D8B030D-6E8A-4147-A177-3AD203B41FA5}">
                      <a16:colId xmlns:a16="http://schemas.microsoft.com/office/drawing/2014/main" val="115206795"/>
                    </a:ext>
                  </a:extLst>
                </a:gridCol>
              </a:tblGrid>
              <a:tr h="361913">
                <a:tc>
                  <a:txBody>
                    <a:bodyPr/>
                    <a:lstStyle/>
                    <a:p>
                      <a:pPr algn="ctr" fontAlgn="t"/>
                      <a:r>
                        <a:rPr lang="en-US" sz="1800" b="1" dirty="0">
                          <a:solidFill>
                            <a:schemeClr val="bg1"/>
                          </a:solidFill>
                          <a:effectLst/>
                          <a:latin typeface="Arial" charset="0"/>
                          <a:ea typeface="Arial" charset="0"/>
                          <a:cs typeface="Arial" charset="0"/>
                        </a:rPr>
                        <a:t>Barriers</a:t>
                      </a:r>
                    </a:p>
                  </a:txBody>
                  <a:tcPr marL="36167" marR="36167" marT="16074" marB="1607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F2C7F"/>
                    </a:solidFill>
                  </a:tcPr>
                </a:tc>
                <a:tc>
                  <a:txBody>
                    <a:bodyPr/>
                    <a:lstStyle/>
                    <a:p>
                      <a:pPr algn="ctr" fontAlgn="t"/>
                      <a:r>
                        <a:rPr lang="en-US" sz="1800" b="1" dirty="0">
                          <a:solidFill>
                            <a:schemeClr val="bg1"/>
                          </a:solidFill>
                          <a:effectLst/>
                          <a:latin typeface="Arial" charset="0"/>
                          <a:ea typeface="Arial" charset="0"/>
                          <a:cs typeface="Arial" charset="0"/>
                        </a:rPr>
                        <a:t>Tools and Strategies</a:t>
                      </a:r>
                    </a:p>
                  </a:txBody>
                  <a:tcPr marL="36167" marR="36167" marT="16074" marB="1607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A72BA"/>
                    </a:solidFill>
                  </a:tcPr>
                </a:tc>
                <a:tc>
                  <a:txBody>
                    <a:bodyPr/>
                    <a:lstStyle/>
                    <a:p>
                      <a:pPr algn="ctr" fontAlgn="t"/>
                      <a:r>
                        <a:rPr lang="en-US" sz="1800" b="1" dirty="0">
                          <a:solidFill>
                            <a:schemeClr val="bg1"/>
                          </a:solidFill>
                          <a:effectLst/>
                          <a:latin typeface="Arial" charset="0"/>
                          <a:ea typeface="Arial" charset="0"/>
                          <a:cs typeface="Arial" charset="0"/>
                        </a:rPr>
                        <a:t>Outcomes</a:t>
                      </a:r>
                    </a:p>
                  </a:txBody>
                  <a:tcPr marL="36167" marR="36167" marT="16074" marB="1607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96B1"/>
                    </a:solidFill>
                  </a:tcPr>
                </a:tc>
                <a:extLst>
                  <a:ext uri="{0D108BD9-81ED-4DB2-BD59-A6C34878D82A}">
                    <a16:rowId xmlns:a16="http://schemas.microsoft.com/office/drawing/2014/main" val="3069449457"/>
                  </a:ext>
                </a:extLst>
              </a:tr>
              <a:tr h="3829087">
                <a:tc>
                  <a:txBody>
                    <a:bodyPr/>
                    <a:lstStyle/>
                    <a:p>
                      <a:pPr marL="404813" indent="-285750" algn="l">
                        <a:buFont typeface="Wingdings" charset="2"/>
                        <a:buChar char="§"/>
                        <a:tabLst/>
                      </a:pPr>
                      <a:r>
                        <a:rPr lang="en-US" sz="1600" dirty="0">
                          <a:effectLst/>
                          <a:latin typeface="Arial" charset="0"/>
                          <a:ea typeface="Arial" charset="0"/>
                          <a:cs typeface="Arial" charset="0"/>
                        </a:rPr>
                        <a:t>Hierarchical culture</a:t>
                      </a:r>
                    </a:p>
                    <a:p>
                      <a:pPr marL="404813" indent="-285750" algn="l">
                        <a:buFont typeface="Wingdings" charset="2"/>
                        <a:buChar char="§"/>
                        <a:tabLst/>
                      </a:pPr>
                      <a:r>
                        <a:rPr lang="en-US" sz="1600" dirty="0">
                          <a:effectLst/>
                          <a:latin typeface="Arial" charset="0"/>
                          <a:ea typeface="Arial" charset="0"/>
                          <a:cs typeface="Arial" charset="0"/>
                        </a:rPr>
                        <a:t>Lack of resources or information</a:t>
                      </a:r>
                    </a:p>
                    <a:p>
                      <a:pPr marL="404813" indent="-285750" algn="l">
                        <a:buFont typeface="Wingdings" charset="2"/>
                        <a:buChar char="§"/>
                        <a:tabLst/>
                      </a:pPr>
                      <a:r>
                        <a:rPr lang="en-US" sz="1600" dirty="0">
                          <a:effectLst/>
                          <a:latin typeface="Arial" charset="0"/>
                          <a:ea typeface="Arial" charset="0"/>
                          <a:cs typeface="Arial" charset="0"/>
                        </a:rPr>
                        <a:t>Ineffective communication</a:t>
                      </a:r>
                    </a:p>
                    <a:p>
                      <a:pPr marL="404813" indent="-285750" algn="l">
                        <a:buFont typeface="Wingdings" charset="2"/>
                        <a:buChar char="§"/>
                        <a:tabLst/>
                      </a:pPr>
                      <a:r>
                        <a:rPr lang="en-US" sz="1600" dirty="0">
                          <a:effectLst/>
                          <a:latin typeface="Arial" charset="0"/>
                          <a:ea typeface="Arial" charset="0"/>
                          <a:cs typeface="Arial" charset="0"/>
                        </a:rPr>
                        <a:t>Conflict</a:t>
                      </a:r>
                    </a:p>
                    <a:p>
                      <a:pPr marL="404813" indent="-285750" algn="l">
                        <a:buFont typeface="Wingdings" charset="2"/>
                        <a:buChar char="§"/>
                        <a:tabLst/>
                      </a:pPr>
                      <a:r>
                        <a:rPr lang="en-US" sz="1600" dirty="0">
                          <a:effectLst/>
                          <a:latin typeface="Arial" charset="0"/>
                          <a:ea typeface="Arial" charset="0"/>
                          <a:cs typeface="Arial" charset="0"/>
                        </a:rPr>
                        <a:t>Time</a:t>
                      </a:r>
                    </a:p>
                    <a:p>
                      <a:pPr marL="404813" indent="-285750" algn="l">
                        <a:buFont typeface="Wingdings" charset="2"/>
                        <a:buChar char="§"/>
                        <a:tabLst/>
                      </a:pPr>
                      <a:r>
                        <a:rPr lang="en-US" sz="1600" dirty="0">
                          <a:effectLst/>
                          <a:latin typeface="Arial" charset="0"/>
                          <a:ea typeface="Arial" charset="0"/>
                          <a:cs typeface="Arial" charset="0"/>
                        </a:rPr>
                        <a:t>Distractions</a:t>
                      </a:r>
                    </a:p>
                    <a:p>
                      <a:pPr marL="404813" indent="-285750" algn="l">
                        <a:buFont typeface="Wingdings" charset="2"/>
                        <a:buChar char="§"/>
                        <a:tabLst/>
                      </a:pPr>
                      <a:r>
                        <a:rPr lang="en-US" sz="1600" dirty="0">
                          <a:effectLst/>
                          <a:latin typeface="Arial" charset="0"/>
                          <a:ea typeface="Arial" charset="0"/>
                          <a:cs typeface="Arial" charset="0"/>
                        </a:rPr>
                        <a:t>Workload</a:t>
                      </a:r>
                    </a:p>
                    <a:p>
                      <a:pPr marL="404813" indent="-285750" algn="l">
                        <a:buFont typeface="Wingdings" charset="2"/>
                        <a:buChar char="§"/>
                        <a:tabLst/>
                      </a:pPr>
                      <a:r>
                        <a:rPr lang="en-US" sz="1600" dirty="0">
                          <a:effectLst/>
                          <a:latin typeface="Arial" charset="0"/>
                          <a:ea typeface="Arial" charset="0"/>
                          <a:cs typeface="Arial" charset="0"/>
                        </a:rPr>
                        <a:t>Fatigue</a:t>
                      </a:r>
                    </a:p>
                    <a:p>
                      <a:pPr marL="404813" indent="-285750" algn="l">
                        <a:buFont typeface="Wingdings" charset="2"/>
                        <a:buChar char="§"/>
                        <a:tabLst/>
                      </a:pPr>
                      <a:r>
                        <a:rPr lang="en-US" sz="1600" dirty="0">
                          <a:effectLst/>
                          <a:latin typeface="Arial" charset="0"/>
                          <a:ea typeface="Arial" charset="0"/>
                          <a:cs typeface="Arial" charset="0"/>
                        </a:rPr>
                        <a:t>Misinterpretation of data</a:t>
                      </a:r>
                    </a:p>
                    <a:p>
                      <a:pPr marL="404813" indent="-285750" algn="l">
                        <a:buFont typeface="Wingdings" charset="2"/>
                        <a:buChar char="§"/>
                        <a:tabLst/>
                      </a:pPr>
                      <a:r>
                        <a:rPr lang="en-US" sz="1600" dirty="0">
                          <a:effectLst/>
                          <a:latin typeface="Arial" charset="0"/>
                          <a:ea typeface="Arial" charset="0"/>
                          <a:cs typeface="Arial" charset="0"/>
                        </a:rPr>
                        <a:t>Failure to share information</a:t>
                      </a:r>
                    </a:p>
                    <a:p>
                      <a:pPr marL="404813" indent="-285750" algn="l">
                        <a:buFont typeface="Wingdings" charset="2"/>
                        <a:buChar char="§"/>
                        <a:tabLst/>
                      </a:pPr>
                      <a:r>
                        <a:rPr lang="en-US" sz="1600" dirty="0">
                          <a:effectLst/>
                          <a:latin typeface="Arial" charset="0"/>
                          <a:ea typeface="Arial" charset="0"/>
                          <a:cs typeface="Arial" charset="0"/>
                        </a:rPr>
                        <a:t>Defensiveness</a:t>
                      </a:r>
                    </a:p>
                    <a:p>
                      <a:pPr marL="404813" indent="-285750" algn="l">
                        <a:buFont typeface="Wingdings" charset="2"/>
                        <a:buChar char="§"/>
                        <a:tabLst/>
                      </a:pPr>
                      <a:r>
                        <a:rPr lang="en-US" sz="1600" dirty="0">
                          <a:effectLst/>
                          <a:latin typeface="Arial" charset="0"/>
                          <a:ea typeface="Arial" charset="0"/>
                          <a:cs typeface="Arial" charset="0"/>
                        </a:rPr>
                        <a:t>Conventional thinking</a:t>
                      </a:r>
                    </a:p>
                  </a:txBody>
                  <a:tcPr marL="36167" marR="36167" marT="16074" marB="1607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F2C7F">
                        <a:alpha val="25098"/>
                      </a:srgbClr>
                    </a:solidFill>
                  </a:tcPr>
                </a:tc>
                <a:tc>
                  <a:txBody>
                    <a:bodyPr/>
                    <a:lstStyle/>
                    <a:p>
                      <a:pPr marL="404813" indent="-285750" algn="l">
                        <a:buFont typeface="Wingdings" charset="2"/>
                        <a:buChar char="§"/>
                        <a:tabLst/>
                      </a:pPr>
                      <a:r>
                        <a:rPr lang="en-US" sz="1600" dirty="0">
                          <a:effectLst/>
                          <a:latin typeface="Arial" charset="0"/>
                          <a:ea typeface="Arial" charset="0"/>
                          <a:cs typeface="Arial" charset="0"/>
                        </a:rPr>
                        <a:t>SBAR</a:t>
                      </a:r>
                    </a:p>
                    <a:p>
                      <a:pPr marL="404813" indent="-285750" algn="l">
                        <a:buFont typeface="Wingdings" charset="2"/>
                        <a:buChar char="§"/>
                        <a:tabLst/>
                      </a:pPr>
                      <a:r>
                        <a:rPr lang="en-US" sz="1600" dirty="0">
                          <a:effectLst/>
                          <a:latin typeface="Arial" charset="0"/>
                          <a:ea typeface="Arial" charset="0"/>
                          <a:cs typeface="Arial" charset="0"/>
                        </a:rPr>
                        <a:t>Teach-back</a:t>
                      </a:r>
                    </a:p>
                    <a:p>
                      <a:pPr marL="404813" indent="-285750" algn="l">
                        <a:buFont typeface="Wingdings" charset="2"/>
                        <a:buChar char="§"/>
                        <a:tabLst/>
                      </a:pPr>
                      <a:r>
                        <a:rPr lang="en-US" sz="1600" dirty="0">
                          <a:effectLst/>
                          <a:latin typeface="Arial" charset="0"/>
                          <a:ea typeface="Arial" charset="0"/>
                          <a:cs typeface="Arial" charset="0"/>
                        </a:rPr>
                        <a:t>Brief</a:t>
                      </a:r>
                    </a:p>
                    <a:p>
                      <a:pPr marL="404813" indent="-285750" algn="l">
                        <a:buFont typeface="Wingdings" charset="2"/>
                        <a:buChar char="§"/>
                        <a:tabLst/>
                      </a:pPr>
                      <a:r>
                        <a:rPr lang="en-US" sz="1600" dirty="0">
                          <a:effectLst/>
                          <a:latin typeface="Arial" charset="0"/>
                          <a:ea typeface="Arial" charset="0"/>
                          <a:cs typeface="Arial" charset="0"/>
                        </a:rPr>
                        <a:t>Huddle</a:t>
                      </a:r>
                    </a:p>
                    <a:p>
                      <a:pPr marL="404813" indent="-285750" algn="l">
                        <a:buFont typeface="Wingdings" charset="2"/>
                        <a:buChar char="§"/>
                        <a:tabLst/>
                      </a:pPr>
                      <a:r>
                        <a:rPr lang="en-US" sz="1600" dirty="0">
                          <a:effectLst/>
                          <a:latin typeface="Arial" charset="0"/>
                          <a:ea typeface="Arial" charset="0"/>
                          <a:cs typeface="Arial" charset="0"/>
                        </a:rPr>
                        <a:t>Debrief</a:t>
                      </a:r>
                    </a:p>
                    <a:p>
                      <a:pPr marL="404813"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sz="1600" dirty="0">
                          <a:effectLst/>
                          <a:latin typeface="Arial" charset="0"/>
                          <a:ea typeface="Arial" charset="0"/>
                          <a:cs typeface="Arial" charset="0"/>
                        </a:rPr>
                        <a:t>Cross-monitoring</a:t>
                      </a:r>
                    </a:p>
                    <a:p>
                      <a:pPr marL="404813" indent="-285750" algn="l">
                        <a:buFont typeface="Wingdings" charset="2"/>
                        <a:buChar char="§"/>
                        <a:tabLst/>
                      </a:pPr>
                      <a:r>
                        <a:rPr lang="en-US" sz="1600" dirty="0">
                          <a:effectLst/>
                          <a:latin typeface="Arial" charset="0"/>
                          <a:ea typeface="Arial" charset="0"/>
                          <a:cs typeface="Arial" charset="0"/>
                        </a:rPr>
                        <a:t>STEP</a:t>
                      </a:r>
                    </a:p>
                    <a:p>
                      <a:pPr marL="404813" indent="-285750" algn="l">
                        <a:buFont typeface="Wingdings" charset="2"/>
                        <a:buChar char="§"/>
                        <a:tabLst/>
                      </a:pPr>
                      <a:r>
                        <a:rPr lang="en-US" sz="1600" dirty="0">
                          <a:effectLst/>
                          <a:latin typeface="Arial" charset="0"/>
                          <a:ea typeface="Arial" charset="0"/>
                          <a:cs typeface="Arial" charset="0"/>
                        </a:rPr>
                        <a:t>Task assistance </a:t>
                      </a:r>
                    </a:p>
                    <a:p>
                      <a:pPr marL="404813" indent="-285750" algn="l">
                        <a:buFont typeface="Wingdings" charset="2"/>
                        <a:buChar char="§"/>
                        <a:tabLst/>
                      </a:pPr>
                      <a:r>
                        <a:rPr lang="en-US" sz="1600" dirty="0">
                          <a:effectLst/>
                          <a:latin typeface="Arial" charset="0"/>
                          <a:ea typeface="Arial" charset="0"/>
                          <a:cs typeface="Arial" charset="0"/>
                        </a:rPr>
                        <a:t>Feedback</a:t>
                      </a:r>
                    </a:p>
                    <a:p>
                      <a:pPr marL="404813" indent="-285750" algn="l">
                        <a:buFont typeface="Wingdings" charset="2"/>
                        <a:buChar char="§"/>
                        <a:tabLst/>
                      </a:pPr>
                      <a:r>
                        <a:rPr lang="en-US" sz="1600" dirty="0">
                          <a:effectLst/>
                          <a:latin typeface="Arial" charset="0"/>
                          <a:ea typeface="Arial" charset="0"/>
                          <a:cs typeface="Arial" charset="0"/>
                        </a:rPr>
                        <a:t>Advocacy and assertion</a:t>
                      </a:r>
                    </a:p>
                    <a:p>
                      <a:pPr marL="404813" indent="-285750" algn="l">
                        <a:buFont typeface="Wingdings" charset="2"/>
                        <a:buChar char="§"/>
                        <a:tabLst/>
                      </a:pPr>
                      <a:r>
                        <a:rPr lang="en-US" sz="1600" dirty="0">
                          <a:effectLst/>
                          <a:latin typeface="Arial" charset="0"/>
                          <a:ea typeface="Arial" charset="0"/>
                          <a:cs typeface="Arial" charset="0"/>
                        </a:rPr>
                        <a:t>Two-challenge rule</a:t>
                      </a:r>
                    </a:p>
                    <a:p>
                      <a:pPr marL="404813" indent="-285750" algn="l">
                        <a:buFont typeface="Wingdings" charset="2"/>
                        <a:buChar char="§"/>
                        <a:tabLst/>
                      </a:pPr>
                      <a:r>
                        <a:rPr lang="en-US" sz="1600" dirty="0">
                          <a:effectLst/>
                          <a:latin typeface="Arial" charset="0"/>
                          <a:ea typeface="Arial" charset="0"/>
                          <a:cs typeface="Arial" charset="0"/>
                        </a:rPr>
                        <a:t>CUS</a:t>
                      </a:r>
                    </a:p>
                    <a:p>
                      <a:pPr marL="404813" indent="-285750" algn="l">
                        <a:buFont typeface="Wingdings" charset="2"/>
                        <a:buChar char="§"/>
                        <a:tabLst/>
                      </a:pPr>
                      <a:r>
                        <a:rPr lang="en-US" sz="1600" dirty="0">
                          <a:effectLst/>
                          <a:latin typeface="Arial" charset="0"/>
                          <a:ea typeface="Arial" charset="0"/>
                          <a:cs typeface="Arial" charset="0"/>
                        </a:rPr>
                        <a:t>DESC script</a:t>
                      </a:r>
                    </a:p>
                    <a:p>
                      <a:pPr marL="404813" indent="-285750" algn="l">
                        <a:buFont typeface="Wingdings" charset="2"/>
                        <a:buChar char="§"/>
                        <a:tabLst/>
                      </a:pPr>
                      <a:r>
                        <a:rPr lang="en-US" sz="1600" dirty="0">
                          <a:effectLst/>
                          <a:latin typeface="Arial" charset="0"/>
                          <a:ea typeface="Arial" charset="0"/>
                          <a:cs typeface="Arial" charset="0"/>
                        </a:rPr>
                        <a:t>Reflective practice</a:t>
                      </a:r>
                    </a:p>
                  </a:txBody>
                  <a:tcPr marL="36167" marR="36167" marT="16074" marB="1607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A72BA">
                        <a:alpha val="25098"/>
                      </a:srgbClr>
                    </a:solidFill>
                  </a:tcPr>
                </a:tc>
                <a:tc>
                  <a:txBody>
                    <a:bodyPr/>
                    <a:lstStyle/>
                    <a:p>
                      <a:pPr marL="404813" indent="-285750" algn="l">
                        <a:buFont typeface="Wingdings" charset="2"/>
                        <a:buChar char="§"/>
                        <a:tabLst/>
                      </a:pPr>
                      <a:r>
                        <a:rPr lang="en-US" sz="1600" dirty="0">
                          <a:effectLst/>
                          <a:latin typeface="Arial" charset="0"/>
                          <a:ea typeface="Arial" charset="0"/>
                          <a:cs typeface="Arial" charset="0"/>
                        </a:rPr>
                        <a:t>Shared mental model</a:t>
                      </a:r>
                    </a:p>
                    <a:p>
                      <a:pPr marL="404813" indent="-285750" algn="l">
                        <a:buFont typeface="Wingdings" charset="2"/>
                        <a:buChar char="§"/>
                        <a:tabLst/>
                      </a:pPr>
                      <a:r>
                        <a:rPr lang="en-US" sz="1600" dirty="0">
                          <a:effectLst/>
                          <a:latin typeface="Arial" charset="0"/>
                          <a:ea typeface="Arial" charset="0"/>
                          <a:cs typeface="Arial" charset="0"/>
                        </a:rPr>
                        <a:t>Adaptability</a:t>
                      </a:r>
                    </a:p>
                    <a:p>
                      <a:pPr marL="404813" indent="-285750" algn="l">
                        <a:buFont typeface="Wingdings" charset="2"/>
                        <a:buChar char="§"/>
                        <a:tabLst/>
                      </a:pPr>
                      <a:r>
                        <a:rPr lang="en-US" sz="1600" dirty="0">
                          <a:effectLst/>
                          <a:latin typeface="Arial" charset="0"/>
                          <a:ea typeface="Arial" charset="0"/>
                          <a:cs typeface="Arial" charset="0"/>
                        </a:rPr>
                        <a:t>Team orientation</a:t>
                      </a:r>
                    </a:p>
                    <a:p>
                      <a:pPr marL="404813" indent="-285750" algn="l">
                        <a:buFont typeface="Wingdings" charset="2"/>
                        <a:buChar char="§"/>
                        <a:tabLst/>
                      </a:pPr>
                      <a:r>
                        <a:rPr lang="en-US" sz="1600" dirty="0">
                          <a:effectLst/>
                          <a:latin typeface="Arial" charset="0"/>
                          <a:ea typeface="Arial" charset="0"/>
                          <a:cs typeface="Arial" charset="0"/>
                        </a:rPr>
                        <a:t>Mutual trust</a:t>
                      </a:r>
                    </a:p>
                    <a:p>
                      <a:pPr marL="404813" indent="-285750" algn="l">
                        <a:buFont typeface="Wingdings" charset="2"/>
                        <a:buChar char="§"/>
                        <a:tabLst/>
                      </a:pPr>
                      <a:r>
                        <a:rPr lang="en-US" sz="1600" dirty="0">
                          <a:effectLst/>
                          <a:latin typeface="Arial" charset="0"/>
                          <a:ea typeface="Arial" charset="0"/>
                          <a:cs typeface="Arial" charset="0"/>
                        </a:rPr>
                        <a:t>Team performance</a:t>
                      </a:r>
                    </a:p>
                    <a:p>
                      <a:pPr marL="404813" indent="-285750" algn="l">
                        <a:buFont typeface="Wingdings" charset="2"/>
                        <a:buChar char="§"/>
                        <a:tabLst/>
                      </a:pPr>
                      <a:r>
                        <a:rPr lang="en-US" sz="1600" dirty="0">
                          <a:effectLst/>
                          <a:latin typeface="Arial" charset="0"/>
                          <a:ea typeface="Arial" charset="0"/>
                          <a:cs typeface="Arial" charset="0"/>
                        </a:rPr>
                        <a:t>Patient safety!</a:t>
                      </a:r>
                    </a:p>
                  </a:txBody>
                  <a:tcPr marL="36167" marR="36167" marT="16074" marB="16074">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96B1">
                        <a:alpha val="25098"/>
                      </a:srgbClr>
                    </a:solidFill>
                  </a:tcPr>
                </a:tc>
                <a:extLst>
                  <a:ext uri="{0D108BD9-81ED-4DB2-BD59-A6C34878D82A}">
                    <a16:rowId xmlns:a16="http://schemas.microsoft.com/office/drawing/2014/main" val="2723948772"/>
                  </a:ext>
                </a:extLst>
              </a:tr>
            </a:tbl>
          </a:graphicData>
        </a:graphic>
      </p:graphicFrame>
    </p:spTree>
    <p:extLst>
      <p:ext uri="{BB962C8B-B14F-4D97-AF65-F5344CB8AC3E}">
        <p14:creationId xmlns:p14="http://schemas.microsoft.com/office/powerpoint/2010/main" val="209220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A474-59B1-4C38-8E60-12703A7F0998}"/>
              </a:ext>
            </a:extLst>
          </p:cNvPr>
          <p:cNvSpPr>
            <a:spLocks noGrp="1"/>
          </p:cNvSpPr>
          <p:nvPr>
            <p:ph type="title"/>
          </p:nvPr>
        </p:nvSpPr>
        <p:spPr/>
        <p:txBody>
          <a:bodyPr>
            <a:normAutofit/>
          </a:bodyPr>
          <a:lstStyle/>
          <a:p>
            <a:r>
              <a:rPr lang="en-US" dirty="0"/>
              <a:t>Joe Kane and His Family</a:t>
            </a:r>
          </a:p>
        </p:txBody>
      </p:sp>
      <p:sp>
        <p:nvSpPr>
          <p:cNvPr id="3" name="object 3">
            <a:extLst>
              <a:ext uri="{FF2B5EF4-FFF2-40B4-BE49-F238E27FC236}">
                <a16:creationId xmlns:a16="http://schemas.microsoft.com/office/drawing/2014/main" id="{11CBFDDC-10D3-4929-B0DF-5E9903BA48A3}"/>
              </a:ext>
            </a:extLst>
          </p:cNvPr>
          <p:cNvSpPr txBox="1"/>
          <p:nvPr/>
        </p:nvSpPr>
        <p:spPr>
          <a:xfrm>
            <a:off x="4726443" y="2286876"/>
            <a:ext cx="4141110" cy="3145476"/>
          </a:xfrm>
          <a:prstGeom prst="rect">
            <a:avLst/>
          </a:prstGeom>
        </p:spPr>
        <p:txBody>
          <a:bodyPr vert="horz" wrap="square" lIns="0" tIns="0" rIns="0" bIns="0" rtlCol="0">
            <a:spAutoFit/>
          </a:bodyPr>
          <a:lstStyle/>
          <a:p>
            <a:pPr marL="296956" marR="18491" indent="-285750">
              <a:lnSpc>
                <a:spcPct val="89600"/>
              </a:lnSpc>
              <a:spcBef>
                <a:spcPts val="649"/>
              </a:spcBef>
              <a:buFont typeface="Arial" panose="020B0604020202020204" pitchFamily="34" charset="0"/>
              <a:buChar char="•"/>
              <a:tabLst>
                <a:tab pos="166977" algn="l"/>
              </a:tabLst>
            </a:pPr>
            <a:r>
              <a:rPr lang="en-US" spc="-9" dirty="0">
                <a:latin typeface="Arial"/>
                <a:cs typeface="Arial"/>
              </a:rPr>
              <a:t>Joe is a 49-year-old single father of three with end stage renal disease (ESRD). He is an avid reader who loves music and the outdoors (especially fishing). He adores his kids and grandkids. Joe has long-term hopes for a kidney transplant. </a:t>
            </a:r>
          </a:p>
          <a:p>
            <a:pPr marL="11206" marR="18491">
              <a:lnSpc>
                <a:spcPct val="89600"/>
              </a:lnSpc>
              <a:spcBef>
                <a:spcPts val="649"/>
              </a:spcBef>
              <a:tabLst>
                <a:tab pos="166977" algn="l"/>
              </a:tabLst>
            </a:pPr>
            <a:endParaRPr lang="en-US" spc="-9" dirty="0">
              <a:latin typeface="Arial"/>
              <a:cs typeface="Arial"/>
            </a:endParaRPr>
          </a:p>
          <a:p>
            <a:pPr marL="296956" marR="18491" indent="-285750">
              <a:lnSpc>
                <a:spcPct val="89600"/>
              </a:lnSpc>
              <a:spcBef>
                <a:spcPts val="649"/>
              </a:spcBef>
              <a:buFont typeface="Arial" panose="020B0604020202020204" pitchFamily="34" charset="0"/>
              <a:buChar char="•"/>
              <a:tabLst>
                <a:tab pos="166977" algn="l"/>
              </a:tabLst>
            </a:pPr>
            <a:r>
              <a:rPr lang="en-US" spc="-9" dirty="0">
                <a:latin typeface="Arial" panose="020B0604020202020204" pitchFamily="34" charset="0"/>
                <a:cs typeface="Arial" panose="020B0604020202020204" pitchFamily="34" charset="0"/>
              </a:rPr>
              <a:t>Joe is a hero to his three children – Ben, Ryan, and Sara. Joe Kane’s diagnostic journey is told through the perspective of his oldest son, Ben. </a:t>
            </a:r>
            <a:endParaRPr lang="en-US" spc="-4"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3BDCD72-DE25-40BD-AD15-CCFA9FF33EB1}"/>
              </a:ext>
              <a:ext uri="{C183D7F6-B498-43B3-948B-1728B52AA6E4}">
                <adec:decorative xmlns:adec="http://schemas.microsoft.com/office/drawing/2017/decorative" val="1"/>
              </a:ext>
            </a:extLst>
          </p:cNvPr>
          <p:cNvGrpSpPr>
            <a:grpSpLocks/>
          </p:cNvGrpSpPr>
          <p:nvPr/>
        </p:nvGrpSpPr>
        <p:grpSpPr bwMode="auto">
          <a:xfrm>
            <a:off x="1717819" y="1869435"/>
            <a:ext cx="2114551" cy="2447925"/>
            <a:chOff x="1136" y="20"/>
            <a:chExt cx="6227" cy="7972"/>
          </a:xfrm>
        </p:grpSpPr>
        <p:pic>
          <p:nvPicPr>
            <p:cNvPr id="5" name="Picture 4">
              <a:extLst>
                <a:ext uri="{FF2B5EF4-FFF2-40B4-BE49-F238E27FC236}">
                  <a16:creationId xmlns:a16="http://schemas.microsoft.com/office/drawing/2014/main" id="{459F9EE9-CC6E-47A5-B51C-A022A6B1806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 y="42"/>
              <a:ext cx="6184" cy="79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42AA12A-81B7-47A2-83A3-F2107DB6766F}"/>
                </a:ext>
                <a:ext uri="{C183D7F6-B498-43B3-948B-1728B52AA6E4}">
                  <adec:decorative xmlns:adec="http://schemas.microsoft.com/office/drawing/2017/decorative" val="1"/>
                </a:ext>
              </a:extLst>
            </p:cNvPr>
            <p:cNvSpPr>
              <a:spLocks noChangeArrowheads="1"/>
            </p:cNvSpPr>
            <p:nvPr/>
          </p:nvSpPr>
          <p:spPr bwMode="auto">
            <a:xfrm>
              <a:off x="1136" y="20"/>
              <a:ext cx="6227" cy="797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pic>
        <p:nvPicPr>
          <p:cNvPr id="7" name="Picture 6">
            <a:extLst>
              <a:ext uri="{FF2B5EF4-FFF2-40B4-BE49-F238E27FC236}">
                <a16:creationId xmlns:a16="http://schemas.microsoft.com/office/drawing/2014/main" id="{D40332A1-3DFF-49A9-B40D-242E0B0FDF1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095" y="4074559"/>
            <a:ext cx="1553084" cy="17805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6BB4F7-997B-4D14-B356-D24CA69F2C7D}"/>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46" y="4074559"/>
            <a:ext cx="2114550" cy="173355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7">
            <a:extLst>
              <a:ext uri="{FF2B5EF4-FFF2-40B4-BE49-F238E27FC236}">
                <a16:creationId xmlns:a16="http://schemas.microsoft.com/office/drawing/2014/main" id="{ACEF247C-6D7E-463B-A68A-94D86889E50A}"/>
              </a:ext>
            </a:extLst>
          </p:cNvPr>
          <p:cNvSpPr txBox="1"/>
          <p:nvPr/>
        </p:nvSpPr>
        <p:spPr>
          <a:xfrm>
            <a:off x="553446" y="5856811"/>
            <a:ext cx="2114739" cy="424219"/>
          </a:xfrm>
          <a:prstGeom prst="rect">
            <a:avLst/>
          </a:prstGeom>
          <a:ln w="9790">
            <a:noFill/>
          </a:ln>
        </p:spPr>
        <p:txBody>
          <a:bodyPr vert="horz" wrap="square" lIns="0" tIns="0" rIns="0" bIns="0" rtlCol="0">
            <a:spAutoFit/>
          </a:bodyPr>
          <a:lstStyle/>
          <a:p>
            <a:pPr marL="77885" marR="60515">
              <a:lnSpc>
                <a:spcPct val="102299"/>
              </a:lnSpc>
            </a:pPr>
            <a:r>
              <a:rPr lang="en-US" sz="1588" spc="4" dirty="0">
                <a:latin typeface="Arial"/>
                <a:cs typeface="Arial"/>
              </a:rPr>
              <a:t>Ryan and Sara Kane </a:t>
            </a:r>
          </a:p>
          <a:p>
            <a:pPr marL="77885" marR="60515" algn="ctr">
              <a:lnSpc>
                <a:spcPct val="102299"/>
              </a:lnSpc>
            </a:pPr>
            <a:endParaRPr lang="en-US" sz="1191" spc="4" dirty="0">
              <a:latin typeface="Arial"/>
              <a:cs typeface="Arial"/>
            </a:endParaRPr>
          </a:p>
        </p:txBody>
      </p:sp>
      <p:sp>
        <p:nvSpPr>
          <p:cNvPr id="10" name="object 7">
            <a:extLst>
              <a:ext uri="{FF2B5EF4-FFF2-40B4-BE49-F238E27FC236}">
                <a16:creationId xmlns:a16="http://schemas.microsoft.com/office/drawing/2014/main" id="{07BAAD77-163C-45CA-BA7F-B3E7E604EF52}"/>
              </a:ext>
            </a:extLst>
          </p:cNvPr>
          <p:cNvSpPr txBox="1"/>
          <p:nvPr/>
        </p:nvSpPr>
        <p:spPr>
          <a:xfrm>
            <a:off x="2929789" y="5856811"/>
            <a:ext cx="2114739" cy="233334"/>
          </a:xfrm>
          <a:prstGeom prst="rect">
            <a:avLst/>
          </a:prstGeom>
          <a:ln w="9790">
            <a:noFill/>
          </a:ln>
        </p:spPr>
        <p:txBody>
          <a:bodyPr vert="horz" wrap="square" lIns="0" tIns="0" rIns="0" bIns="0" rtlCol="0">
            <a:spAutoFit/>
          </a:bodyPr>
          <a:lstStyle/>
          <a:p>
            <a:pPr marL="77885" marR="60515">
              <a:lnSpc>
                <a:spcPct val="102299"/>
              </a:lnSpc>
            </a:pPr>
            <a:r>
              <a:rPr lang="en-US" sz="1588" spc="4" dirty="0">
                <a:latin typeface="Arial"/>
                <a:cs typeface="Arial"/>
              </a:rPr>
              <a:t>Ben Kane </a:t>
            </a:r>
            <a:endParaRPr lang="en-US" sz="1191" spc="4" dirty="0">
              <a:latin typeface="Arial"/>
              <a:cs typeface="Arial"/>
            </a:endParaRPr>
          </a:p>
        </p:txBody>
      </p:sp>
    </p:spTree>
    <p:extLst>
      <p:ext uri="{BB962C8B-B14F-4D97-AF65-F5344CB8AC3E}">
        <p14:creationId xmlns:p14="http://schemas.microsoft.com/office/powerpoint/2010/main" val="245387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3C32-5A74-41E0-A35E-A99A646EC266}"/>
              </a:ext>
            </a:extLst>
          </p:cNvPr>
          <p:cNvSpPr>
            <a:spLocks noGrp="1"/>
          </p:cNvSpPr>
          <p:nvPr>
            <p:ph type="title"/>
          </p:nvPr>
        </p:nvSpPr>
        <p:spPr/>
        <p:txBody>
          <a:bodyPr>
            <a:normAutofit fontScale="90000"/>
          </a:bodyPr>
          <a:lstStyle/>
          <a:p>
            <a:r>
              <a:rPr lang="en-US" sz="4400" b="1" spc="-18" dirty="0">
                <a:solidFill>
                  <a:srgbClr val="FFFFFF"/>
                </a:solidFill>
                <a:latin typeface="Arial"/>
                <a:cs typeface="Arial"/>
              </a:rPr>
              <a:t>Reimagining Mr. Kane’s Diagnostic Team</a:t>
            </a:r>
            <a:endParaRPr lang="en-US" dirty="0"/>
          </a:p>
        </p:txBody>
      </p:sp>
      <p:sp>
        <p:nvSpPr>
          <p:cNvPr id="41" name="object 3">
            <a:extLst>
              <a:ext uri="{FF2B5EF4-FFF2-40B4-BE49-F238E27FC236}">
                <a16:creationId xmlns:a16="http://schemas.microsoft.com/office/drawing/2014/main" id="{041C55CE-9A0E-4AD6-A97E-6537BF484D0E}"/>
              </a:ext>
            </a:extLst>
          </p:cNvPr>
          <p:cNvSpPr txBox="1"/>
          <p:nvPr/>
        </p:nvSpPr>
        <p:spPr>
          <a:xfrm>
            <a:off x="166753" y="2094215"/>
            <a:ext cx="1553135" cy="410369"/>
          </a:xfrm>
          <a:prstGeom prst="rect">
            <a:avLst/>
          </a:prstGeom>
        </p:spPr>
        <p:txBody>
          <a:bodyPr vert="horz" wrap="square" lIns="0" tIns="0" rIns="0" bIns="0" rtlCol="0">
            <a:spAutoFit/>
          </a:bodyPr>
          <a:lstStyle/>
          <a:p>
            <a:pPr marL="11206" marR="4483">
              <a:lnSpc>
                <a:spcPts val="1623"/>
              </a:lnSpc>
            </a:pPr>
            <a:r>
              <a:rPr sz="1400" b="1" spc="-9" dirty="0">
                <a:latin typeface="Arial"/>
                <a:cs typeface="Arial"/>
              </a:rPr>
              <a:t>Patient</a:t>
            </a:r>
            <a:r>
              <a:rPr sz="1400" b="1" spc="4" dirty="0">
                <a:latin typeface="Arial"/>
                <a:cs typeface="Arial"/>
              </a:rPr>
              <a:t> </a:t>
            </a:r>
            <a:r>
              <a:rPr sz="1400" b="1" spc="-9" dirty="0">
                <a:latin typeface="Arial"/>
                <a:cs typeface="Arial"/>
              </a:rPr>
              <a:t>a</a:t>
            </a:r>
            <a:r>
              <a:rPr sz="1400" b="1" spc="-18" dirty="0">
                <a:latin typeface="Arial"/>
                <a:cs typeface="Arial"/>
              </a:rPr>
              <a:t>n</a:t>
            </a:r>
            <a:r>
              <a:rPr sz="1400" b="1" spc="-9" dirty="0">
                <a:latin typeface="Arial"/>
                <a:cs typeface="Arial"/>
              </a:rPr>
              <a:t>d</a:t>
            </a:r>
            <a:r>
              <a:rPr sz="1400" b="1" spc="-4" dirty="0">
                <a:latin typeface="Arial"/>
                <a:cs typeface="Arial"/>
              </a:rPr>
              <a:t> </a:t>
            </a:r>
            <a:r>
              <a:rPr sz="1400" b="1" spc="-9" dirty="0">
                <a:latin typeface="Arial"/>
                <a:cs typeface="Arial"/>
              </a:rPr>
              <a:t>Fam</a:t>
            </a:r>
            <a:r>
              <a:rPr sz="1400" b="1" spc="-4" dirty="0">
                <a:latin typeface="Arial"/>
                <a:cs typeface="Arial"/>
              </a:rPr>
              <a:t>i</a:t>
            </a:r>
            <a:r>
              <a:rPr sz="1400" b="1" spc="-9" dirty="0">
                <a:latin typeface="Arial"/>
                <a:cs typeface="Arial"/>
              </a:rPr>
              <a:t>ly Mem</a:t>
            </a:r>
            <a:r>
              <a:rPr sz="1400" b="1" spc="-18" dirty="0">
                <a:latin typeface="Arial"/>
                <a:cs typeface="Arial"/>
              </a:rPr>
              <a:t>b</a:t>
            </a:r>
            <a:r>
              <a:rPr sz="1400" b="1" spc="-9" dirty="0">
                <a:latin typeface="Arial"/>
                <a:cs typeface="Arial"/>
              </a:rPr>
              <a:t>ers:</a:t>
            </a:r>
            <a:endParaRPr sz="1400" dirty="0">
              <a:latin typeface="Arial"/>
              <a:cs typeface="Arial"/>
            </a:endParaRPr>
          </a:p>
        </p:txBody>
      </p:sp>
      <p:sp>
        <p:nvSpPr>
          <p:cNvPr id="49" name="object 4">
            <a:extLst>
              <a:ext uri="{FF2B5EF4-FFF2-40B4-BE49-F238E27FC236}">
                <a16:creationId xmlns:a16="http://schemas.microsoft.com/office/drawing/2014/main" id="{2EDC965A-0C06-4E59-BF82-348DCD8DF12C}"/>
              </a:ext>
            </a:extLst>
          </p:cNvPr>
          <p:cNvSpPr txBox="1"/>
          <p:nvPr/>
        </p:nvSpPr>
        <p:spPr>
          <a:xfrm>
            <a:off x="1027181" y="2711114"/>
            <a:ext cx="692707" cy="303866"/>
          </a:xfrm>
          <a:prstGeom prst="rect">
            <a:avLst/>
          </a:prstGeom>
        </p:spPr>
        <p:txBody>
          <a:bodyPr vert="horz" wrap="square" lIns="0" tIns="0" rIns="0" bIns="0" rtlCol="0">
            <a:spAutoFit/>
          </a:bodyPr>
          <a:lstStyle/>
          <a:p>
            <a:pPr marL="11206" marR="4483">
              <a:lnSpc>
                <a:spcPct val="102299"/>
              </a:lnSpc>
            </a:pPr>
            <a:r>
              <a:rPr sz="1000" b="1" spc="13" dirty="0">
                <a:latin typeface="Arial"/>
                <a:cs typeface="Arial"/>
              </a:rPr>
              <a:t>J</a:t>
            </a:r>
            <a:r>
              <a:rPr sz="1000" b="1" spc="18" dirty="0">
                <a:latin typeface="Arial"/>
                <a:cs typeface="Arial"/>
              </a:rPr>
              <a:t>o</a:t>
            </a:r>
            <a:r>
              <a:rPr sz="1000" b="1" spc="13" dirty="0">
                <a:latin typeface="Arial"/>
                <a:cs typeface="Arial"/>
              </a:rPr>
              <a:t>e</a:t>
            </a:r>
            <a:r>
              <a:rPr sz="1000" b="1" dirty="0">
                <a:latin typeface="Arial"/>
                <a:cs typeface="Arial"/>
              </a:rPr>
              <a:t> </a:t>
            </a:r>
            <a:r>
              <a:rPr sz="1000" b="1" spc="18" dirty="0">
                <a:latin typeface="Arial"/>
                <a:cs typeface="Arial"/>
              </a:rPr>
              <a:t>K</a:t>
            </a:r>
            <a:r>
              <a:rPr sz="1000" b="1" spc="4" dirty="0">
                <a:latin typeface="Arial"/>
                <a:cs typeface="Arial"/>
              </a:rPr>
              <a:t>a</a:t>
            </a:r>
            <a:r>
              <a:rPr sz="1000" b="1" spc="13" dirty="0">
                <a:latin typeface="Arial"/>
                <a:cs typeface="Arial"/>
              </a:rPr>
              <a:t>n</a:t>
            </a:r>
            <a:r>
              <a:rPr sz="1000" b="1" spc="4" dirty="0">
                <a:latin typeface="Arial"/>
                <a:cs typeface="Arial"/>
              </a:rPr>
              <a:t>e,</a:t>
            </a:r>
            <a:r>
              <a:rPr sz="1000" b="1" spc="9" dirty="0">
                <a:latin typeface="Arial"/>
                <a:cs typeface="Arial"/>
              </a:rPr>
              <a:t> Pati</a:t>
            </a:r>
            <a:r>
              <a:rPr sz="1000" b="1" spc="4" dirty="0">
                <a:latin typeface="Arial"/>
                <a:cs typeface="Arial"/>
              </a:rPr>
              <a:t>e</a:t>
            </a:r>
            <a:r>
              <a:rPr sz="1000" b="1" spc="9" dirty="0">
                <a:latin typeface="Arial"/>
                <a:cs typeface="Arial"/>
              </a:rPr>
              <a:t>nt</a:t>
            </a:r>
            <a:endParaRPr sz="1000" dirty="0">
              <a:latin typeface="Arial"/>
              <a:cs typeface="Arial"/>
            </a:endParaRPr>
          </a:p>
        </p:txBody>
      </p:sp>
      <p:sp>
        <p:nvSpPr>
          <p:cNvPr id="50" name="object 5">
            <a:extLst>
              <a:ext uri="{FF2B5EF4-FFF2-40B4-BE49-F238E27FC236}">
                <a16:creationId xmlns:a16="http://schemas.microsoft.com/office/drawing/2014/main" id="{2EB8AF93-0941-47C5-928C-6551318631BB}"/>
              </a:ext>
            </a:extLst>
          </p:cNvPr>
          <p:cNvSpPr txBox="1"/>
          <p:nvPr/>
        </p:nvSpPr>
        <p:spPr>
          <a:xfrm>
            <a:off x="1069109" y="3843021"/>
            <a:ext cx="947587" cy="931730"/>
          </a:xfrm>
          <a:prstGeom prst="rect">
            <a:avLst/>
          </a:prstGeom>
        </p:spPr>
        <p:txBody>
          <a:bodyPr vert="horz" wrap="square" lIns="0" tIns="0" rIns="0" bIns="0" rtlCol="0">
            <a:spAutoFit/>
          </a:bodyPr>
          <a:lstStyle/>
          <a:p>
            <a:pPr marL="11206" marR="4483">
              <a:lnSpc>
                <a:spcPct val="102200"/>
              </a:lnSpc>
            </a:pPr>
            <a:r>
              <a:rPr sz="1000" b="1" spc="18" dirty="0">
                <a:latin typeface="Arial"/>
                <a:cs typeface="Arial"/>
              </a:rPr>
              <a:t>B</a:t>
            </a:r>
            <a:r>
              <a:rPr sz="1000" b="1" spc="4" dirty="0">
                <a:latin typeface="Arial"/>
                <a:cs typeface="Arial"/>
              </a:rPr>
              <a:t>e</a:t>
            </a:r>
            <a:r>
              <a:rPr sz="1000" b="1" spc="13" dirty="0">
                <a:latin typeface="Arial"/>
                <a:cs typeface="Arial"/>
              </a:rPr>
              <a:t>n</a:t>
            </a:r>
            <a:r>
              <a:rPr sz="1000" b="1" spc="4" dirty="0">
                <a:latin typeface="Arial"/>
                <a:cs typeface="Arial"/>
              </a:rPr>
              <a:t> </a:t>
            </a:r>
            <a:r>
              <a:rPr sz="1000" b="1" spc="18" dirty="0">
                <a:latin typeface="Arial"/>
                <a:cs typeface="Arial"/>
              </a:rPr>
              <a:t>K</a:t>
            </a:r>
            <a:r>
              <a:rPr sz="1000" b="1" spc="4" dirty="0">
                <a:latin typeface="Arial"/>
                <a:cs typeface="Arial"/>
              </a:rPr>
              <a:t>a</a:t>
            </a:r>
            <a:r>
              <a:rPr sz="1000" b="1" spc="13" dirty="0">
                <a:latin typeface="Arial"/>
                <a:cs typeface="Arial"/>
              </a:rPr>
              <a:t>ne,</a:t>
            </a:r>
            <a:r>
              <a:rPr sz="1000" b="1" spc="4" dirty="0">
                <a:latin typeface="Arial"/>
                <a:cs typeface="Arial"/>
              </a:rPr>
              <a:t> Patie</a:t>
            </a:r>
            <a:r>
              <a:rPr sz="1000" b="1" spc="9" dirty="0">
                <a:latin typeface="Arial"/>
                <a:cs typeface="Arial"/>
              </a:rPr>
              <a:t>n</a:t>
            </a:r>
            <a:r>
              <a:rPr sz="1000" b="1" spc="-4" dirty="0">
                <a:latin typeface="Arial"/>
                <a:cs typeface="Arial"/>
              </a:rPr>
              <a:t>t’</a:t>
            </a:r>
            <a:r>
              <a:rPr sz="1000" b="1" spc="13" dirty="0">
                <a:latin typeface="Arial"/>
                <a:cs typeface="Arial"/>
              </a:rPr>
              <a:t>s</a:t>
            </a:r>
            <a:r>
              <a:rPr sz="1000" b="1" spc="-18" dirty="0">
                <a:latin typeface="Arial"/>
                <a:cs typeface="Arial"/>
              </a:rPr>
              <a:t> </a:t>
            </a:r>
            <a:r>
              <a:rPr sz="1000" b="1" spc="9" dirty="0">
                <a:latin typeface="Arial"/>
                <a:cs typeface="Arial"/>
              </a:rPr>
              <a:t>S</a:t>
            </a:r>
            <a:r>
              <a:rPr sz="1000" b="1" spc="13" dirty="0">
                <a:latin typeface="Arial"/>
                <a:cs typeface="Arial"/>
              </a:rPr>
              <a:t>on R</a:t>
            </a:r>
            <a:r>
              <a:rPr sz="1000" b="1" spc="9" dirty="0">
                <a:latin typeface="Arial"/>
                <a:cs typeface="Arial"/>
              </a:rPr>
              <a:t>o</a:t>
            </a:r>
            <a:r>
              <a:rPr sz="1000" b="1" spc="4" dirty="0">
                <a:latin typeface="Arial"/>
                <a:cs typeface="Arial"/>
              </a:rPr>
              <a:t>l</a:t>
            </a:r>
            <a:r>
              <a:rPr sz="1000" b="1" spc="9" dirty="0">
                <a:latin typeface="Arial"/>
                <a:cs typeface="Arial"/>
              </a:rPr>
              <a:t>e</a:t>
            </a:r>
            <a:r>
              <a:rPr sz="1000" b="1" spc="4" dirty="0">
                <a:latin typeface="Arial"/>
                <a:cs typeface="Arial"/>
              </a:rPr>
              <a:t>:</a:t>
            </a:r>
            <a:r>
              <a:rPr sz="1000" spc="4" dirty="0">
                <a:latin typeface="Arial"/>
                <a:cs typeface="Arial"/>
              </a:rPr>
              <a:t> </a:t>
            </a:r>
            <a:r>
              <a:rPr sz="1000" spc="18" dirty="0">
                <a:latin typeface="Arial"/>
                <a:cs typeface="Arial"/>
              </a:rPr>
              <a:t>J</a:t>
            </a:r>
            <a:r>
              <a:rPr sz="1000" spc="13" dirty="0">
                <a:latin typeface="Arial"/>
                <a:cs typeface="Arial"/>
              </a:rPr>
              <a:t>our</a:t>
            </a:r>
            <a:r>
              <a:rPr sz="1000" spc="4" dirty="0">
                <a:latin typeface="Arial"/>
                <a:cs typeface="Arial"/>
              </a:rPr>
              <a:t>n</a:t>
            </a:r>
            <a:r>
              <a:rPr sz="1000" spc="13" dirty="0">
                <a:latin typeface="Arial"/>
                <a:cs typeface="Arial"/>
              </a:rPr>
              <a:t>ey</a:t>
            </a:r>
            <a:r>
              <a:rPr sz="1000" spc="9" dirty="0">
                <a:latin typeface="Arial"/>
                <a:cs typeface="Arial"/>
              </a:rPr>
              <a:t> narrator</a:t>
            </a:r>
            <a:r>
              <a:rPr sz="1000" dirty="0">
                <a:latin typeface="Arial"/>
                <a:cs typeface="Arial"/>
              </a:rPr>
              <a:t> </a:t>
            </a:r>
            <a:r>
              <a:rPr sz="1000" spc="13" dirty="0">
                <a:latin typeface="Arial"/>
                <a:cs typeface="Arial"/>
              </a:rPr>
              <a:t>and</a:t>
            </a:r>
            <a:r>
              <a:rPr sz="1000" spc="9" dirty="0">
                <a:latin typeface="Arial"/>
                <a:cs typeface="Arial"/>
              </a:rPr>
              <a:t> patie</a:t>
            </a:r>
            <a:r>
              <a:rPr sz="1000" spc="4" dirty="0">
                <a:latin typeface="Arial"/>
                <a:cs typeface="Arial"/>
              </a:rPr>
              <a:t>nt</a:t>
            </a:r>
            <a:r>
              <a:rPr sz="1000" spc="9" dirty="0">
                <a:latin typeface="Arial"/>
                <a:cs typeface="Arial"/>
              </a:rPr>
              <a:t> </a:t>
            </a:r>
            <a:r>
              <a:rPr sz="1000" spc="4" dirty="0">
                <a:latin typeface="Arial"/>
                <a:cs typeface="Arial"/>
              </a:rPr>
              <a:t>a</a:t>
            </a:r>
            <a:r>
              <a:rPr sz="1000" spc="-4" dirty="0">
                <a:latin typeface="Arial"/>
                <a:cs typeface="Arial"/>
              </a:rPr>
              <a:t>d</a:t>
            </a:r>
            <a:r>
              <a:rPr sz="1000" spc="9" dirty="0">
                <a:latin typeface="Arial"/>
                <a:cs typeface="Arial"/>
              </a:rPr>
              <a:t>v</a:t>
            </a:r>
            <a:r>
              <a:rPr sz="1000" spc="-4" dirty="0">
                <a:latin typeface="Arial"/>
                <a:cs typeface="Arial"/>
              </a:rPr>
              <a:t>o</a:t>
            </a:r>
            <a:r>
              <a:rPr sz="1000" dirty="0">
                <a:latin typeface="Arial"/>
                <a:cs typeface="Arial"/>
              </a:rPr>
              <a:t>c</a:t>
            </a:r>
            <a:r>
              <a:rPr sz="1000" spc="4" dirty="0">
                <a:latin typeface="Arial"/>
                <a:cs typeface="Arial"/>
              </a:rPr>
              <a:t>a</a:t>
            </a:r>
            <a:r>
              <a:rPr sz="1000" spc="-9" dirty="0">
                <a:latin typeface="Arial"/>
                <a:cs typeface="Arial"/>
              </a:rPr>
              <a:t>t</a:t>
            </a:r>
            <a:r>
              <a:rPr sz="1000" spc="13" dirty="0">
                <a:latin typeface="Arial"/>
                <a:cs typeface="Arial"/>
              </a:rPr>
              <a:t>e</a:t>
            </a:r>
            <a:r>
              <a:rPr lang="en-US" sz="1000" spc="13" dirty="0">
                <a:latin typeface="Arial"/>
                <a:cs typeface="Arial"/>
              </a:rPr>
              <a:t>.</a:t>
            </a:r>
            <a:endParaRPr sz="1000" dirty="0">
              <a:latin typeface="Arial"/>
              <a:cs typeface="Arial"/>
            </a:endParaRPr>
          </a:p>
        </p:txBody>
      </p:sp>
      <p:sp>
        <p:nvSpPr>
          <p:cNvPr id="42" name="object 6">
            <a:extLst>
              <a:ext uri="{FF2B5EF4-FFF2-40B4-BE49-F238E27FC236}">
                <a16:creationId xmlns:a16="http://schemas.microsoft.com/office/drawing/2014/main" id="{1A1CF11A-74FA-400C-AA50-69761935B3F9}"/>
              </a:ext>
            </a:extLst>
          </p:cNvPr>
          <p:cNvSpPr txBox="1"/>
          <p:nvPr/>
        </p:nvSpPr>
        <p:spPr>
          <a:xfrm>
            <a:off x="2406231" y="2105532"/>
            <a:ext cx="1657350" cy="215444"/>
          </a:xfrm>
          <a:prstGeom prst="rect">
            <a:avLst/>
          </a:prstGeom>
        </p:spPr>
        <p:txBody>
          <a:bodyPr vert="horz" wrap="square" lIns="0" tIns="0" rIns="0" bIns="0" rtlCol="0">
            <a:spAutoFit/>
          </a:bodyPr>
          <a:lstStyle/>
          <a:p>
            <a:pPr marL="11206"/>
            <a:r>
              <a:rPr sz="1400" b="1" spc="-9" dirty="0">
                <a:latin typeface="Arial"/>
                <a:cs typeface="Arial"/>
              </a:rPr>
              <a:t>Primary Ca</a:t>
            </a:r>
            <a:r>
              <a:rPr sz="1400" b="1" spc="-18" dirty="0">
                <a:latin typeface="Arial"/>
                <a:cs typeface="Arial"/>
              </a:rPr>
              <a:t>r</a:t>
            </a:r>
            <a:r>
              <a:rPr sz="1400" b="1" spc="-9" dirty="0">
                <a:latin typeface="Arial"/>
                <a:cs typeface="Arial"/>
              </a:rPr>
              <a:t>e</a:t>
            </a:r>
            <a:r>
              <a:rPr sz="1400" b="1" spc="-4" dirty="0">
                <a:latin typeface="Arial"/>
                <a:cs typeface="Arial"/>
              </a:rPr>
              <a:t> T</a:t>
            </a:r>
            <a:r>
              <a:rPr sz="1400" b="1" spc="-18" dirty="0">
                <a:latin typeface="Arial"/>
                <a:cs typeface="Arial"/>
              </a:rPr>
              <a:t>ea</a:t>
            </a:r>
            <a:r>
              <a:rPr sz="1400" b="1" spc="-9" dirty="0">
                <a:latin typeface="Arial"/>
                <a:cs typeface="Arial"/>
              </a:rPr>
              <a:t>m:</a:t>
            </a:r>
            <a:endParaRPr sz="1400" dirty="0">
              <a:latin typeface="Arial"/>
              <a:cs typeface="Arial"/>
            </a:endParaRPr>
          </a:p>
        </p:txBody>
      </p:sp>
      <p:sp>
        <p:nvSpPr>
          <p:cNvPr id="57" name="object 7">
            <a:extLst>
              <a:ext uri="{FF2B5EF4-FFF2-40B4-BE49-F238E27FC236}">
                <a16:creationId xmlns:a16="http://schemas.microsoft.com/office/drawing/2014/main" id="{624AD2E1-998D-4CF6-976A-C777EB7E3C15}"/>
              </a:ext>
            </a:extLst>
          </p:cNvPr>
          <p:cNvSpPr txBox="1"/>
          <p:nvPr/>
        </p:nvSpPr>
        <p:spPr>
          <a:xfrm>
            <a:off x="3128933" y="2704428"/>
            <a:ext cx="1285947" cy="774764"/>
          </a:xfrm>
          <a:prstGeom prst="rect">
            <a:avLst/>
          </a:prstGeom>
        </p:spPr>
        <p:txBody>
          <a:bodyPr vert="horz" wrap="square" lIns="0" tIns="0" rIns="0" bIns="0" rtlCol="0">
            <a:spAutoFit/>
          </a:bodyPr>
          <a:lstStyle/>
          <a:p>
            <a:pPr marL="11206" marR="4483">
              <a:lnSpc>
                <a:spcPct val="102099"/>
              </a:lnSpc>
            </a:pPr>
            <a:r>
              <a:rPr sz="1000" b="1" spc="-9" dirty="0">
                <a:latin typeface="Arial"/>
                <a:cs typeface="Arial"/>
              </a:rPr>
              <a:t>Dr</a:t>
            </a:r>
            <a:r>
              <a:rPr sz="1000" b="1" spc="4" dirty="0">
                <a:latin typeface="Arial"/>
                <a:cs typeface="Arial"/>
              </a:rPr>
              <a:t>.</a:t>
            </a:r>
            <a:r>
              <a:rPr sz="1000" b="1" spc="-35" dirty="0">
                <a:latin typeface="Arial"/>
                <a:cs typeface="Arial"/>
              </a:rPr>
              <a:t> </a:t>
            </a:r>
            <a:r>
              <a:rPr lang="en-US" sz="1000" b="1" spc="13" dirty="0">
                <a:latin typeface="Arial"/>
                <a:cs typeface="Arial"/>
              </a:rPr>
              <a:t>Hassan</a:t>
            </a:r>
            <a:r>
              <a:rPr sz="1000" b="1" spc="4" dirty="0">
                <a:latin typeface="Arial"/>
                <a:cs typeface="Arial"/>
              </a:rPr>
              <a:t>, </a:t>
            </a:r>
            <a:r>
              <a:rPr sz="1000" b="1" spc="9" dirty="0">
                <a:latin typeface="Arial"/>
                <a:cs typeface="Arial"/>
              </a:rPr>
              <a:t>Pri</a:t>
            </a:r>
            <a:r>
              <a:rPr sz="1000" b="1" spc="13" dirty="0">
                <a:latin typeface="Arial"/>
                <a:cs typeface="Arial"/>
              </a:rPr>
              <a:t>mary Care</a:t>
            </a:r>
            <a:r>
              <a:rPr sz="1000" b="1" dirty="0">
                <a:latin typeface="Arial"/>
                <a:cs typeface="Arial"/>
              </a:rPr>
              <a:t> </a:t>
            </a:r>
            <a:r>
              <a:rPr sz="1000" b="1" spc="13" dirty="0">
                <a:latin typeface="Arial"/>
                <a:cs typeface="Arial"/>
              </a:rPr>
              <a:t>Doc</a:t>
            </a:r>
            <a:r>
              <a:rPr sz="1000" b="1" dirty="0">
                <a:latin typeface="Arial"/>
                <a:cs typeface="Arial"/>
              </a:rPr>
              <a:t>t</a:t>
            </a:r>
            <a:r>
              <a:rPr sz="1000" b="1" spc="13" dirty="0">
                <a:latin typeface="Arial"/>
                <a:cs typeface="Arial"/>
              </a:rPr>
              <a:t>or</a:t>
            </a:r>
            <a:endParaRPr sz="1000" dirty="0">
              <a:latin typeface="Arial"/>
              <a:cs typeface="Arial"/>
            </a:endParaRPr>
          </a:p>
          <a:p>
            <a:pPr marL="11206" marR="48188">
              <a:lnSpc>
                <a:spcPct val="102499"/>
              </a:lnSpc>
              <a:spcBef>
                <a:spcPts val="4"/>
              </a:spcBef>
            </a:pPr>
            <a:r>
              <a:rPr sz="1000" b="1" spc="18" dirty="0">
                <a:latin typeface="Arial"/>
                <a:cs typeface="Arial"/>
              </a:rPr>
              <a:t>R</a:t>
            </a:r>
            <a:r>
              <a:rPr sz="1000" b="1" spc="9" dirty="0">
                <a:latin typeface="Arial"/>
                <a:cs typeface="Arial"/>
              </a:rPr>
              <a:t>o</a:t>
            </a:r>
            <a:r>
              <a:rPr sz="1000" b="1" spc="4" dirty="0">
                <a:latin typeface="Arial"/>
                <a:cs typeface="Arial"/>
              </a:rPr>
              <a:t>le:</a:t>
            </a:r>
            <a:r>
              <a:rPr sz="1000" spc="4" dirty="0">
                <a:latin typeface="Arial"/>
                <a:cs typeface="Arial"/>
              </a:rPr>
              <a:t> </a:t>
            </a:r>
            <a:r>
              <a:rPr sz="1000" spc="18" dirty="0">
                <a:latin typeface="Arial"/>
                <a:cs typeface="Arial"/>
              </a:rPr>
              <a:t>Man</a:t>
            </a:r>
            <a:r>
              <a:rPr sz="1000" spc="4" dirty="0">
                <a:latin typeface="Arial"/>
                <a:cs typeface="Arial"/>
              </a:rPr>
              <a:t>a</a:t>
            </a:r>
            <a:r>
              <a:rPr sz="1000" spc="13" dirty="0">
                <a:latin typeface="Arial"/>
                <a:cs typeface="Arial"/>
              </a:rPr>
              <a:t>ge</a:t>
            </a:r>
            <a:r>
              <a:rPr sz="1000" spc="9" dirty="0">
                <a:latin typeface="Arial"/>
                <a:cs typeface="Arial"/>
              </a:rPr>
              <a:t> </a:t>
            </a:r>
            <a:r>
              <a:rPr sz="1000" dirty="0">
                <a:latin typeface="Arial"/>
                <a:cs typeface="Arial"/>
              </a:rPr>
              <a:t>r</a:t>
            </a:r>
            <a:r>
              <a:rPr sz="1000" spc="9" dirty="0">
                <a:latin typeface="Arial"/>
                <a:cs typeface="Arial"/>
              </a:rPr>
              <a:t>out</a:t>
            </a:r>
            <a:r>
              <a:rPr sz="1000" spc="-4" dirty="0">
                <a:latin typeface="Arial"/>
                <a:cs typeface="Arial"/>
              </a:rPr>
              <a:t>i</a:t>
            </a:r>
            <a:r>
              <a:rPr sz="1000" spc="13" dirty="0">
                <a:latin typeface="Arial"/>
                <a:cs typeface="Arial"/>
              </a:rPr>
              <a:t>ne</a:t>
            </a:r>
            <a:r>
              <a:rPr sz="1000" spc="4" dirty="0">
                <a:latin typeface="Arial"/>
                <a:cs typeface="Arial"/>
              </a:rPr>
              <a:t> </a:t>
            </a:r>
            <a:r>
              <a:rPr sz="1000" spc="18" dirty="0">
                <a:latin typeface="Arial"/>
                <a:cs typeface="Arial"/>
              </a:rPr>
              <a:t>c</a:t>
            </a:r>
            <a:r>
              <a:rPr sz="1000" spc="9" dirty="0">
                <a:latin typeface="Arial"/>
                <a:cs typeface="Arial"/>
              </a:rPr>
              <a:t>ar</a:t>
            </a:r>
            <a:r>
              <a:rPr sz="1000" spc="4" dirty="0">
                <a:latin typeface="Arial"/>
                <a:cs typeface="Arial"/>
              </a:rPr>
              <a:t>e, </a:t>
            </a:r>
            <a:r>
              <a:rPr sz="1000" spc="18" dirty="0">
                <a:latin typeface="Arial"/>
                <a:cs typeface="Arial"/>
              </a:rPr>
              <a:t>c</a:t>
            </a:r>
            <a:r>
              <a:rPr sz="1000" spc="13" dirty="0">
                <a:latin typeface="Arial"/>
                <a:cs typeface="Arial"/>
              </a:rPr>
              <a:t>oord</a:t>
            </a:r>
            <a:r>
              <a:rPr sz="1000" spc="-4" dirty="0">
                <a:latin typeface="Arial"/>
                <a:cs typeface="Arial"/>
              </a:rPr>
              <a:t>i</a:t>
            </a:r>
            <a:r>
              <a:rPr sz="1000" spc="13" dirty="0">
                <a:latin typeface="Arial"/>
                <a:cs typeface="Arial"/>
              </a:rPr>
              <a:t>nate</a:t>
            </a:r>
            <a:r>
              <a:rPr sz="1000" spc="9" dirty="0">
                <a:latin typeface="Arial"/>
                <a:cs typeface="Arial"/>
              </a:rPr>
              <a:t> referra</a:t>
            </a:r>
            <a:r>
              <a:rPr sz="1000" spc="-4" dirty="0">
                <a:latin typeface="Arial"/>
                <a:cs typeface="Arial"/>
              </a:rPr>
              <a:t>l</a:t>
            </a:r>
            <a:r>
              <a:rPr sz="1000" spc="13" dirty="0">
                <a:latin typeface="Arial"/>
                <a:cs typeface="Arial"/>
              </a:rPr>
              <a:t>s</a:t>
            </a:r>
            <a:r>
              <a:rPr lang="en-US" sz="1000" spc="13" dirty="0">
                <a:latin typeface="Arial"/>
                <a:cs typeface="Arial"/>
              </a:rPr>
              <a:t>.</a:t>
            </a:r>
            <a:endParaRPr sz="1000" dirty="0">
              <a:latin typeface="Arial"/>
              <a:cs typeface="Arial"/>
            </a:endParaRPr>
          </a:p>
        </p:txBody>
      </p:sp>
      <p:sp>
        <p:nvSpPr>
          <p:cNvPr id="58" name="object 8">
            <a:extLst>
              <a:ext uri="{FF2B5EF4-FFF2-40B4-BE49-F238E27FC236}">
                <a16:creationId xmlns:a16="http://schemas.microsoft.com/office/drawing/2014/main" id="{1BE97ED8-029F-4126-A01C-084FCEE0520F}"/>
              </a:ext>
            </a:extLst>
          </p:cNvPr>
          <p:cNvSpPr txBox="1"/>
          <p:nvPr/>
        </p:nvSpPr>
        <p:spPr>
          <a:xfrm>
            <a:off x="3128934" y="3799243"/>
            <a:ext cx="1285946" cy="617798"/>
          </a:xfrm>
          <a:prstGeom prst="rect">
            <a:avLst/>
          </a:prstGeom>
        </p:spPr>
        <p:txBody>
          <a:bodyPr vert="horz" wrap="square" lIns="0" tIns="0" rIns="0" bIns="0" rtlCol="0">
            <a:spAutoFit/>
          </a:bodyPr>
          <a:lstStyle/>
          <a:p>
            <a:pPr marL="11206" marR="4483">
              <a:lnSpc>
                <a:spcPct val="102200"/>
              </a:lnSpc>
            </a:pPr>
            <a:r>
              <a:rPr sz="1000" b="1" spc="18" dirty="0">
                <a:latin typeface="Arial"/>
                <a:cs typeface="Arial"/>
              </a:rPr>
              <a:t>W</a:t>
            </a:r>
            <a:r>
              <a:rPr sz="1000" b="1" spc="13" dirty="0">
                <a:latin typeface="Arial"/>
                <a:cs typeface="Arial"/>
              </a:rPr>
              <a:t>e</a:t>
            </a:r>
            <a:r>
              <a:rPr sz="1000" b="1" spc="18" dirty="0">
                <a:latin typeface="Arial"/>
                <a:cs typeface="Arial"/>
              </a:rPr>
              <a:t>n</a:t>
            </a:r>
            <a:r>
              <a:rPr sz="1000" b="1" spc="9" dirty="0">
                <a:latin typeface="Arial"/>
                <a:cs typeface="Arial"/>
              </a:rPr>
              <a:t>dy,</a:t>
            </a:r>
            <a:r>
              <a:rPr sz="1000" b="1" spc="4" dirty="0">
                <a:latin typeface="Arial"/>
                <a:cs typeface="Arial"/>
              </a:rPr>
              <a:t> </a:t>
            </a:r>
            <a:r>
              <a:rPr sz="1000" b="1" spc="13" dirty="0">
                <a:latin typeface="Arial"/>
                <a:cs typeface="Arial"/>
              </a:rPr>
              <a:t>Prim</a:t>
            </a:r>
            <a:r>
              <a:rPr sz="1000" b="1" spc="4" dirty="0">
                <a:latin typeface="Arial"/>
                <a:cs typeface="Arial"/>
              </a:rPr>
              <a:t>a</a:t>
            </a:r>
            <a:r>
              <a:rPr sz="1000" b="1" spc="13" dirty="0">
                <a:latin typeface="Arial"/>
                <a:cs typeface="Arial"/>
              </a:rPr>
              <a:t>ry Care</a:t>
            </a:r>
            <a:r>
              <a:rPr sz="1000" b="1" dirty="0">
                <a:latin typeface="Arial"/>
                <a:cs typeface="Arial"/>
              </a:rPr>
              <a:t> </a:t>
            </a:r>
            <a:r>
              <a:rPr sz="1000" b="1" spc="13" dirty="0">
                <a:latin typeface="Arial"/>
                <a:cs typeface="Arial"/>
              </a:rPr>
              <a:t>Rec</a:t>
            </a:r>
            <a:r>
              <a:rPr sz="1000" b="1" spc="4" dirty="0">
                <a:latin typeface="Arial"/>
                <a:cs typeface="Arial"/>
              </a:rPr>
              <a:t>e</a:t>
            </a:r>
            <a:r>
              <a:rPr sz="1000" b="1" spc="13" dirty="0">
                <a:latin typeface="Arial"/>
                <a:cs typeface="Arial"/>
              </a:rPr>
              <a:t>p</a:t>
            </a:r>
            <a:r>
              <a:rPr sz="1000" b="1" dirty="0">
                <a:latin typeface="Arial"/>
                <a:cs typeface="Arial"/>
              </a:rPr>
              <a:t>t</a:t>
            </a:r>
            <a:r>
              <a:rPr sz="1000" b="1" spc="4" dirty="0">
                <a:latin typeface="Arial"/>
                <a:cs typeface="Arial"/>
              </a:rPr>
              <a:t>i</a:t>
            </a:r>
            <a:r>
              <a:rPr sz="1000" b="1" spc="9" dirty="0">
                <a:latin typeface="Arial"/>
                <a:cs typeface="Arial"/>
              </a:rPr>
              <a:t>onist</a:t>
            </a:r>
            <a:r>
              <a:rPr sz="1000" b="1" spc="13" dirty="0">
                <a:latin typeface="Arial"/>
                <a:cs typeface="Arial"/>
              </a:rPr>
              <a:t> R</a:t>
            </a:r>
            <a:r>
              <a:rPr sz="1000" b="1" spc="9" dirty="0">
                <a:latin typeface="Arial"/>
                <a:cs typeface="Arial"/>
              </a:rPr>
              <a:t>o</a:t>
            </a:r>
            <a:r>
              <a:rPr sz="1000" b="1" spc="4" dirty="0">
                <a:latin typeface="Arial"/>
                <a:cs typeface="Arial"/>
              </a:rPr>
              <a:t>le:</a:t>
            </a:r>
            <a:r>
              <a:rPr sz="1000" spc="4" dirty="0">
                <a:latin typeface="Arial"/>
                <a:cs typeface="Arial"/>
              </a:rPr>
              <a:t> </a:t>
            </a:r>
            <a:r>
              <a:rPr sz="1000" spc="9" dirty="0">
                <a:latin typeface="Arial"/>
                <a:cs typeface="Arial"/>
              </a:rPr>
              <a:t>Pati</a:t>
            </a:r>
            <a:r>
              <a:rPr sz="1000" spc="4" dirty="0">
                <a:latin typeface="Arial"/>
                <a:cs typeface="Arial"/>
              </a:rPr>
              <a:t>e</a:t>
            </a:r>
            <a:r>
              <a:rPr sz="1000" spc="9" dirty="0">
                <a:latin typeface="Arial"/>
                <a:cs typeface="Arial"/>
              </a:rPr>
              <a:t>nt relatio</a:t>
            </a:r>
            <a:r>
              <a:rPr sz="1000" spc="4" dirty="0">
                <a:latin typeface="Arial"/>
                <a:cs typeface="Arial"/>
              </a:rPr>
              <a:t>n</a:t>
            </a:r>
            <a:r>
              <a:rPr sz="1000" spc="18" dirty="0">
                <a:latin typeface="Arial"/>
                <a:cs typeface="Arial"/>
              </a:rPr>
              <a:t>s</a:t>
            </a:r>
            <a:r>
              <a:rPr sz="1000" spc="9" dirty="0">
                <a:latin typeface="Arial"/>
                <a:cs typeface="Arial"/>
              </a:rPr>
              <a:t>hip</a:t>
            </a:r>
            <a:r>
              <a:rPr lang="en-US" sz="1000" spc="9" dirty="0">
                <a:latin typeface="Arial"/>
                <a:cs typeface="Arial"/>
              </a:rPr>
              <a:t>.</a:t>
            </a:r>
            <a:endParaRPr sz="1000" dirty="0">
              <a:latin typeface="Arial"/>
              <a:cs typeface="Arial"/>
            </a:endParaRPr>
          </a:p>
        </p:txBody>
      </p:sp>
      <p:sp>
        <p:nvSpPr>
          <p:cNvPr id="43" name="object 10">
            <a:extLst>
              <a:ext uri="{FF2B5EF4-FFF2-40B4-BE49-F238E27FC236}">
                <a16:creationId xmlns:a16="http://schemas.microsoft.com/office/drawing/2014/main" id="{3FCA72C2-20DC-410F-9E6A-EB08F0FFDF6C}"/>
              </a:ext>
            </a:extLst>
          </p:cNvPr>
          <p:cNvSpPr txBox="1"/>
          <p:nvPr/>
        </p:nvSpPr>
        <p:spPr>
          <a:xfrm>
            <a:off x="4713250" y="2105533"/>
            <a:ext cx="1772770" cy="215444"/>
          </a:xfrm>
          <a:prstGeom prst="rect">
            <a:avLst/>
          </a:prstGeom>
        </p:spPr>
        <p:txBody>
          <a:bodyPr vert="horz" wrap="square" lIns="0" tIns="0" rIns="0" bIns="0" rtlCol="0">
            <a:spAutoFit/>
          </a:bodyPr>
          <a:lstStyle/>
          <a:p>
            <a:pPr marL="11206"/>
            <a:r>
              <a:rPr sz="1400" b="1" spc="-9" dirty="0">
                <a:latin typeface="Arial"/>
                <a:cs typeface="Arial"/>
              </a:rPr>
              <a:t>Specialty </a:t>
            </a:r>
            <a:r>
              <a:rPr sz="1400" b="1" spc="-18" dirty="0">
                <a:latin typeface="Arial"/>
                <a:cs typeface="Arial"/>
              </a:rPr>
              <a:t>Ca</a:t>
            </a:r>
            <a:r>
              <a:rPr sz="1400" b="1" spc="-9" dirty="0">
                <a:latin typeface="Arial"/>
                <a:cs typeface="Arial"/>
              </a:rPr>
              <a:t>re</a:t>
            </a:r>
            <a:r>
              <a:rPr sz="1400" b="1" spc="-4" dirty="0">
                <a:latin typeface="Arial"/>
                <a:cs typeface="Arial"/>
              </a:rPr>
              <a:t> </a:t>
            </a:r>
            <a:r>
              <a:rPr sz="1400" b="1" spc="-9" dirty="0">
                <a:latin typeface="Arial"/>
                <a:cs typeface="Arial"/>
              </a:rPr>
              <a:t>Team:</a:t>
            </a:r>
            <a:endParaRPr sz="1400" dirty="0">
              <a:latin typeface="Arial"/>
              <a:cs typeface="Arial"/>
            </a:endParaRPr>
          </a:p>
        </p:txBody>
      </p:sp>
      <p:sp>
        <p:nvSpPr>
          <p:cNvPr id="64" name="object 17">
            <a:extLst>
              <a:ext uri="{FF2B5EF4-FFF2-40B4-BE49-F238E27FC236}">
                <a16:creationId xmlns:a16="http://schemas.microsoft.com/office/drawing/2014/main" id="{BF17FB2C-1C21-4EB7-8193-C61A4E5D2D36}"/>
              </a:ext>
            </a:extLst>
          </p:cNvPr>
          <p:cNvSpPr txBox="1"/>
          <p:nvPr/>
        </p:nvSpPr>
        <p:spPr>
          <a:xfrm>
            <a:off x="5474221" y="2576199"/>
            <a:ext cx="1438640" cy="617798"/>
          </a:xfrm>
          <a:prstGeom prst="rect">
            <a:avLst/>
          </a:prstGeom>
        </p:spPr>
        <p:txBody>
          <a:bodyPr vert="horz" wrap="square" lIns="0" tIns="0" rIns="0" bIns="0" rtlCol="0">
            <a:spAutoFit/>
          </a:bodyPr>
          <a:lstStyle/>
          <a:p>
            <a:pPr marL="11206" marR="448819">
              <a:lnSpc>
                <a:spcPct val="102099"/>
              </a:lnSpc>
            </a:pPr>
            <a:r>
              <a:rPr sz="1000" b="1" spc="18" dirty="0">
                <a:latin typeface="Arial"/>
                <a:cs typeface="Arial"/>
              </a:rPr>
              <a:t>D</a:t>
            </a:r>
            <a:r>
              <a:rPr sz="1000" b="1" spc="4" dirty="0">
                <a:latin typeface="Arial"/>
                <a:cs typeface="Arial"/>
              </a:rPr>
              <a:t>r. </a:t>
            </a:r>
            <a:r>
              <a:rPr sz="1000" b="1" spc="18" dirty="0">
                <a:latin typeface="Arial"/>
                <a:cs typeface="Arial"/>
              </a:rPr>
              <a:t>E</a:t>
            </a:r>
            <a:r>
              <a:rPr sz="1000" b="1" spc="-4" dirty="0">
                <a:latin typeface="Arial"/>
                <a:cs typeface="Arial"/>
              </a:rPr>
              <a:t>l</a:t>
            </a:r>
            <a:r>
              <a:rPr sz="1000" b="1" spc="4" dirty="0">
                <a:latin typeface="Arial"/>
                <a:cs typeface="Arial"/>
              </a:rPr>
              <a:t>l</a:t>
            </a:r>
            <a:r>
              <a:rPr sz="1000" b="1" spc="-4" dirty="0">
                <a:latin typeface="Arial"/>
                <a:cs typeface="Arial"/>
              </a:rPr>
              <a:t>i</a:t>
            </a:r>
            <a:r>
              <a:rPr sz="1000" b="1" spc="13" dirty="0">
                <a:latin typeface="Arial"/>
                <a:cs typeface="Arial"/>
              </a:rPr>
              <a:t>o</a:t>
            </a:r>
            <a:r>
              <a:rPr sz="1000" b="1" dirty="0">
                <a:latin typeface="Arial"/>
                <a:cs typeface="Arial"/>
              </a:rPr>
              <a:t>t</a:t>
            </a:r>
            <a:r>
              <a:rPr lang="en-US" sz="1000" b="1" dirty="0">
                <a:latin typeface="Arial"/>
                <a:cs typeface="Arial"/>
              </a:rPr>
              <a:t>t</a:t>
            </a:r>
            <a:r>
              <a:rPr sz="1000" b="1" spc="4" dirty="0">
                <a:latin typeface="Arial"/>
                <a:cs typeface="Arial"/>
              </a:rPr>
              <a:t>,</a:t>
            </a:r>
            <a:r>
              <a:rPr sz="1000" b="1" spc="9" dirty="0">
                <a:latin typeface="Arial"/>
                <a:cs typeface="Arial"/>
              </a:rPr>
              <a:t> P</a:t>
            </a:r>
            <a:r>
              <a:rPr sz="1000" b="1" spc="18" dirty="0">
                <a:latin typeface="Arial"/>
                <a:cs typeface="Arial"/>
              </a:rPr>
              <a:t>u</a:t>
            </a:r>
            <a:r>
              <a:rPr sz="1000" b="1" spc="-4" dirty="0">
                <a:latin typeface="Arial"/>
                <a:cs typeface="Arial"/>
              </a:rPr>
              <a:t>l</a:t>
            </a:r>
            <a:r>
              <a:rPr sz="1000" b="1" spc="22" dirty="0">
                <a:latin typeface="Arial"/>
                <a:cs typeface="Arial"/>
              </a:rPr>
              <a:t>m</a:t>
            </a:r>
            <a:r>
              <a:rPr sz="1000" b="1" spc="9" dirty="0">
                <a:latin typeface="Arial"/>
                <a:cs typeface="Arial"/>
              </a:rPr>
              <a:t>ono</a:t>
            </a:r>
            <a:r>
              <a:rPr sz="1000" b="1" spc="4" dirty="0">
                <a:latin typeface="Arial"/>
                <a:cs typeface="Arial"/>
              </a:rPr>
              <a:t>l</a:t>
            </a:r>
            <a:r>
              <a:rPr sz="1000" b="1" spc="9" dirty="0">
                <a:latin typeface="Arial"/>
                <a:cs typeface="Arial"/>
              </a:rPr>
              <a:t>ogist</a:t>
            </a:r>
            <a:endParaRPr sz="1000" dirty="0">
              <a:latin typeface="Arial"/>
              <a:cs typeface="Arial"/>
            </a:endParaRPr>
          </a:p>
          <a:p>
            <a:pPr marL="11206" marR="4483">
              <a:lnSpc>
                <a:spcPct val="102299"/>
              </a:lnSpc>
              <a:spcBef>
                <a:spcPts val="13"/>
              </a:spcBef>
            </a:pPr>
            <a:r>
              <a:rPr sz="1000" b="1" spc="18" dirty="0">
                <a:latin typeface="Arial"/>
                <a:cs typeface="Arial"/>
              </a:rPr>
              <a:t>R</a:t>
            </a:r>
            <a:r>
              <a:rPr sz="1000" b="1" spc="9" dirty="0">
                <a:latin typeface="Arial"/>
                <a:cs typeface="Arial"/>
              </a:rPr>
              <a:t>o</a:t>
            </a:r>
            <a:r>
              <a:rPr sz="1000" b="1" spc="4" dirty="0">
                <a:latin typeface="Arial"/>
                <a:cs typeface="Arial"/>
              </a:rPr>
              <a:t>le:</a:t>
            </a:r>
            <a:r>
              <a:rPr sz="1000" spc="4" dirty="0">
                <a:latin typeface="Arial"/>
                <a:cs typeface="Arial"/>
              </a:rPr>
              <a:t> </a:t>
            </a:r>
            <a:r>
              <a:rPr sz="1000" spc="18" dirty="0">
                <a:latin typeface="Arial"/>
                <a:cs typeface="Arial"/>
              </a:rPr>
              <a:t>Man</a:t>
            </a:r>
            <a:r>
              <a:rPr sz="1000" spc="4" dirty="0">
                <a:latin typeface="Arial"/>
                <a:cs typeface="Arial"/>
              </a:rPr>
              <a:t>a</a:t>
            </a:r>
            <a:r>
              <a:rPr sz="1000" spc="13" dirty="0">
                <a:latin typeface="Arial"/>
                <a:cs typeface="Arial"/>
              </a:rPr>
              <a:t>ge</a:t>
            </a:r>
            <a:r>
              <a:rPr sz="1000" spc="9" dirty="0">
                <a:latin typeface="Arial"/>
                <a:cs typeface="Arial"/>
              </a:rPr>
              <a:t> </a:t>
            </a:r>
            <a:r>
              <a:rPr sz="1000" dirty="0">
                <a:latin typeface="Arial"/>
                <a:cs typeface="Arial"/>
              </a:rPr>
              <a:t>r</a:t>
            </a:r>
            <a:r>
              <a:rPr sz="1000" spc="13" dirty="0">
                <a:latin typeface="Arial"/>
                <a:cs typeface="Arial"/>
              </a:rPr>
              <a:t>e</a:t>
            </a:r>
            <a:r>
              <a:rPr sz="1000" spc="18" dirty="0">
                <a:latin typeface="Arial"/>
                <a:cs typeface="Arial"/>
              </a:rPr>
              <a:t>c</a:t>
            </a:r>
            <a:r>
              <a:rPr sz="1000" spc="4" dirty="0">
                <a:latin typeface="Arial"/>
                <a:cs typeface="Arial"/>
              </a:rPr>
              <a:t>u</a:t>
            </a:r>
            <a:r>
              <a:rPr sz="1000" spc="9" dirty="0">
                <a:latin typeface="Arial"/>
                <a:cs typeface="Arial"/>
              </a:rPr>
              <a:t>rrent pleural </a:t>
            </a:r>
            <a:r>
              <a:rPr sz="1000" dirty="0">
                <a:latin typeface="Arial"/>
                <a:cs typeface="Arial"/>
              </a:rPr>
              <a:t>ef</a:t>
            </a:r>
            <a:r>
              <a:rPr sz="1000" spc="9" dirty="0">
                <a:latin typeface="Arial"/>
                <a:cs typeface="Arial"/>
              </a:rPr>
              <a:t>fu</a:t>
            </a:r>
            <a:r>
              <a:rPr sz="1000" spc="18" dirty="0">
                <a:latin typeface="Arial"/>
                <a:cs typeface="Arial"/>
              </a:rPr>
              <a:t>s</a:t>
            </a:r>
            <a:r>
              <a:rPr sz="1000" spc="-4" dirty="0">
                <a:latin typeface="Arial"/>
                <a:cs typeface="Arial"/>
              </a:rPr>
              <a:t>i</a:t>
            </a:r>
            <a:r>
              <a:rPr sz="1000" spc="13" dirty="0">
                <a:latin typeface="Arial"/>
                <a:cs typeface="Arial"/>
              </a:rPr>
              <a:t>ons</a:t>
            </a:r>
            <a:r>
              <a:rPr lang="en-US" sz="1000" spc="13" dirty="0">
                <a:latin typeface="Arial"/>
                <a:cs typeface="Arial"/>
              </a:rPr>
              <a:t>.</a:t>
            </a:r>
            <a:endParaRPr sz="1000" dirty="0">
              <a:latin typeface="Arial"/>
              <a:cs typeface="Arial"/>
            </a:endParaRPr>
          </a:p>
        </p:txBody>
      </p:sp>
      <p:sp>
        <p:nvSpPr>
          <p:cNvPr id="65" name="object 18">
            <a:extLst>
              <a:ext uri="{FF2B5EF4-FFF2-40B4-BE49-F238E27FC236}">
                <a16:creationId xmlns:a16="http://schemas.microsoft.com/office/drawing/2014/main" id="{6CA31DB0-7045-49CA-8F49-EAC890FE1BB7}"/>
              </a:ext>
            </a:extLst>
          </p:cNvPr>
          <p:cNvSpPr txBox="1"/>
          <p:nvPr/>
        </p:nvSpPr>
        <p:spPr>
          <a:xfrm>
            <a:off x="5489444" y="3613780"/>
            <a:ext cx="1438640" cy="771686"/>
          </a:xfrm>
          <a:prstGeom prst="rect">
            <a:avLst/>
          </a:prstGeom>
        </p:spPr>
        <p:txBody>
          <a:bodyPr vert="horz" wrap="square" lIns="0" tIns="0" rIns="0" bIns="0" rtlCol="0">
            <a:spAutoFit/>
          </a:bodyPr>
          <a:lstStyle/>
          <a:p>
            <a:pPr marL="11206" marR="597305">
              <a:lnSpc>
                <a:spcPct val="101499"/>
              </a:lnSpc>
            </a:pPr>
            <a:r>
              <a:rPr sz="1000" b="1" spc="18" dirty="0">
                <a:latin typeface="Arial"/>
                <a:cs typeface="Arial"/>
              </a:rPr>
              <a:t>D</a:t>
            </a:r>
            <a:r>
              <a:rPr sz="1000" b="1" spc="4" dirty="0">
                <a:latin typeface="Arial"/>
                <a:cs typeface="Arial"/>
              </a:rPr>
              <a:t>r. </a:t>
            </a:r>
            <a:r>
              <a:rPr sz="1000" b="1" spc="22" dirty="0">
                <a:latin typeface="Arial"/>
                <a:cs typeface="Arial"/>
              </a:rPr>
              <a:t>M</a:t>
            </a:r>
            <a:r>
              <a:rPr sz="1000" b="1" spc="4" dirty="0">
                <a:latin typeface="Arial"/>
                <a:cs typeface="Arial"/>
              </a:rPr>
              <a:t>a</a:t>
            </a:r>
            <a:r>
              <a:rPr sz="1000" b="1" spc="13" dirty="0">
                <a:latin typeface="Arial"/>
                <a:cs typeface="Arial"/>
              </a:rPr>
              <a:t>r</a:t>
            </a:r>
            <a:r>
              <a:rPr sz="1000" b="1" spc="4" dirty="0">
                <a:latin typeface="Arial"/>
                <a:cs typeface="Arial"/>
              </a:rPr>
              <a:t>s</a:t>
            </a:r>
            <a:r>
              <a:rPr sz="1000" b="1" spc="13" dirty="0">
                <a:latin typeface="Arial"/>
                <a:cs typeface="Arial"/>
              </a:rPr>
              <a:t>h</a:t>
            </a:r>
            <a:r>
              <a:rPr sz="1000" b="1" spc="4" dirty="0">
                <a:latin typeface="Arial"/>
                <a:cs typeface="Arial"/>
              </a:rPr>
              <a:t>al</a:t>
            </a:r>
            <a:r>
              <a:rPr sz="1000" b="1" spc="-4" dirty="0">
                <a:latin typeface="Arial"/>
                <a:cs typeface="Arial"/>
              </a:rPr>
              <a:t>l</a:t>
            </a:r>
            <a:r>
              <a:rPr sz="1000" b="1" spc="4" dirty="0">
                <a:latin typeface="Arial"/>
                <a:cs typeface="Arial"/>
              </a:rPr>
              <a:t>,</a:t>
            </a:r>
            <a:r>
              <a:rPr sz="1000" b="1" spc="13" dirty="0">
                <a:latin typeface="Arial"/>
                <a:cs typeface="Arial"/>
              </a:rPr>
              <a:t> N</a:t>
            </a:r>
            <a:r>
              <a:rPr sz="1000" b="1" spc="4" dirty="0">
                <a:latin typeface="Arial"/>
                <a:cs typeface="Arial"/>
              </a:rPr>
              <a:t>e</a:t>
            </a:r>
            <a:r>
              <a:rPr sz="1000" b="1" spc="13" dirty="0">
                <a:latin typeface="Arial"/>
                <a:cs typeface="Arial"/>
              </a:rPr>
              <a:t>p</a:t>
            </a:r>
            <a:r>
              <a:rPr sz="1000" b="1" spc="9" dirty="0">
                <a:latin typeface="Arial"/>
                <a:cs typeface="Arial"/>
              </a:rPr>
              <a:t>hr</a:t>
            </a:r>
            <a:r>
              <a:rPr sz="1000" b="1" spc="13" dirty="0">
                <a:latin typeface="Arial"/>
                <a:cs typeface="Arial"/>
              </a:rPr>
              <a:t>o</a:t>
            </a:r>
            <a:r>
              <a:rPr sz="1000" b="1" spc="-4" dirty="0">
                <a:latin typeface="Arial"/>
                <a:cs typeface="Arial"/>
              </a:rPr>
              <a:t>l</a:t>
            </a:r>
            <a:r>
              <a:rPr sz="1000" b="1" spc="9" dirty="0">
                <a:latin typeface="Arial"/>
                <a:cs typeface="Arial"/>
              </a:rPr>
              <a:t>ogi</a:t>
            </a:r>
            <a:r>
              <a:rPr sz="1000" b="1" spc="4" dirty="0">
                <a:latin typeface="Arial"/>
                <a:cs typeface="Arial"/>
              </a:rPr>
              <a:t>s</a:t>
            </a:r>
            <a:r>
              <a:rPr sz="1000" b="1" spc="9" dirty="0">
                <a:latin typeface="Arial"/>
                <a:cs typeface="Arial"/>
              </a:rPr>
              <a:t>t</a:t>
            </a:r>
            <a:endParaRPr sz="1000" dirty="0">
              <a:latin typeface="Arial"/>
              <a:cs typeface="Arial"/>
            </a:endParaRPr>
          </a:p>
          <a:p>
            <a:pPr marL="11206" marR="4483">
              <a:lnSpc>
                <a:spcPct val="102099"/>
              </a:lnSpc>
              <a:spcBef>
                <a:spcPts val="18"/>
              </a:spcBef>
            </a:pPr>
            <a:r>
              <a:rPr sz="1000" b="1" spc="18" dirty="0">
                <a:latin typeface="Arial"/>
                <a:cs typeface="Arial"/>
              </a:rPr>
              <a:t>R</a:t>
            </a:r>
            <a:r>
              <a:rPr sz="1000" b="1" spc="9" dirty="0">
                <a:latin typeface="Arial"/>
                <a:cs typeface="Arial"/>
              </a:rPr>
              <a:t>o</a:t>
            </a:r>
            <a:r>
              <a:rPr sz="1000" b="1" spc="4" dirty="0">
                <a:latin typeface="Arial"/>
                <a:cs typeface="Arial"/>
              </a:rPr>
              <a:t>le:</a:t>
            </a:r>
            <a:r>
              <a:rPr sz="1000" spc="4" dirty="0">
                <a:latin typeface="Arial"/>
                <a:cs typeface="Arial"/>
              </a:rPr>
              <a:t> </a:t>
            </a:r>
            <a:r>
              <a:rPr sz="1000" spc="18" dirty="0">
                <a:latin typeface="Arial"/>
                <a:cs typeface="Arial"/>
              </a:rPr>
              <a:t>Man</a:t>
            </a:r>
            <a:r>
              <a:rPr sz="1000" spc="4" dirty="0">
                <a:latin typeface="Arial"/>
                <a:cs typeface="Arial"/>
              </a:rPr>
              <a:t>a</a:t>
            </a:r>
            <a:r>
              <a:rPr sz="1000" spc="13" dirty="0">
                <a:latin typeface="Arial"/>
                <a:cs typeface="Arial"/>
              </a:rPr>
              <a:t>ge</a:t>
            </a:r>
            <a:r>
              <a:rPr sz="1000" spc="9" dirty="0">
                <a:latin typeface="Arial"/>
                <a:cs typeface="Arial"/>
              </a:rPr>
              <a:t> </a:t>
            </a:r>
            <a:r>
              <a:rPr sz="1000" spc="13" dirty="0">
                <a:latin typeface="Arial"/>
                <a:cs typeface="Arial"/>
              </a:rPr>
              <a:t>e</a:t>
            </a:r>
            <a:r>
              <a:rPr sz="1000" spc="4" dirty="0">
                <a:latin typeface="Arial"/>
                <a:cs typeface="Arial"/>
              </a:rPr>
              <a:t>n</a:t>
            </a:r>
            <a:r>
              <a:rPr sz="1000" spc="13" dirty="0">
                <a:latin typeface="Arial"/>
                <a:cs typeface="Arial"/>
              </a:rPr>
              <a:t>d</a:t>
            </a:r>
            <a:r>
              <a:rPr sz="1000" dirty="0">
                <a:latin typeface="Arial"/>
                <a:cs typeface="Arial"/>
              </a:rPr>
              <a:t>-</a:t>
            </a:r>
            <a:r>
              <a:rPr sz="1000" spc="18" dirty="0">
                <a:latin typeface="Arial"/>
                <a:cs typeface="Arial"/>
              </a:rPr>
              <a:t>s</a:t>
            </a:r>
            <a:r>
              <a:rPr sz="1000" spc="9" dirty="0">
                <a:latin typeface="Arial"/>
                <a:cs typeface="Arial"/>
              </a:rPr>
              <a:t>ta</a:t>
            </a:r>
            <a:r>
              <a:rPr sz="1000" spc="4" dirty="0">
                <a:latin typeface="Arial"/>
                <a:cs typeface="Arial"/>
              </a:rPr>
              <a:t>g</a:t>
            </a:r>
            <a:r>
              <a:rPr sz="1000" spc="13" dirty="0">
                <a:latin typeface="Arial"/>
                <a:cs typeface="Arial"/>
              </a:rPr>
              <a:t>e</a:t>
            </a:r>
            <a:r>
              <a:rPr sz="1000" spc="9" dirty="0">
                <a:latin typeface="Arial"/>
                <a:cs typeface="Arial"/>
              </a:rPr>
              <a:t> renal </a:t>
            </a:r>
            <a:r>
              <a:rPr sz="1000" spc="13" dirty="0">
                <a:latin typeface="Arial"/>
                <a:cs typeface="Arial"/>
              </a:rPr>
              <a:t>d</a:t>
            </a:r>
            <a:r>
              <a:rPr sz="1000" spc="-4" dirty="0">
                <a:latin typeface="Arial"/>
                <a:cs typeface="Arial"/>
              </a:rPr>
              <a:t>i</a:t>
            </a:r>
            <a:r>
              <a:rPr sz="1000" spc="18" dirty="0">
                <a:latin typeface="Arial"/>
                <a:cs typeface="Arial"/>
              </a:rPr>
              <a:t>s</a:t>
            </a:r>
            <a:r>
              <a:rPr sz="1000" spc="13" dirty="0">
                <a:latin typeface="Arial"/>
                <a:cs typeface="Arial"/>
              </a:rPr>
              <a:t>e</a:t>
            </a:r>
            <a:r>
              <a:rPr sz="1000" spc="4" dirty="0">
                <a:latin typeface="Arial"/>
                <a:cs typeface="Arial"/>
              </a:rPr>
              <a:t>a</a:t>
            </a:r>
            <a:r>
              <a:rPr sz="1000" spc="18" dirty="0">
                <a:latin typeface="Arial"/>
                <a:cs typeface="Arial"/>
              </a:rPr>
              <a:t>s</a:t>
            </a:r>
            <a:r>
              <a:rPr sz="1000" spc="4" dirty="0">
                <a:latin typeface="Arial"/>
                <a:cs typeface="Arial"/>
              </a:rPr>
              <a:t>e</a:t>
            </a:r>
            <a:r>
              <a:rPr sz="1000" spc="9" dirty="0">
                <a:latin typeface="Arial"/>
                <a:cs typeface="Arial"/>
              </a:rPr>
              <a:t>/dia</a:t>
            </a:r>
            <a:r>
              <a:rPr sz="1000" spc="-4" dirty="0">
                <a:latin typeface="Arial"/>
                <a:cs typeface="Arial"/>
              </a:rPr>
              <a:t>l</a:t>
            </a:r>
            <a:r>
              <a:rPr sz="1000" spc="9" dirty="0">
                <a:latin typeface="Arial"/>
                <a:cs typeface="Arial"/>
              </a:rPr>
              <a:t>y</a:t>
            </a:r>
            <a:r>
              <a:rPr sz="1000" spc="18" dirty="0">
                <a:latin typeface="Arial"/>
                <a:cs typeface="Arial"/>
              </a:rPr>
              <a:t>s</a:t>
            </a:r>
            <a:r>
              <a:rPr sz="1000" spc="9" dirty="0">
                <a:latin typeface="Arial"/>
                <a:cs typeface="Arial"/>
              </a:rPr>
              <a:t>is</a:t>
            </a:r>
            <a:r>
              <a:rPr lang="en-US" sz="1000" spc="9" dirty="0">
                <a:latin typeface="Arial"/>
                <a:cs typeface="Arial"/>
              </a:rPr>
              <a:t>.</a:t>
            </a:r>
            <a:endParaRPr sz="1000" dirty="0">
              <a:latin typeface="Arial"/>
              <a:cs typeface="Arial"/>
            </a:endParaRPr>
          </a:p>
        </p:txBody>
      </p:sp>
      <p:sp>
        <p:nvSpPr>
          <p:cNvPr id="66" name="object 19">
            <a:extLst>
              <a:ext uri="{FF2B5EF4-FFF2-40B4-BE49-F238E27FC236}">
                <a16:creationId xmlns:a16="http://schemas.microsoft.com/office/drawing/2014/main" id="{CE9EA664-9E1A-4B8C-A030-66E1C57F3621}"/>
              </a:ext>
            </a:extLst>
          </p:cNvPr>
          <p:cNvSpPr txBox="1"/>
          <p:nvPr/>
        </p:nvSpPr>
        <p:spPr>
          <a:xfrm>
            <a:off x="5499996" y="4619570"/>
            <a:ext cx="1266496" cy="617798"/>
          </a:xfrm>
          <a:prstGeom prst="rect">
            <a:avLst/>
          </a:prstGeom>
        </p:spPr>
        <p:txBody>
          <a:bodyPr vert="horz" wrap="square" lIns="0" tIns="0" rIns="0" bIns="0" rtlCol="0">
            <a:spAutoFit/>
          </a:bodyPr>
          <a:lstStyle/>
          <a:p>
            <a:pPr marL="11206" marR="4483">
              <a:lnSpc>
                <a:spcPct val="102200"/>
              </a:lnSpc>
            </a:pPr>
            <a:r>
              <a:rPr sz="1000" b="1" spc="-9" dirty="0">
                <a:latin typeface="Arial"/>
                <a:cs typeface="Arial"/>
              </a:rPr>
              <a:t>Dr</a:t>
            </a:r>
            <a:r>
              <a:rPr sz="1000" b="1" spc="4" dirty="0">
                <a:latin typeface="Arial"/>
                <a:cs typeface="Arial"/>
              </a:rPr>
              <a:t>.</a:t>
            </a:r>
            <a:r>
              <a:rPr lang="en-US" sz="1000" b="1" spc="4" dirty="0">
                <a:latin typeface="Arial"/>
                <a:cs typeface="Arial"/>
              </a:rPr>
              <a:t> </a:t>
            </a:r>
            <a:r>
              <a:rPr lang="en-US" sz="1000" b="1" spc="13" dirty="0">
                <a:latin typeface="Arial"/>
                <a:cs typeface="Arial"/>
              </a:rPr>
              <a:t>Chen</a:t>
            </a:r>
            <a:r>
              <a:rPr sz="1000" b="1" spc="4" dirty="0">
                <a:latin typeface="Arial"/>
                <a:cs typeface="Arial"/>
              </a:rPr>
              <a:t>,</a:t>
            </a:r>
            <a:r>
              <a:rPr sz="1000" b="1" spc="18" dirty="0">
                <a:latin typeface="Arial"/>
                <a:cs typeface="Arial"/>
              </a:rPr>
              <a:t> </a:t>
            </a:r>
            <a:r>
              <a:rPr lang="en-US" sz="1000" b="1" spc="18" dirty="0">
                <a:latin typeface="Arial"/>
                <a:cs typeface="Arial"/>
              </a:rPr>
              <a:t>  </a:t>
            </a:r>
            <a:r>
              <a:rPr sz="1000" b="1" spc="9" dirty="0">
                <a:latin typeface="Arial"/>
                <a:cs typeface="Arial"/>
              </a:rPr>
              <a:t>O</a:t>
            </a:r>
            <a:r>
              <a:rPr sz="1000" b="1" spc="13" dirty="0">
                <a:latin typeface="Arial"/>
                <a:cs typeface="Arial"/>
              </a:rPr>
              <a:t>n</a:t>
            </a:r>
            <a:r>
              <a:rPr sz="1000" b="1" spc="4" dirty="0">
                <a:latin typeface="Arial"/>
                <a:cs typeface="Arial"/>
              </a:rPr>
              <a:t>c</a:t>
            </a:r>
            <a:r>
              <a:rPr sz="1000" b="1" spc="9" dirty="0">
                <a:latin typeface="Arial"/>
                <a:cs typeface="Arial"/>
              </a:rPr>
              <a:t>o</a:t>
            </a:r>
            <a:r>
              <a:rPr sz="1000" b="1" spc="4" dirty="0">
                <a:latin typeface="Arial"/>
                <a:cs typeface="Arial"/>
              </a:rPr>
              <a:t>l</a:t>
            </a:r>
            <a:r>
              <a:rPr sz="1000" b="1" spc="9" dirty="0">
                <a:latin typeface="Arial"/>
                <a:cs typeface="Arial"/>
              </a:rPr>
              <a:t>ogi</a:t>
            </a:r>
            <a:r>
              <a:rPr sz="1000" b="1" spc="4" dirty="0">
                <a:latin typeface="Arial"/>
                <a:cs typeface="Arial"/>
              </a:rPr>
              <a:t>s</a:t>
            </a:r>
            <a:r>
              <a:rPr sz="1000" b="1" spc="9" dirty="0">
                <a:latin typeface="Arial"/>
                <a:cs typeface="Arial"/>
              </a:rPr>
              <a:t>t</a:t>
            </a:r>
            <a:r>
              <a:rPr sz="1000" b="1" spc="13" dirty="0">
                <a:latin typeface="Arial"/>
                <a:cs typeface="Arial"/>
              </a:rPr>
              <a:t> </a:t>
            </a:r>
            <a:endParaRPr lang="en-US" sz="1000" b="1" spc="13" dirty="0">
              <a:latin typeface="Arial"/>
              <a:cs typeface="Arial"/>
            </a:endParaRPr>
          </a:p>
          <a:p>
            <a:pPr marL="11206" marR="4483" algn="just">
              <a:lnSpc>
                <a:spcPct val="102200"/>
              </a:lnSpc>
            </a:pPr>
            <a:r>
              <a:rPr sz="1000" b="1" spc="13" dirty="0">
                <a:latin typeface="Arial"/>
                <a:cs typeface="Arial"/>
              </a:rPr>
              <a:t>R</a:t>
            </a:r>
            <a:r>
              <a:rPr sz="1000" b="1" spc="9" dirty="0">
                <a:latin typeface="Arial"/>
                <a:cs typeface="Arial"/>
              </a:rPr>
              <a:t>o</a:t>
            </a:r>
            <a:r>
              <a:rPr sz="1000" b="1" spc="4" dirty="0">
                <a:latin typeface="Arial"/>
                <a:cs typeface="Arial"/>
              </a:rPr>
              <a:t>l</a:t>
            </a:r>
            <a:r>
              <a:rPr sz="1000" b="1" spc="9" dirty="0">
                <a:latin typeface="Arial"/>
                <a:cs typeface="Arial"/>
              </a:rPr>
              <a:t>e</a:t>
            </a:r>
            <a:r>
              <a:rPr sz="1000" b="1" spc="4" dirty="0">
                <a:latin typeface="Arial"/>
                <a:cs typeface="Arial"/>
              </a:rPr>
              <a:t>:</a:t>
            </a:r>
            <a:r>
              <a:rPr sz="1000" spc="84" dirty="0">
                <a:latin typeface="Arial"/>
                <a:cs typeface="Arial"/>
              </a:rPr>
              <a:t> </a:t>
            </a:r>
            <a:r>
              <a:rPr sz="1000" spc="13" dirty="0">
                <a:latin typeface="Arial"/>
                <a:cs typeface="Arial"/>
              </a:rPr>
              <a:t>Mana</a:t>
            </a:r>
            <a:r>
              <a:rPr sz="1000" spc="4" dirty="0">
                <a:latin typeface="Arial"/>
                <a:cs typeface="Arial"/>
              </a:rPr>
              <a:t>g</a:t>
            </a:r>
            <a:r>
              <a:rPr sz="1000" spc="13" dirty="0">
                <a:latin typeface="Arial"/>
                <a:cs typeface="Arial"/>
              </a:rPr>
              <a:t>e</a:t>
            </a:r>
            <a:r>
              <a:rPr sz="1000" spc="84" dirty="0">
                <a:latin typeface="Arial"/>
                <a:cs typeface="Arial"/>
              </a:rPr>
              <a:t> </a:t>
            </a:r>
            <a:r>
              <a:rPr sz="1000" spc="18" dirty="0">
                <a:latin typeface="Arial"/>
                <a:cs typeface="Arial"/>
              </a:rPr>
              <a:t>s</a:t>
            </a:r>
            <a:r>
              <a:rPr sz="1000" spc="4" dirty="0">
                <a:latin typeface="Arial"/>
                <a:cs typeface="Arial"/>
              </a:rPr>
              <a:t>tag</a:t>
            </a:r>
            <a:r>
              <a:rPr sz="1000" spc="13" dirty="0">
                <a:latin typeface="Arial"/>
                <a:cs typeface="Arial"/>
              </a:rPr>
              <a:t>e</a:t>
            </a:r>
            <a:r>
              <a:rPr sz="1000" spc="93" dirty="0">
                <a:latin typeface="Arial"/>
                <a:cs typeface="Arial"/>
              </a:rPr>
              <a:t> </a:t>
            </a:r>
            <a:r>
              <a:rPr sz="1000" spc="9" dirty="0">
                <a:latin typeface="Arial"/>
                <a:cs typeface="Arial"/>
              </a:rPr>
              <a:t>IV lung</a:t>
            </a:r>
            <a:r>
              <a:rPr sz="1000" dirty="0">
                <a:latin typeface="Arial"/>
                <a:cs typeface="Arial"/>
              </a:rPr>
              <a:t> </a:t>
            </a:r>
            <a:r>
              <a:rPr sz="1000" spc="18" dirty="0">
                <a:latin typeface="Arial"/>
                <a:cs typeface="Arial"/>
              </a:rPr>
              <a:t>c</a:t>
            </a:r>
            <a:r>
              <a:rPr sz="1000" spc="13" dirty="0">
                <a:latin typeface="Arial"/>
                <a:cs typeface="Arial"/>
              </a:rPr>
              <a:t>a</a:t>
            </a:r>
            <a:r>
              <a:rPr sz="1000" spc="4" dirty="0">
                <a:latin typeface="Arial"/>
                <a:cs typeface="Arial"/>
              </a:rPr>
              <a:t>n</a:t>
            </a:r>
            <a:r>
              <a:rPr sz="1000" spc="18" dirty="0">
                <a:latin typeface="Arial"/>
                <a:cs typeface="Arial"/>
              </a:rPr>
              <a:t>c</a:t>
            </a:r>
            <a:r>
              <a:rPr sz="1000" spc="9" dirty="0">
                <a:latin typeface="Arial"/>
                <a:cs typeface="Arial"/>
              </a:rPr>
              <a:t>er</a:t>
            </a:r>
            <a:r>
              <a:rPr lang="en-US" sz="1000" spc="9" dirty="0">
                <a:latin typeface="Arial"/>
                <a:cs typeface="Arial"/>
              </a:rPr>
              <a:t>.</a:t>
            </a:r>
            <a:endParaRPr sz="1000" dirty="0">
              <a:latin typeface="Arial"/>
              <a:cs typeface="Arial"/>
            </a:endParaRPr>
          </a:p>
        </p:txBody>
      </p:sp>
      <p:sp>
        <p:nvSpPr>
          <p:cNvPr id="44" name="object 10">
            <a:extLst>
              <a:ext uri="{FF2B5EF4-FFF2-40B4-BE49-F238E27FC236}">
                <a16:creationId xmlns:a16="http://schemas.microsoft.com/office/drawing/2014/main" id="{B543A1E2-DCBB-40A7-A9E7-A25BD0AC0325}"/>
              </a:ext>
            </a:extLst>
          </p:cNvPr>
          <p:cNvSpPr txBox="1"/>
          <p:nvPr/>
        </p:nvSpPr>
        <p:spPr>
          <a:xfrm>
            <a:off x="7166466" y="2105533"/>
            <a:ext cx="1772770" cy="215444"/>
          </a:xfrm>
          <a:prstGeom prst="rect">
            <a:avLst/>
          </a:prstGeom>
        </p:spPr>
        <p:txBody>
          <a:bodyPr vert="horz" wrap="square" lIns="0" tIns="0" rIns="0" bIns="0" rtlCol="0">
            <a:spAutoFit/>
          </a:bodyPr>
          <a:lstStyle/>
          <a:p>
            <a:pPr marL="11206"/>
            <a:r>
              <a:rPr lang="en-US" sz="1400" b="1" spc="-9" dirty="0">
                <a:latin typeface="Arial"/>
                <a:cs typeface="Arial"/>
              </a:rPr>
              <a:t>Consultants: </a:t>
            </a:r>
            <a:endParaRPr sz="1400" dirty="0">
              <a:latin typeface="Arial"/>
              <a:cs typeface="Arial"/>
            </a:endParaRPr>
          </a:p>
        </p:txBody>
      </p:sp>
      <p:sp>
        <p:nvSpPr>
          <p:cNvPr id="74" name="object 8">
            <a:extLst>
              <a:ext uri="{FF2B5EF4-FFF2-40B4-BE49-F238E27FC236}">
                <a16:creationId xmlns:a16="http://schemas.microsoft.com/office/drawing/2014/main" id="{347D3552-5CA5-4422-A18C-7682FF2B3646}"/>
              </a:ext>
            </a:extLst>
          </p:cNvPr>
          <p:cNvSpPr txBox="1"/>
          <p:nvPr/>
        </p:nvSpPr>
        <p:spPr>
          <a:xfrm>
            <a:off x="7964860" y="2504584"/>
            <a:ext cx="1052793" cy="146900"/>
          </a:xfrm>
          <a:prstGeom prst="rect">
            <a:avLst/>
          </a:prstGeom>
        </p:spPr>
        <p:txBody>
          <a:bodyPr vert="horz" wrap="square" lIns="0" tIns="0" rIns="0" bIns="0" rtlCol="0">
            <a:spAutoFit/>
          </a:bodyPr>
          <a:lstStyle/>
          <a:p>
            <a:pPr marL="11206" marR="4483">
              <a:lnSpc>
                <a:spcPct val="102200"/>
              </a:lnSpc>
            </a:pPr>
            <a:r>
              <a:rPr lang="en-US" sz="1000" b="1" dirty="0">
                <a:latin typeface="Arial"/>
                <a:cs typeface="Arial"/>
              </a:rPr>
              <a:t>Radiologist</a:t>
            </a:r>
            <a:endParaRPr sz="1000" b="1" dirty="0">
              <a:latin typeface="Arial"/>
              <a:cs typeface="Arial"/>
            </a:endParaRPr>
          </a:p>
        </p:txBody>
      </p:sp>
      <p:sp>
        <p:nvSpPr>
          <p:cNvPr id="73" name="object 8">
            <a:extLst>
              <a:ext uri="{FF2B5EF4-FFF2-40B4-BE49-F238E27FC236}">
                <a16:creationId xmlns:a16="http://schemas.microsoft.com/office/drawing/2014/main" id="{E6092CBC-19CC-4B52-8E2F-3DFE5F2B36DD}"/>
              </a:ext>
            </a:extLst>
          </p:cNvPr>
          <p:cNvSpPr txBox="1"/>
          <p:nvPr/>
        </p:nvSpPr>
        <p:spPr>
          <a:xfrm>
            <a:off x="7995957" y="3540330"/>
            <a:ext cx="1052793" cy="146900"/>
          </a:xfrm>
          <a:prstGeom prst="rect">
            <a:avLst/>
          </a:prstGeom>
        </p:spPr>
        <p:txBody>
          <a:bodyPr vert="horz" wrap="square" lIns="0" tIns="0" rIns="0" bIns="0" rtlCol="0">
            <a:spAutoFit/>
          </a:bodyPr>
          <a:lstStyle/>
          <a:p>
            <a:pPr marL="11206" marR="4483">
              <a:lnSpc>
                <a:spcPct val="102200"/>
              </a:lnSpc>
            </a:pPr>
            <a:r>
              <a:rPr lang="en-US" sz="1000" b="1" dirty="0">
                <a:latin typeface="Arial"/>
                <a:cs typeface="Arial"/>
              </a:rPr>
              <a:t>Pathologist</a:t>
            </a:r>
            <a:endParaRPr sz="1000" b="1" dirty="0">
              <a:latin typeface="Arial"/>
              <a:cs typeface="Arial"/>
            </a:endParaRPr>
          </a:p>
        </p:txBody>
      </p:sp>
      <p:pic>
        <p:nvPicPr>
          <p:cNvPr id="47" name="Picture 46">
            <a:extLst>
              <a:ext uri="{FF2B5EF4-FFF2-40B4-BE49-F238E27FC236}">
                <a16:creationId xmlns:a16="http://schemas.microsoft.com/office/drawing/2014/main" id="{46794B0F-EE59-4FEC-B819-9D57AD1F8D4C}"/>
              </a:ext>
              <a:ext uri="{C183D7F6-B498-43B3-948B-1728B52AA6E4}">
                <adec:decorative xmlns:adec="http://schemas.microsoft.com/office/drawing/2017/decorative" val="1"/>
              </a:ext>
            </a:extLst>
          </p:cNvPr>
          <p:cNvPicPr>
            <a:picLocks noChangeAspect="1"/>
          </p:cNvPicPr>
          <p:nvPr/>
        </p:nvPicPr>
        <p:blipFill rotWithShape="1">
          <a:blip r:embed="rId3"/>
          <a:srcRect l="10783" r="8843"/>
          <a:stretch/>
        </p:blipFill>
        <p:spPr>
          <a:xfrm>
            <a:off x="2218602" y="3813774"/>
            <a:ext cx="821349" cy="815691"/>
          </a:xfrm>
          <a:prstGeom prst="rect">
            <a:avLst/>
          </a:prstGeom>
          <a:ln w="28575">
            <a:solidFill>
              <a:srgbClr val="FFD643"/>
            </a:solidFill>
          </a:ln>
        </p:spPr>
      </p:pic>
      <p:pic>
        <p:nvPicPr>
          <p:cNvPr id="46" name="Picture 3">
            <a:extLst>
              <a:ext uri="{FF2B5EF4-FFF2-40B4-BE49-F238E27FC236}">
                <a16:creationId xmlns:a16="http://schemas.microsoft.com/office/drawing/2014/main" id="{1BB0F59F-B9A3-49C0-9D39-01E5E906202C}"/>
              </a:ext>
              <a:ext uri="{C183D7F6-B498-43B3-948B-1728B52AA6E4}">
                <adec:decorative xmlns:adec="http://schemas.microsoft.com/office/drawing/2017/decorative" val="1"/>
              </a:ext>
            </a:extLst>
          </p:cNvPr>
          <p:cNvPicPr>
            <a:picLocks noChangeAspect="1"/>
          </p:cNvPicPr>
          <p:nvPr/>
        </p:nvPicPr>
        <p:blipFill rotWithShape="1">
          <a:blip r:embed="rId4"/>
          <a:srcRect l="12445" r="40104" b="12189"/>
          <a:stretch/>
        </p:blipFill>
        <p:spPr>
          <a:xfrm>
            <a:off x="4626691" y="3512515"/>
            <a:ext cx="809348" cy="998538"/>
          </a:xfrm>
          <a:prstGeom prst="rect">
            <a:avLst/>
          </a:prstGeom>
          <a:ln w="28575">
            <a:solidFill>
              <a:srgbClr val="FFD643"/>
            </a:solidFill>
          </a:ln>
        </p:spPr>
      </p:pic>
      <p:pic>
        <p:nvPicPr>
          <p:cNvPr id="45" name="Content Placeholder 3">
            <a:extLst>
              <a:ext uri="{FF2B5EF4-FFF2-40B4-BE49-F238E27FC236}">
                <a16:creationId xmlns:a16="http://schemas.microsoft.com/office/drawing/2014/main" id="{6B53C4B9-9939-4BDD-96EB-2AC28286181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640"/>
          <a:stretch/>
        </p:blipFill>
        <p:spPr>
          <a:xfrm>
            <a:off x="4626691" y="2504584"/>
            <a:ext cx="796254" cy="899414"/>
          </a:xfrm>
          <a:prstGeom prst="rect">
            <a:avLst/>
          </a:prstGeom>
          <a:noFill/>
          <a:ln w="28575">
            <a:solidFill>
              <a:srgbClr val="FFD643"/>
            </a:solidFill>
          </a:ln>
        </p:spPr>
      </p:pic>
      <p:pic>
        <p:nvPicPr>
          <p:cNvPr id="40" name="Content Placeholder 3">
            <a:extLst>
              <a:ext uri="{FF2B5EF4-FFF2-40B4-BE49-F238E27FC236}">
                <a16:creationId xmlns:a16="http://schemas.microsoft.com/office/drawing/2014/main" id="{4C46AE6C-D26B-448E-BCB8-57C9F165F6AE}"/>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5558" t="13473" r="31760" b="14155"/>
          <a:stretch/>
        </p:blipFill>
        <p:spPr>
          <a:xfrm>
            <a:off x="4618625" y="4619570"/>
            <a:ext cx="809645" cy="915379"/>
          </a:xfrm>
          <a:prstGeom prst="rect">
            <a:avLst/>
          </a:prstGeom>
          <a:noFill/>
          <a:ln w="28575">
            <a:solidFill>
              <a:srgbClr val="FFD643"/>
            </a:solidFill>
          </a:ln>
        </p:spPr>
      </p:pic>
      <p:pic>
        <p:nvPicPr>
          <p:cNvPr id="39" name="Picture 4">
            <a:extLst>
              <a:ext uri="{FF2B5EF4-FFF2-40B4-BE49-F238E27FC236}">
                <a16:creationId xmlns:a16="http://schemas.microsoft.com/office/drawing/2014/main" id="{80221BA3-1744-4C38-9FAF-CCF47D12367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21132" r="21132"/>
          <a:stretch/>
        </p:blipFill>
        <p:spPr>
          <a:xfrm>
            <a:off x="2218521" y="2711114"/>
            <a:ext cx="808690" cy="933779"/>
          </a:xfrm>
          <a:prstGeom prst="rect">
            <a:avLst/>
          </a:prstGeom>
          <a:ln w="28575">
            <a:solidFill>
              <a:srgbClr val="FFD643"/>
            </a:solidFill>
          </a:ln>
        </p:spPr>
      </p:pic>
      <p:sp>
        <p:nvSpPr>
          <p:cNvPr id="51" name="object 22">
            <a:extLst>
              <a:ext uri="{FF2B5EF4-FFF2-40B4-BE49-F238E27FC236}">
                <a16:creationId xmlns:a16="http://schemas.microsoft.com/office/drawing/2014/main" id="{C1F9B8D9-1F39-4D59-BBD2-AE60A88DDF39}"/>
              </a:ext>
              <a:ext uri="{C183D7F6-B498-43B3-948B-1728B52AA6E4}">
                <adec:decorative xmlns:adec="http://schemas.microsoft.com/office/drawing/2017/decorative" val="1"/>
              </a:ext>
            </a:extLst>
          </p:cNvPr>
          <p:cNvSpPr>
            <a:spLocks noChangeAspect="1"/>
          </p:cNvSpPr>
          <p:nvPr/>
        </p:nvSpPr>
        <p:spPr>
          <a:xfrm>
            <a:off x="182744" y="2711114"/>
            <a:ext cx="751408" cy="838430"/>
          </a:xfrm>
          <a:prstGeom prst="rect">
            <a:avLst/>
          </a:prstGeom>
          <a:blipFill>
            <a:blip r:embed="rId8" cstate="print"/>
            <a:stretch>
              <a:fillRect/>
            </a:stretch>
          </a:blipFill>
        </p:spPr>
        <p:txBody>
          <a:bodyPr wrap="square" lIns="0" tIns="0" rIns="0" bIns="0" rtlCol="0"/>
          <a:lstStyle/>
          <a:p>
            <a:endParaRPr sz="1600"/>
          </a:p>
        </p:txBody>
      </p:sp>
      <p:sp>
        <p:nvSpPr>
          <p:cNvPr id="52" name="object 23">
            <a:extLst>
              <a:ext uri="{FF2B5EF4-FFF2-40B4-BE49-F238E27FC236}">
                <a16:creationId xmlns:a16="http://schemas.microsoft.com/office/drawing/2014/main" id="{EC87696B-333A-444B-BEE4-27652CB61547}"/>
              </a:ext>
              <a:ext uri="{C183D7F6-B498-43B3-948B-1728B52AA6E4}">
                <adec:decorative xmlns:adec="http://schemas.microsoft.com/office/drawing/2017/decorative" val="1"/>
              </a:ext>
            </a:extLst>
          </p:cNvPr>
          <p:cNvSpPr>
            <a:spLocks noChangeAspect="1"/>
          </p:cNvSpPr>
          <p:nvPr/>
        </p:nvSpPr>
        <p:spPr>
          <a:xfrm>
            <a:off x="172804" y="2701634"/>
            <a:ext cx="759778" cy="847910"/>
          </a:xfrm>
          <a:custGeom>
            <a:avLst/>
            <a:gdLst/>
            <a:ahLst/>
            <a:cxnLst/>
            <a:rect l="l" t="t" r="r" b="b"/>
            <a:pathLst>
              <a:path w="678815" h="757554">
                <a:moveTo>
                  <a:pt x="0" y="757288"/>
                </a:moveTo>
                <a:lnTo>
                  <a:pt x="678472" y="757288"/>
                </a:lnTo>
                <a:lnTo>
                  <a:pt x="678472" y="0"/>
                </a:lnTo>
                <a:lnTo>
                  <a:pt x="0" y="0"/>
                </a:lnTo>
                <a:lnTo>
                  <a:pt x="0" y="757288"/>
                </a:lnTo>
                <a:close/>
              </a:path>
            </a:pathLst>
          </a:custGeom>
          <a:ln w="22028">
            <a:solidFill>
              <a:srgbClr val="0094AF"/>
            </a:solidFill>
          </a:ln>
        </p:spPr>
        <p:txBody>
          <a:bodyPr wrap="square" lIns="0" tIns="0" rIns="0" bIns="0" rtlCol="0"/>
          <a:lstStyle/>
          <a:p>
            <a:endParaRPr sz="1600"/>
          </a:p>
        </p:txBody>
      </p:sp>
      <p:sp>
        <p:nvSpPr>
          <p:cNvPr id="53" name="object 24">
            <a:extLst>
              <a:ext uri="{FF2B5EF4-FFF2-40B4-BE49-F238E27FC236}">
                <a16:creationId xmlns:a16="http://schemas.microsoft.com/office/drawing/2014/main" id="{FD676A97-C47D-427E-8101-06B3210B07B9}"/>
              </a:ext>
              <a:ext uri="{C183D7F6-B498-43B3-948B-1728B52AA6E4}">
                <adec:decorative xmlns:adec="http://schemas.microsoft.com/office/drawing/2017/decorative" val="1"/>
              </a:ext>
            </a:extLst>
          </p:cNvPr>
          <p:cNvSpPr>
            <a:spLocks noChangeAspect="1"/>
          </p:cNvSpPr>
          <p:nvPr/>
        </p:nvSpPr>
        <p:spPr>
          <a:xfrm>
            <a:off x="202606" y="3847749"/>
            <a:ext cx="753704" cy="864437"/>
          </a:xfrm>
          <a:prstGeom prst="rect">
            <a:avLst/>
          </a:prstGeom>
          <a:blipFill>
            <a:blip r:embed="rId9" cstate="print"/>
            <a:stretch>
              <a:fillRect/>
            </a:stretch>
          </a:blipFill>
        </p:spPr>
        <p:txBody>
          <a:bodyPr wrap="square" lIns="0" tIns="0" rIns="0" bIns="0" rtlCol="0"/>
          <a:lstStyle/>
          <a:p>
            <a:endParaRPr sz="1600"/>
          </a:p>
        </p:txBody>
      </p:sp>
      <p:sp>
        <p:nvSpPr>
          <p:cNvPr id="54" name="object 25">
            <a:extLst>
              <a:ext uri="{FF2B5EF4-FFF2-40B4-BE49-F238E27FC236}">
                <a16:creationId xmlns:a16="http://schemas.microsoft.com/office/drawing/2014/main" id="{53DEAB69-00A5-4288-9189-6B8A136B1A4D}"/>
              </a:ext>
              <a:ext uri="{C183D7F6-B498-43B3-948B-1728B52AA6E4}">
                <adec:decorative xmlns:adec="http://schemas.microsoft.com/office/drawing/2017/decorative" val="1"/>
              </a:ext>
            </a:extLst>
          </p:cNvPr>
          <p:cNvSpPr>
            <a:spLocks noChangeAspect="1"/>
          </p:cNvSpPr>
          <p:nvPr/>
        </p:nvSpPr>
        <p:spPr>
          <a:xfrm>
            <a:off x="193103" y="3838179"/>
            <a:ext cx="768307" cy="864257"/>
          </a:xfrm>
          <a:custGeom>
            <a:avLst/>
            <a:gdLst/>
            <a:ahLst/>
            <a:cxnLst/>
            <a:rect l="l" t="t" r="r" b="b"/>
            <a:pathLst>
              <a:path w="686435" h="772160">
                <a:moveTo>
                  <a:pt x="0" y="771969"/>
                </a:moveTo>
                <a:lnTo>
                  <a:pt x="685825" y="771969"/>
                </a:lnTo>
                <a:lnTo>
                  <a:pt x="685825" y="0"/>
                </a:lnTo>
                <a:lnTo>
                  <a:pt x="0" y="0"/>
                </a:lnTo>
                <a:lnTo>
                  <a:pt x="0" y="771969"/>
                </a:lnTo>
                <a:close/>
              </a:path>
            </a:pathLst>
          </a:custGeom>
          <a:ln w="22028">
            <a:solidFill>
              <a:srgbClr val="0094AF"/>
            </a:solidFill>
          </a:ln>
        </p:spPr>
        <p:txBody>
          <a:bodyPr wrap="square" lIns="0" tIns="0" rIns="0" bIns="0" rtlCol="0"/>
          <a:lstStyle/>
          <a:p>
            <a:endParaRPr sz="1600"/>
          </a:p>
        </p:txBody>
      </p:sp>
      <p:sp>
        <p:nvSpPr>
          <p:cNvPr id="55" name="object 36">
            <a:extLst>
              <a:ext uri="{FF2B5EF4-FFF2-40B4-BE49-F238E27FC236}">
                <a16:creationId xmlns:a16="http://schemas.microsoft.com/office/drawing/2014/main" id="{0EF63525-90F0-405A-9F5A-DB58ACEC6FA8}"/>
              </a:ext>
              <a:ext uri="{C183D7F6-B498-43B3-948B-1728B52AA6E4}">
                <adec:decorative xmlns:adec="http://schemas.microsoft.com/office/drawing/2017/decorative" val="1"/>
              </a:ext>
            </a:extLst>
          </p:cNvPr>
          <p:cNvSpPr/>
          <p:nvPr/>
        </p:nvSpPr>
        <p:spPr>
          <a:xfrm flipH="1">
            <a:off x="1898377" y="2105533"/>
            <a:ext cx="142262" cy="3469766"/>
          </a:xfrm>
          <a:custGeom>
            <a:avLst/>
            <a:gdLst/>
            <a:ahLst/>
            <a:cxnLst/>
            <a:rect l="l" t="t" r="r" b="b"/>
            <a:pathLst>
              <a:path h="2837179">
                <a:moveTo>
                  <a:pt x="0" y="0"/>
                </a:moveTo>
                <a:lnTo>
                  <a:pt x="0" y="2836799"/>
                </a:lnTo>
              </a:path>
            </a:pathLst>
          </a:custGeom>
          <a:ln w="4895">
            <a:solidFill>
              <a:srgbClr val="5A9AD3"/>
            </a:solidFill>
          </a:ln>
        </p:spPr>
        <p:txBody>
          <a:bodyPr wrap="square" lIns="0" tIns="0" rIns="0" bIns="0" rtlCol="0"/>
          <a:lstStyle/>
          <a:p>
            <a:endParaRPr sz="1588"/>
          </a:p>
        </p:txBody>
      </p:sp>
      <p:sp>
        <p:nvSpPr>
          <p:cNvPr id="63" name="object 36">
            <a:extLst>
              <a:ext uri="{FF2B5EF4-FFF2-40B4-BE49-F238E27FC236}">
                <a16:creationId xmlns:a16="http://schemas.microsoft.com/office/drawing/2014/main" id="{64552F82-804A-4C65-BBE2-CA1EF9DE986F}"/>
              </a:ext>
              <a:ext uri="{C183D7F6-B498-43B3-948B-1728B52AA6E4}">
                <adec:decorative xmlns:adec="http://schemas.microsoft.com/office/drawing/2017/decorative" val="1"/>
              </a:ext>
            </a:extLst>
          </p:cNvPr>
          <p:cNvSpPr/>
          <p:nvPr/>
        </p:nvSpPr>
        <p:spPr>
          <a:xfrm flipH="1">
            <a:off x="4358187" y="2105532"/>
            <a:ext cx="127280" cy="3469767"/>
          </a:xfrm>
          <a:custGeom>
            <a:avLst/>
            <a:gdLst/>
            <a:ahLst/>
            <a:cxnLst/>
            <a:rect l="l" t="t" r="r" b="b"/>
            <a:pathLst>
              <a:path h="2837179">
                <a:moveTo>
                  <a:pt x="0" y="0"/>
                </a:moveTo>
                <a:lnTo>
                  <a:pt x="0" y="2836799"/>
                </a:lnTo>
              </a:path>
            </a:pathLst>
          </a:custGeom>
          <a:ln w="4895">
            <a:solidFill>
              <a:srgbClr val="5A9AD3"/>
            </a:solidFill>
          </a:ln>
        </p:spPr>
        <p:txBody>
          <a:bodyPr wrap="square" lIns="0" tIns="0" rIns="0" bIns="0" rtlCol="0"/>
          <a:lstStyle/>
          <a:p>
            <a:endParaRPr sz="1588"/>
          </a:p>
        </p:txBody>
      </p:sp>
      <p:pic>
        <p:nvPicPr>
          <p:cNvPr id="75" name="Picture 74">
            <a:extLst>
              <a:ext uri="{FF2B5EF4-FFF2-40B4-BE49-F238E27FC236}">
                <a16:creationId xmlns:a16="http://schemas.microsoft.com/office/drawing/2014/main" id="{226E0EBC-78DA-43AC-9B23-B5B36AD0884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099809" y="2518265"/>
            <a:ext cx="748888" cy="783241"/>
          </a:xfrm>
          <a:prstGeom prst="rect">
            <a:avLst/>
          </a:prstGeom>
        </p:spPr>
      </p:pic>
      <p:sp>
        <p:nvSpPr>
          <p:cNvPr id="76" name="object 31">
            <a:extLst>
              <a:ext uri="{FF2B5EF4-FFF2-40B4-BE49-F238E27FC236}">
                <a16:creationId xmlns:a16="http://schemas.microsoft.com/office/drawing/2014/main" id="{318BBF63-D763-4670-9339-5E8CFDFCCA93}"/>
              </a:ext>
              <a:ext uri="{C183D7F6-B498-43B3-948B-1728B52AA6E4}">
                <adec:decorative xmlns:adec="http://schemas.microsoft.com/office/drawing/2017/decorative" val="1"/>
              </a:ext>
            </a:extLst>
          </p:cNvPr>
          <p:cNvSpPr>
            <a:spLocks noChangeAspect="1"/>
          </p:cNvSpPr>
          <p:nvPr/>
        </p:nvSpPr>
        <p:spPr>
          <a:xfrm>
            <a:off x="7101540" y="2518266"/>
            <a:ext cx="746674" cy="796140"/>
          </a:xfrm>
          <a:custGeom>
            <a:avLst/>
            <a:gdLst/>
            <a:ahLst/>
            <a:cxnLst/>
            <a:rect l="l" t="t" r="r" b="b"/>
            <a:pathLst>
              <a:path w="686435" h="771525">
                <a:moveTo>
                  <a:pt x="0" y="771486"/>
                </a:moveTo>
                <a:lnTo>
                  <a:pt x="685825" y="771486"/>
                </a:lnTo>
                <a:lnTo>
                  <a:pt x="685825" y="0"/>
                </a:lnTo>
                <a:lnTo>
                  <a:pt x="0" y="0"/>
                </a:lnTo>
                <a:lnTo>
                  <a:pt x="0" y="771486"/>
                </a:lnTo>
                <a:close/>
              </a:path>
            </a:pathLst>
          </a:custGeom>
          <a:ln w="22028">
            <a:solidFill>
              <a:srgbClr val="FFD442"/>
            </a:solidFill>
          </a:ln>
        </p:spPr>
        <p:txBody>
          <a:bodyPr wrap="square" lIns="0" tIns="0" rIns="0" bIns="0" rtlCol="0"/>
          <a:lstStyle/>
          <a:p>
            <a:endParaRPr sz="1588"/>
          </a:p>
        </p:txBody>
      </p:sp>
      <p:pic>
        <p:nvPicPr>
          <p:cNvPr id="77" name="Picture 76">
            <a:extLst>
              <a:ext uri="{FF2B5EF4-FFF2-40B4-BE49-F238E27FC236}">
                <a16:creationId xmlns:a16="http://schemas.microsoft.com/office/drawing/2014/main" id="{5A1F0B39-AF81-47E9-8458-12FAB1FB268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099809" y="3507976"/>
            <a:ext cx="807165" cy="771685"/>
          </a:xfrm>
          <a:prstGeom prst="rect">
            <a:avLst/>
          </a:prstGeom>
        </p:spPr>
      </p:pic>
      <p:sp>
        <p:nvSpPr>
          <p:cNvPr id="78" name="object 35">
            <a:extLst>
              <a:ext uri="{FF2B5EF4-FFF2-40B4-BE49-F238E27FC236}">
                <a16:creationId xmlns:a16="http://schemas.microsoft.com/office/drawing/2014/main" id="{9A879326-881B-4705-B44C-5DB1C39F1875}"/>
              </a:ext>
              <a:ext uri="{C183D7F6-B498-43B3-948B-1728B52AA6E4}">
                <adec:decorative xmlns:adec="http://schemas.microsoft.com/office/drawing/2017/decorative" val="1"/>
              </a:ext>
            </a:extLst>
          </p:cNvPr>
          <p:cNvSpPr>
            <a:spLocks noChangeAspect="1"/>
          </p:cNvSpPr>
          <p:nvPr/>
        </p:nvSpPr>
        <p:spPr>
          <a:xfrm>
            <a:off x="7099808" y="3497899"/>
            <a:ext cx="790862" cy="771685"/>
          </a:xfrm>
          <a:custGeom>
            <a:avLst/>
            <a:gdLst/>
            <a:ahLst/>
            <a:cxnLst/>
            <a:rect l="l" t="t" r="r" b="b"/>
            <a:pathLst>
              <a:path w="685800" h="683260">
                <a:moveTo>
                  <a:pt x="0" y="682879"/>
                </a:moveTo>
                <a:lnTo>
                  <a:pt x="685330" y="682879"/>
                </a:lnTo>
                <a:lnTo>
                  <a:pt x="685330" y="0"/>
                </a:lnTo>
                <a:lnTo>
                  <a:pt x="0" y="0"/>
                </a:lnTo>
                <a:lnTo>
                  <a:pt x="0" y="682879"/>
                </a:lnTo>
                <a:close/>
              </a:path>
            </a:pathLst>
          </a:custGeom>
          <a:ln w="22028">
            <a:solidFill>
              <a:srgbClr val="FFD442"/>
            </a:solidFill>
          </a:ln>
        </p:spPr>
        <p:txBody>
          <a:bodyPr wrap="square" lIns="0" tIns="0" rIns="0" bIns="0" rtlCol="0"/>
          <a:lstStyle/>
          <a:p>
            <a:endParaRPr sz="1588"/>
          </a:p>
        </p:txBody>
      </p:sp>
      <p:sp>
        <p:nvSpPr>
          <p:cNvPr id="79" name="Rectangle 78">
            <a:extLst>
              <a:ext uri="{FF2B5EF4-FFF2-40B4-BE49-F238E27FC236}">
                <a16:creationId xmlns:a16="http://schemas.microsoft.com/office/drawing/2014/main" id="{E427C4D3-8A35-4C6B-B982-EA9FF28AD19A}"/>
              </a:ext>
              <a:ext uri="{C183D7F6-B498-43B3-948B-1728B52AA6E4}">
                <adec:decorative xmlns:adec="http://schemas.microsoft.com/office/drawing/2017/decorative" val="1"/>
              </a:ext>
            </a:extLst>
          </p:cNvPr>
          <p:cNvSpPr/>
          <p:nvPr/>
        </p:nvSpPr>
        <p:spPr>
          <a:xfrm>
            <a:off x="6938683" y="2030235"/>
            <a:ext cx="2025565" cy="3469766"/>
          </a:xfrm>
          <a:prstGeom prst="rect">
            <a:avLst/>
          </a:prstGeom>
          <a:noFill/>
          <a:ln w="3175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61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F351-FF1C-4D15-9418-D9971E70733F}"/>
              </a:ext>
            </a:extLst>
          </p:cNvPr>
          <p:cNvSpPr>
            <a:spLocks noGrp="1"/>
          </p:cNvSpPr>
          <p:nvPr>
            <p:ph type="title"/>
          </p:nvPr>
        </p:nvSpPr>
        <p:spPr/>
        <p:txBody>
          <a:bodyPr>
            <a:normAutofit fontScale="90000"/>
          </a:bodyPr>
          <a:lstStyle/>
          <a:p>
            <a:r>
              <a:rPr lang="en-US" dirty="0"/>
              <a:t>Mr. Kane’s Diagnostic Journey: Provider Reflections</a:t>
            </a:r>
          </a:p>
        </p:txBody>
      </p:sp>
      <p:graphicFrame>
        <p:nvGraphicFramePr>
          <p:cNvPr id="3" name="Table 5">
            <a:extLst>
              <a:ext uri="{FF2B5EF4-FFF2-40B4-BE49-F238E27FC236}">
                <a16:creationId xmlns:a16="http://schemas.microsoft.com/office/drawing/2014/main" id="{8D6DF472-85C7-44AA-BB60-F4159AACACBF}"/>
              </a:ext>
            </a:extLst>
          </p:cNvPr>
          <p:cNvGraphicFramePr>
            <a:graphicFrameLocks noGrp="1"/>
          </p:cNvGraphicFramePr>
          <p:nvPr>
            <p:extLst>
              <p:ext uri="{D42A27DB-BD31-4B8C-83A1-F6EECF244321}">
                <p14:modId xmlns:p14="http://schemas.microsoft.com/office/powerpoint/2010/main" val="2799305141"/>
              </p:ext>
            </p:extLst>
          </p:nvPr>
        </p:nvGraphicFramePr>
        <p:xfrm>
          <a:off x="14806" y="1908303"/>
          <a:ext cx="9100619" cy="4154137"/>
        </p:xfrm>
        <a:graphic>
          <a:graphicData uri="http://schemas.openxmlformats.org/drawingml/2006/table">
            <a:tbl>
              <a:tblPr firstRow="1" bandRow="1">
                <a:tableStyleId>{F5AB1C69-6EDB-4FF4-983F-18BD219EF322}</a:tableStyleId>
              </a:tblPr>
              <a:tblGrid>
                <a:gridCol w="1499669">
                  <a:extLst>
                    <a:ext uri="{9D8B030D-6E8A-4147-A177-3AD203B41FA5}">
                      <a16:colId xmlns:a16="http://schemas.microsoft.com/office/drawing/2014/main" val="828923907"/>
                    </a:ext>
                  </a:extLst>
                </a:gridCol>
                <a:gridCol w="3068608">
                  <a:extLst>
                    <a:ext uri="{9D8B030D-6E8A-4147-A177-3AD203B41FA5}">
                      <a16:colId xmlns:a16="http://schemas.microsoft.com/office/drawing/2014/main" val="2983124950"/>
                    </a:ext>
                  </a:extLst>
                </a:gridCol>
                <a:gridCol w="4532342">
                  <a:extLst>
                    <a:ext uri="{9D8B030D-6E8A-4147-A177-3AD203B41FA5}">
                      <a16:colId xmlns:a16="http://schemas.microsoft.com/office/drawing/2014/main" val="2270427698"/>
                    </a:ext>
                  </a:extLst>
                </a:gridCol>
              </a:tblGrid>
              <a:tr h="582046">
                <a:tc>
                  <a:txBody>
                    <a:bodyPr/>
                    <a:lstStyle/>
                    <a:p>
                      <a:r>
                        <a:rPr lang="en-US" sz="1400" dirty="0">
                          <a:solidFill>
                            <a:schemeClr val="tx1"/>
                          </a:solidFill>
                          <a:latin typeface="Arial" panose="020B0604020202020204" pitchFamily="34" charset="0"/>
                          <a:cs typeface="Arial" panose="020B0604020202020204" pitchFamily="34" charset="0"/>
                        </a:rPr>
                        <a:t>Dr. Hassan, Primary Care Provider </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latin typeface="Arial" panose="020B0604020202020204" pitchFamily="34" charset="0"/>
                          <a:cs typeface="Arial" panose="020B0604020202020204" pitchFamily="34" charset="0"/>
                        </a:rPr>
                        <a:t>“[Mr. Kane] missed several dialysis sessions, and I assumed his shortness of breath was due to that.”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Arial" panose="020B0604020202020204" pitchFamily="34" charset="0"/>
                          <a:cs typeface="Arial" panose="020B0604020202020204" pitchFamily="34" charset="0"/>
                        </a:rPr>
                        <a:t>What if I used </a:t>
                      </a:r>
                      <a:r>
                        <a:rPr lang="en-US" sz="1400" b="1" i="1" u="sng" dirty="0">
                          <a:solidFill>
                            <a:schemeClr val="tx1"/>
                          </a:solidFill>
                          <a:latin typeface="Arial" panose="020B0604020202020204" pitchFamily="34" charset="0"/>
                          <a:cs typeface="Arial" panose="020B0604020202020204" pitchFamily="34" charset="0"/>
                        </a:rPr>
                        <a:t>reflective practice</a:t>
                      </a:r>
                      <a:r>
                        <a:rPr lang="en-US" sz="1400" b="1" i="1" dirty="0">
                          <a:solidFill>
                            <a:schemeClr val="tx1"/>
                          </a:solidFill>
                          <a:latin typeface="Arial" panose="020B0604020202020204" pitchFamily="34" charset="0"/>
                          <a:cs typeface="Arial" panose="020B0604020202020204" pitchFamily="34" charset="0"/>
                        </a:rPr>
                        <a:t>? </a:t>
                      </a:r>
                      <a:r>
                        <a:rPr lang="en-US" sz="1400" b="1" i="0" dirty="0">
                          <a:solidFill>
                            <a:schemeClr val="tx1"/>
                          </a:solidFill>
                          <a:latin typeface="Arial" panose="020B0604020202020204" pitchFamily="34" charset="0"/>
                          <a:cs typeface="Arial" panose="020B0604020202020204" pitchFamily="34" charset="0"/>
                        </a:rPr>
                        <a:t> I might have </a:t>
                      </a:r>
                      <a:r>
                        <a:rPr lang="en-US" sz="1400" b="1" dirty="0">
                          <a:solidFill>
                            <a:schemeClr val="tx1"/>
                          </a:solidFill>
                          <a:latin typeface="Arial" panose="020B0604020202020204" pitchFamily="34" charset="0"/>
                          <a:cs typeface="Arial" panose="020B0604020202020204" pitchFamily="34" charset="0"/>
                        </a:rPr>
                        <a:t>ordered other tests or reached out directly to his pulmonologist or nephrologist.</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154339"/>
                  </a:ext>
                </a:extLst>
              </a:tr>
              <a:tr h="985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Dr. Elliott, Pulmonologist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“I did the thoracentesis and sent fluid to the lab, but [Mr. Kane] had missed dialysis, so I was not overly concerned.”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What if I had reached out directly to his Primary Care Provider or to his Nephrologist? What if I called for us to </a:t>
                      </a:r>
                      <a:r>
                        <a:rPr lang="en-US" sz="1400" b="1" i="1" u="sng" dirty="0">
                          <a:latin typeface="Arial" panose="020B0604020202020204" pitchFamily="34" charset="0"/>
                          <a:ea typeface="Calibri" panose="020F0502020204030204" pitchFamily="34" charset="0"/>
                          <a:cs typeface="Arial" panose="020B0604020202020204" pitchFamily="34" charset="0"/>
                        </a:rPr>
                        <a:t>huddle</a:t>
                      </a:r>
                      <a:r>
                        <a:rPr lang="en-US" sz="1400" b="1" dirty="0">
                          <a:latin typeface="Arial" panose="020B0604020202020204" pitchFamily="34" charset="0"/>
                          <a:ea typeface="Calibri" panose="020F0502020204030204" pitchFamily="34" charset="0"/>
                          <a:cs typeface="Arial" panose="020B0604020202020204" pitchFamily="34" charset="0"/>
                        </a:rPr>
                        <a:t> for 10 minutes to discuss his case? </a:t>
                      </a:r>
                      <a:endParaRPr lang="en-US" sz="1400" dirty="0">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2615973"/>
                  </a:ext>
                </a:extLst>
              </a:tr>
              <a:tr h="71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Dr. Marshall,  Nephrologist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“I saw [Mr. Kane] as </a:t>
                      </a:r>
                      <a:r>
                        <a:rPr lang="en-US" sz="1400" dirty="0" err="1">
                          <a:latin typeface="Arial" panose="020B0604020202020204" pitchFamily="34" charset="0"/>
                          <a:ea typeface="Calibri" panose="020F0502020204030204" pitchFamily="34" charset="0"/>
                          <a:cs typeface="Arial" panose="020B0604020202020204" pitchFamily="34" charset="0"/>
                        </a:rPr>
                        <a:t>followup</a:t>
                      </a:r>
                      <a:r>
                        <a:rPr lang="en-US" sz="1400" dirty="0">
                          <a:latin typeface="Arial" panose="020B0604020202020204" pitchFamily="34" charset="0"/>
                          <a:ea typeface="Calibri" panose="020F0502020204030204" pitchFamily="34" charset="0"/>
                          <a:cs typeface="Arial" panose="020B0604020202020204" pitchFamily="34" charset="0"/>
                        </a:rPr>
                        <a:t> after fluid was drained from his chest. He had been stable on dialysis 3 times a week, so I encouraged him to keep those appointments."</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What if my staff or I accepted that we are all members of Mr. Kane's diagnostic team and followed up on the lab results or asked for a </a:t>
                      </a:r>
                      <a:r>
                        <a:rPr lang="en-US" sz="1400" b="1" i="1" u="sng" dirty="0">
                          <a:latin typeface="Arial" panose="020B0604020202020204" pitchFamily="34" charset="0"/>
                          <a:ea typeface="Calibri" panose="020F0502020204030204" pitchFamily="34" charset="0"/>
                          <a:cs typeface="Arial" panose="020B0604020202020204" pitchFamily="34" charset="0"/>
                        </a:rPr>
                        <a:t>debrief</a:t>
                      </a:r>
                      <a:r>
                        <a:rPr lang="en-US" sz="1400" b="1" dirty="0">
                          <a:latin typeface="Arial" panose="020B0604020202020204" pitchFamily="34" charset="0"/>
                          <a:ea typeface="Calibri" panose="020F0502020204030204" pitchFamily="34" charset="0"/>
                          <a:cs typeface="Arial" panose="020B0604020202020204" pitchFamily="34" charset="0"/>
                        </a:rPr>
                        <a:t> with Dr Hassan, his Primary Care Provider?</a:t>
                      </a:r>
                      <a:endParaRPr lang="en-US" sz="1400" dirty="0">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4219957"/>
                  </a:ext>
                </a:extLst>
              </a:tr>
              <a:tr h="1218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Wendy, Primary Care Receptionist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“Mr. Kane came in for his 3-month </a:t>
                      </a:r>
                      <a:r>
                        <a:rPr lang="en-US" sz="1400" dirty="0" err="1">
                          <a:latin typeface="Arial" panose="020B0604020202020204" pitchFamily="34" charset="0"/>
                          <a:ea typeface="Calibri" panose="020F0502020204030204" pitchFamily="34" charset="0"/>
                          <a:cs typeface="Arial" panose="020B0604020202020204" pitchFamily="34" charset="0"/>
                        </a:rPr>
                        <a:t>followup</a:t>
                      </a:r>
                      <a:r>
                        <a:rPr lang="en-US" sz="1400" dirty="0">
                          <a:latin typeface="Arial" panose="020B0604020202020204" pitchFamily="34" charset="0"/>
                          <a:ea typeface="Calibri" panose="020F0502020204030204" pitchFamily="34" charset="0"/>
                          <a:cs typeface="Arial" panose="020B0604020202020204" pitchFamily="34" charset="0"/>
                        </a:rPr>
                        <a:t> with Dr. Hassan.  He did mention that some tests were done in pulmonary clinic that he never heard back about.”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What if I had seen myself and Mr. Kane as members of the </a:t>
                      </a:r>
                      <a:r>
                        <a:rPr lang="en-US" sz="1400" b="1" i="1" u="sng" dirty="0">
                          <a:latin typeface="Arial" panose="020B0604020202020204" pitchFamily="34" charset="0"/>
                          <a:ea typeface="Calibri" panose="020F0502020204030204" pitchFamily="34" charset="0"/>
                          <a:cs typeface="Arial" panose="020B0604020202020204" pitchFamily="34" charset="0"/>
                        </a:rPr>
                        <a:t>diagnostic team </a:t>
                      </a:r>
                      <a:r>
                        <a:rPr lang="en-US" sz="1400" b="1" dirty="0">
                          <a:latin typeface="Arial" panose="020B0604020202020204" pitchFamily="34" charset="0"/>
                          <a:ea typeface="Calibri" panose="020F0502020204030204" pitchFamily="34" charset="0"/>
                          <a:cs typeface="Arial" panose="020B0604020202020204" pitchFamily="34" charset="0"/>
                        </a:rPr>
                        <a:t>and I independently checked on the missing labs? What if </a:t>
                      </a:r>
                      <a:r>
                        <a:rPr lang="en-US" sz="1400" b="1" i="1" u="sng" dirty="0">
                          <a:latin typeface="Arial" panose="020B0604020202020204" pitchFamily="34" charset="0"/>
                          <a:ea typeface="Calibri" panose="020F0502020204030204" pitchFamily="34" charset="0"/>
                          <a:cs typeface="Arial" panose="020B0604020202020204" pitchFamily="34" charset="0"/>
                        </a:rPr>
                        <a:t>Mr. Kane asked</a:t>
                      </a:r>
                      <a:r>
                        <a:rPr lang="en-US" sz="1400" b="1" i="1" dirty="0">
                          <a:latin typeface="Arial" panose="020B0604020202020204" pitchFamily="34" charset="0"/>
                          <a:ea typeface="Calibri" panose="020F0502020204030204" pitchFamily="34" charset="0"/>
                          <a:cs typeface="Arial" panose="020B0604020202020204" pitchFamily="34" charset="0"/>
                        </a:rPr>
                        <a:t> </a:t>
                      </a:r>
                      <a:r>
                        <a:rPr lang="en-US" sz="1400" b="1" dirty="0">
                          <a:latin typeface="Arial" panose="020B0604020202020204" pitchFamily="34" charset="0"/>
                          <a:ea typeface="Calibri" panose="020F0502020204030204" pitchFamily="34" charset="0"/>
                          <a:cs typeface="Arial" panose="020B0604020202020204" pitchFamily="34" charset="0"/>
                        </a:rPr>
                        <a:t>me to follow up on the labs?</a:t>
                      </a:r>
                      <a:endParaRPr lang="en-US" sz="1400" dirty="0">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385087"/>
                  </a:ext>
                </a:extLst>
              </a:tr>
            </a:tbl>
          </a:graphicData>
        </a:graphic>
      </p:graphicFrame>
    </p:spTree>
    <p:extLst>
      <p:ext uri="{BB962C8B-B14F-4D97-AF65-F5344CB8AC3E}">
        <p14:creationId xmlns:p14="http://schemas.microsoft.com/office/powerpoint/2010/main" val="326755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D45A-DC53-4364-B8E4-FE4B538710E6}"/>
              </a:ext>
            </a:extLst>
          </p:cNvPr>
          <p:cNvSpPr>
            <a:spLocks noGrp="1"/>
          </p:cNvSpPr>
          <p:nvPr>
            <p:ph type="title"/>
          </p:nvPr>
        </p:nvSpPr>
        <p:spPr/>
        <p:txBody>
          <a:bodyPr>
            <a:noAutofit/>
          </a:bodyPr>
          <a:lstStyle/>
          <a:p>
            <a:r>
              <a:rPr lang="en-US" sz="3600" dirty="0"/>
              <a:t>Mr. Kane’s Diagnostic Journey: Opportunities To Change Course</a:t>
            </a:r>
          </a:p>
        </p:txBody>
      </p:sp>
      <p:sp>
        <p:nvSpPr>
          <p:cNvPr id="8" name="Rectangle 7">
            <a:extLst>
              <a:ext uri="{FF2B5EF4-FFF2-40B4-BE49-F238E27FC236}">
                <a16:creationId xmlns:a16="http://schemas.microsoft.com/office/drawing/2014/main" id="{5741A296-F606-40AF-B4F1-B78CA04CBBE4}"/>
              </a:ext>
            </a:extLst>
          </p:cNvPr>
          <p:cNvSpPr/>
          <p:nvPr/>
        </p:nvSpPr>
        <p:spPr>
          <a:xfrm>
            <a:off x="389407"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Apr</a:t>
            </a:r>
          </a:p>
        </p:txBody>
      </p:sp>
      <p:sp>
        <p:nvSpPr>
          <p:cNvPr id="9" name="Rectangle 8">
            <a:extLst>
              <a:ext uri="{FF2B5EF4-FFF2-40B4-BE49-F238E27FC236}">
                <a16:creationId xmlns:a16="http://schemas.microsoft.com/office/drawing/2014/main" id="{9F69CB17-2781-4806-8C1C-525AE1C6E390}"/>
              </a:ext>
            </a:extLst>
          </p:cNvPr>
          <p:cNvSpPr/>
          <p:nvPr/>
        </p:nvSpPr>
        <p:spPr>
          <a:xfrm>
            <a:off x="1062737"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May</a:t>
            </a:r>
          </a:p>
        </p:txBody>
      </p:sp>
      <p:sp>
        <p:nvSpPr>
          <p:cNvPr id="10" name="Rectangle 9">
            <a:extLst>
              <a:ext uri="{FF2B5EF4-FFF2-40B4-BE49-F238E27FC236}">
                <a16:creationId xmlns:a16="http://schemas.microsoft.com/office/drawing/2014/main" id="{18D6850D-D44C-43A7-AA2B-E95A535CDA8C}"/>
              </a:ext>
            </a:extLst>
          </p:cNvPr>
          <p:cNvSpPr/>
          <p:nvPr/>
        </p:nvSpPr>
        <p:spPr>
          <a:xfrm>
            <a:off x="1736069"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Jun</a:t>
            </a:r>
          </a:p>
        </p:txBody>
      </p:sp>
      <p:sp>
        <p:nvSpPr>
          <p:cNvPr id="11" name="Rectangle 10">
            <a:extLst>
              <a:ext uri="{FF2B5EF4-FFF2-40B4-BE49-F238E27FC236}">
                <a16:creationId xmlns:a16="http://schemas.microsoft.com/office/drawing/2014/main" id="{3584CEB2-D45B-40A7-A83A-9F0A505F2B01}"/>
              </a:ext>
            </a:extLst>
          </p:cNvPr>
          <p:cNvSpPr/>
          <p:nvPr/>
        </p:nvSpPr>
        <p:spPr>
          <a:xfrm>
            <a:off x="2409401"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Jul</a:t>
            </a:r>
          </a:p>
        </p:txBody>
      </p:sp>
      <p:sp>
        <p:nvSpPr>
          <p:cNvPr id="12" name="Rectangle 11">
            <a:extLst>
              <a:ext uri="{FF2B5EF4-FFF2-40B4-BE49-F238E27FC236}">
                <a16:creationId xmlns:a16="http://schemas.microsoft.com/office/drawing/2014/main" id="{AB437CEB-4258-4238-BA75-D45B6A0F31AC}"/>
              </a:ext>
            </a:extLst>
          </p:cNvPr>
          <p:cNvSpPr/>
          <p:nvPr/>
        </p:nvSpPr>
        <p:spPr>
          <a:xfrm>
            <a:off x="3082732"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Aug</a:t>
            </a:r>
          </a:p>
        </p:txBody>
      </p:sp>
      <p:sp>
        <p:nvSpPr>
          <p:cNvPr id="13" name="Rectangle 12">
            <a:extLst>
              <a:ext uri="{FF2B5EF4-FFF2-40B4-BE49-F238E27FC236}">
                <a16:creationId xmlns:a16="http://schemas.microsoft.com/office/drawing/2014/main" id="{C5DDAED2-56D8-47E1-ACBD-EC336EB4AF12}"/>
              </a:ext>
            </a:extLst>
          </p:cNvPr>
          <p:cNvSpPr/>
          <p:nvPr/>
        </p:nvSpPr>
        <p:spPr>
          <a:xfrm>
            <a:off x="3756062"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Sep</a:t>
            </a:r>
          </a:p>
        </p:txBody>
      </p:sp>
      <p:sp>
        <p:nvSpPr>
          <p:cNvPr id="14" name="Rectangle 13">
            <a:extLst>
              <a:ext uri="{FF2B5EF4-FFF2-40B4-BE49-F238E27FC236}">
                <a16:creationId xmlns:a16="http://schemas.microsoft.com/office/drawing/2014/main" id="{DF5A8328-5F90-481E-B732-F3F46085AAA6}"/>
              </a:ext>
            </a:extLst>
          </p:cNvPr>
          <p:cNvSpPr/>
          <p:nvPr/>
        </p:nvSpPr>
        <p:spPr>
          <a:xfrm>
            <a:off x="4429394"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Oct</a:t>
            </a:r>
          </a:p>
        </p:txBody>
      </p:sp>
      <p:sp>
        <p:nvSpPr>
          <p:cNvPr id="15" name="Rectangle 14">
            <a:extLst>
              <a:ext uri="{FF2B5EF4-FFF2-40B4-BE49-F238E27FC236}">
                <a16:creationId xmlns:a16="http://schemas.microsoft.com/office/drawing/2014/main" id="{4E2911FA-9A6A-4BC0-83C0-20C78616FE55}"/>
              </a:ext>
            </a:extLst>
          </p:cNvPr>
          <p:cNvSpPr/>
          <p:nvPr/>
        </p:nvSpPr>
        <p:spPr>
          <a:xfrm>
            <a:off x="5106499" y="2102064"/>
            <a:ext cx="76704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Nov</a:t>
            </a:r>
          </a:p>
        </p:txBody>
      </p:sp>
      <p:sp>
        <p:nvSpPr>
          <p:cNvPr id="16" name="Rectangle 15">
            <a:extLst>
              <a:ext uri="{FF2B5EF4-FFF2-40B4-BE49-F238E27FC236}">
                <a16:creationId xmlns:a16="http://schemas.microsoft.com/office/drawing/2014/main" id="{4073429F-5FBD-4C4D-A2CF-CEC93EAD639C}"/>
              </a:ext>
            </a:extLst>
          </p:cNvPr>
          <p:cNvSpPr/>
          <p:nvPr/>
        </p:nvSpPr>
        <p:spPr>
          <a:xfrm>
            <a:off x="5864340" y="2102064"/>
            <a:ext cx="746854"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Dec</a:t>
            </a:r>
          </a:p>
        </p:txBody>
      </p:sp>
      <p:sp>
        <p:nvSpPr>
          <p:cNvPr id="17" name="Rectangle 16">
            <a:extLst>
              <a:ext uri="{FF2B5EF4-FFF2-40B4-BE49-F238E27FC236}">
                <a16:creationId xmlns:a16="http://schemas.microsoft.com/office/drawing/2014/main" id="{4C7BB6A0-CD1C-48D6-B150-4487D7320676}"/>
              </a:ext>
            </a:extLst>
          </p:cNvPr>
          <p:cNvSpPr/>
          <p:nvPr/>
        </p:nvSpPr>
        <p:spPr>
          <a:xfrm>
            <a:off x="6634702" y="2102064"/>
            <a:ext cx="746850"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Jan</a:t>
            </a:r>
          </a:p>
        </p:txBody>
      </p:sp>
      <p:sp>
        <p:nvSpPr>
          <p:cNvPr id="20" name="Rectangle 19">
            <a:extLst>
              <a:ext uri="{FF2B5EF4-FFF2-40B4-BE49-F238E27FC236}">
                <a16:creationId xmlns:a16="http://schemas.microsoft.com/office/drawing/2014/main" id="{6888C567-FCFE-43DA-8766-29BA475D005A}"/>
              </a:ext>
            </a:extLst>
          </p:cNvPr>
          <p:cNvSpPr/>
          <p:nvPr/>
        </p:nvSpPr>
        <p:spPr>
          <a:xfrm>
            <a:off x="7381560"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Feb. – Oct.</a:t>
            </a:r>
          </a:p>
        </p:txBody>
      </p:sp>
      <p:sp>
        <p:nvSpPr>
          <p:cNvPr id="18" name="Rectangle 17">
            <a:extLst>
              <a:ext uri="{FF2B5EF4-FFF2-40B4-BE49-F238E27FC236}">
                <a16:creationId xmlns:a16="http://schemas.microsoft.com/office/drawing/2014/main" id="{70F1E27C-1F62-4390-83B0-1DB23F9819F5}"/>
              </a:ext>
            </a:extLst>
          </p:cNvPr>
          <p:cNvSpPr/>
          <p:nvPr/>
        </p:nvSpPr>
        <p:spPr>
          <a:xfrm>
            <a:off x="8067060" y="2102064"/>
            <a:ext cx="672792" cy="4592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Nov</a:t>
            </a:r>
          </a:p>
        </p:txBody>
      </p:sp>
      <p:pic>
        <p:nvPicPr>
          <p:cNvPr id="59" name="Content Placeholder 3">
            <a:extLst>
              <a:ext uri="{FF2B5EF4-FFF2-40B4-BE49-F238E27FC236}">
                <a16:creationId xmlns:a16="http://schemas.microsoft.com/office/drawing/2014/main" id="{11297F93-405B-4965-B40B-42CFCC566FF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5558" t="18225" r="31760" b="18586"/>
          <a:stretch/>
        </p:blipFill>
        <p:spPr>
          <a:xfrm>
            <a:off x="7397464" y="3932624"/>
            <a:ext cx="581805" cy="574321"/>
          </a:xfrm>
          <a:prstGeom prst="rect">
            <a:avLst/>
          </a:prstGeom>
          <a:noFill/>
          <a:ln w="28575">
            <a:noFill/>
          </a:ln>
        </p:spPr>
      </p:pic>
      <p:pic>
        <p:nvPicPr>
          <p:cNvPr id="58" name="Content Placeholder 3">
            <a:extLst>
              <a:ext uri="{FF2B5EF4-FFF2-40B4-BE49-F238E27FC236}">
                <a16:creationId xmlns:a16="http://schemas.microsoft.com/office/drawing/2014/main" id="{27B832A0-BB2D-4B26-B613-0421EA82400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5558" t="18225" r="31760" b="18586"/>
          <a:stretch/>
        </p:blipFill>
        <p:spPr>
          <a:xfrm>
            <a:off x="6738360" y="3288925"/>
            <a:ext cx="581805" cy="574321"/>
          </a:xfrm>
          <a:prstGeom prst="rect">
            <a:avLst/>
          </a:prstGeom>
          <a:noFill/>
          <a:ln w="28575">
            <a:noFill/>
          </a:ln>
        </p:spPr>
      </p:pic>
      <p:pic>
        <p:nvPicPr>
          <p:cNvPr id="54" name="Picture 4">
            <a:extLst>
              <a:ext uri="{FF2B5EF4-FFF2-40B4-BE49-F238E27FC236}">
                <a16:creationId xmlns:a16="http://schemas.microsoft.com/office/drawing/2014/main" id="{3B8194D4-F379-4142-B208-76D97A244988}"/>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132" r="21132" b="2185"/>
          <a:stretch/>
        </p:blipFill>
        <p:spPr>
          <a:xfrm>
            <a:off x="3123698" y="3058628"/>
            <a:ext cx="604616" cy="682886"/>
          </a:xfrm>
          <a:prstGeom prst="rect">
            <a:avLst/>
          </a:prstGeom>
          <a:ln w="28575">
            <a:noFill/>
          </a:ln>
        </p:spPr>
      </p:pic>
      <p:pic>
        <p:nvPicPr>
          <p:cNvPr id="55" name="Picture 4">
            <a:extLst>
              <a:ext uri="{FF2B5EF4-FFF2-40B4-BE49-F238E27FC236}">
                <a16:creationId xmlns:a16="http://schemas.microsoft.com/office/drawing/2014/main" id="{8320403F-731B-41D3-A023-2307F8D8371F}"/>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132" r="21132" b="2185"/>
          <a:stretch/>
        </p:blipFill>
        <p:spPr>
          <a:xfrm>
            <a:off x="3802209" y="3640077"/>
            <a:ext cx="604616" cy="682886"/>
          </a:xfrm>
          <a:prstGeom prst="rect">
            <a:avLst/>
          </a:prstGeom>
          <a:ln w="28575">
            <a:noFill/>
          </a:ln>
        </p:spPr>
      </p:pic>
      <p:pic>
        <p:nvPicPr>
          <p:cNvPr id="56" name="Picture 4">
            <a:extLst>
              <a:ext uri="{FF2B5EF4-FFF2-40B4-BE49-F238E27FC236}">
                <a16:creationId xmlns:a16="http://schemas.microsoft.com/office/drawing/2014/main" id="{C3FB224B-4798-45A7-9505-ABCECAF0EDB4}"/>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132" r="21132" b="2185"/>
          <a:stretch/>
        </p:blipFill>
        <p:spPr>
          <a:xfrm>
            <a:off x="2392582" y="5368337"/>
            <a:ext cx="604616" cy="682886"/>
          </a:xfrm>
          <a:prstGeom prst="rect">
            <a:avLst/>
          </a:prstGeom>
          <a:ln w="28575">
            <a:noFill/>
          </a:ln>
        </p:spPr>
      </p:pic>
      <p:pic>
        <p:nvPicPr>
          <p:cNvPr id="57" name="Picture 4">
            <a:extLst>
              <a:ext uri="{FF2B5EF4-FFF2-40B4-BE49-F238E27FC236}">
                <a16:creationId xmlns:a16="http://schemas.microsoft.com/office/drawing/2014/main" id="{2062CC46-4B72-432F-B873-DF79D0FDDF65}"/>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132" r="21132" b="2185"/>
          <a:stretch/>
        </p:blipFill>
        <p:spPr>
          <a:xfrm>
            <a:off x="4463482" y="3288925"/>
            <a:ext cx="604616" cy="682886"/>
          </a:xfrm>
          <a:prstGeom prst="rect">
            <a:avLst/>
          </a:prstGeom>
          <a:ln w="28575">
            <a:noFill/>
          </a:ln>
        </p:spPr>
      </p:pic>
      <p:pic>
        <p:nvPicPr>
          <p:cNvPr id="53" name="Picture 4" descr="The timeline is a snap shot overview of Mr. Kane’s diagnostic journey. Chronologically, it describes the events of Mr. Kane’s diagnostic journey from his initial primary care visit through to his death.">
            <a:extLst>
              <a:ext uri="{FF2B5EF4-FFF2-40B4-BE49-F238E27FC236}">
                <a16:creationId xmlns:a16="http://schemas.microsoft.com/office/drawing/2014/main" id="{C5FD00F6-AB60-4CB8-948D-E6E776DC6411}"/>
              </a:ext>
              <a:ext uri="{C183D7F6-B498-43B3-948B-1728B52AA6E4}">
                <adec:decorative xmlns:adec="http://schemas.microsoft.com/office/drawing/2017/decorative" val="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132" r="21132" b="2185"/>
          <a:stretch/>
        </p:blipFill>
        <p:spPr>
          <a:xfrm>
            <a:off x="410521" y="3303551"/>
            <a:ext cx="604616" cy="682886"/>
          </a:xfrm>
          <a:prstGeom prst="rect">
            <a:avLst/>
          </a:prstGeom>
          <a:ln w="28575">
            <a:noFill/>
          </a:ln>
        </p:spPr>
      </p:pic>
      <p:sp>
        <p:nvSpPr>
          <p:cNvPr id="4" name="object 28">
            <a:extLst>
              <a:ext uri="{FF2B5EF4-FFF2-40B4-BE49-F238E27FC236}">
                <a16:creationId xmlns:a16="http://schemas.microsoft.com/office/drawing/2014/main" id="{BEE324C5-4640-4C37-9244-B1019586FAAE}"/>
              </a:ext>
              <a:ext uri="{C183D7F6-B498-43B3-948B-1728B52AA6E4}">
                <adec:decorative xmlns:adec="http://schemas.microsoft.com/office/drawing/2017/decorative" val="1"/>
              </a:ext>
            </a:extLst>
          </p:cNvPr>
          <p:cNvSpPr/>
          <p:nvPr/>
        </p:nvSpPr>
        <p:spPr>
          <a:xfrm>
            <a:off x="2367369" y="4607949"/>
            <a:ext cx="640987" cy="634936"/>
          </a:xfrm>
          <a:prstGeom prst="rect">
            <a:avLst/>
          </a:prstGeom>
          <a:blipFill>
            <a:blip r:embed="rId5" cstate="print"/>
            <a:stretch>
              <a:fillRect/>
            </a:stretch>
          </a:blipFill>
        </p:spPr>
        <p:txBody>
          <a:bodyPr wrap="square" lIns="0" tIns="0" rIns="0" bIns="0" rtlCol="0"/>
          <a:lstStyle/>
          <a:p>
            <a:endParaRPr sz="1588"/>
          </a:p>
        </p:txBody>
      </p:sp>
      <p:sp>
        <p:nvSpPr>
          <p:cNvPr id="5" name="object 22">
            <a:extLst>
              <a:ext uri="{FF2B5EF4-FFF2-40B4-BE49-F238E27FC236}">
                <a16:creationId xmlns:a16="http://schemas.microsoft.com/office/drawing/2014/main" id="{875DBCF2-7A72-4781-AD10-5779D0CC135B}"/>
              </a:ext>
              <a:ext uri="{C183D7F6-B498-43B3-948B-1728B52AA6E4}">
                <adec:decorative xmlns:adec="http://schemas.microsoft.com/office/drawing/2017/decorative" val="1"/>
              </a:ext>
            </a:extLst>
          </p:cNvPr>
          <p:cNvSpPr/>
          <p:nvPr/>
        </p:nvSpPr>
        <p:spPr>
          <a:xfrm>
            <a:off x="8101917" y="3176272"/>
            <a:ext cx="581809" cy="649190"/>
          </a:xfrm>
          <a:prstGeom prst="rect">
            <a:avLst/>
          </a:prstGeom>
          <a:blipFill>
            <a:blip r:embed="rId6" cstate="print"/>
            <a:stretch>
              <a:fillRect/>
            </a:stretch>
          </a:blipFill>
        </p:spPr>
        <p:txBody>
          <a:bodyPr wrap="square" lIns="0" tIns="0" rIns="0" bIns="0" rtlCol="0"/>
          <a:lstStyle/>
          <a:p>
            <a:endParaRPr sz="1588"/>
          </a:p>
        </p:txBody>
      </p:sp>
      <p:sp>
        <p:nvSpPr>
          <p:cNvPr id="6" name="object 32">
            <a:extLst>
              <a:ext uri="{FF2B5EF4-FFF2-40B4-BE49-F238E27FC236}">
                <a16:creationId xmlns:a16="http://schemas.microsoft.com/office/drawing/2014/main" id="{46F3BDC5-4B9C-4A24-AB86-F6180FD12955}"/>
              </a:ext>
              <a:ext uri="{C183D7F6-B498-43B3-948B-1728B52AA6E4}">
                <adec:decorative xmlns:adec="http://schemas.microsoft.com/office/drawing/2017/decorative" val="1"/>
              </a:ext>
            </a:extLst>
          </p:cNvPr>
          <p:cNvSpPr/>
          <p:nvPr/>
        </p:nvSpPr>
        <p:spPr>
          <a:xfrm>
            <a:off x="1769661" y="3803034"/>
            <a:ext cx="585697" cy="721759"/>
          </a:xfrm>
          <a:prstGeom prst="rect">
            <a:avLst/>
          </a:prstGeom>
          <a:blipFill>
            <a:blip r:embed="rId7" cstate="print"/>
            <a:stretch>
              <a:fillRect/>
            </a:stretch>
          </a:blipFill>
        </p:spPr>
        <p:txBody>
          <a:bodyPr wrap="square" lIns="0" tIns="0" rIns="0" bIns="0" rtlCol="0"/>
          <a:lstStyle/>
          <a:p>
            <a:endParaRPr sz="1588"/>
          </a:p>
        </p:txBody>
      </p:sp>
      <p:sp>
        <p:nvSpPr>
          <p:cNvPr id="7" name="object 30">
            <a:extLst>
              <a:ext uri="{FF2B5EF4-FFF2-40B4-BE49-F238E27FC236}">
                <a16:creationId xmlns:a16="http://schemas.microsoft.com/office/drawing/2014/main" id="{B0362681-66A4-4428-A57A-C2D7F1493ED8}"/>
              </a:ext>
              <a:ext uri="{C183D7F6-B498-43B3-948B-1728B52AA6E4}">
                <adec:decorative xmlns:adec="http://schemas.microsoft.com/office/drawing/2017/decorative" val="1"/>
              </a:ext>
            </a:extLst>
          </p:cNvPr>
          <p:cNvSpPr/>
          <p:nvPr/>
        </p:nvSpPr>
        <p:spPr>
          <a:xfrm>
            <a:off x="424646" y="4046406"/>
            <a:ext cx="585697" cy="661718"/>
          </a:xfrm>
          <a:prstGeom prst="rect">
            <a:avLst/>
          </a:prstGeom>
          <a:blipFill>
            <a:blip r:embed="rId8" cstate="print"/>
            <a:stretch>
              <a:fillRect/>
            </a:stretch>
          </a:blipFill>
        </p:spPr>
        <p:txBody>
          <a:bodyPr wrap="square" lIns="0" tIns="0" rIns="0" bIns="0" rtlCol="0"/>
          <a:lstStyle/>
          <a:p>
            <a:endParaRPr sz="1588"/>
          </a:p>
        </p:txBody>
      </p:sp>
      <p:cxnSp>
        <p:nvCxnSpPr>
          <p:cNvPr id="19" name="Straight Connector 18">
            <a:extLst>
              <a:ext uri="{FF2B5EF4-FFF2-40B4-BE49-F238E27FC236}">
                <a16:creationId xmlns:a16="http://schemas.microsoft.com/office/drawing/2014/main" id="{EA213807-CC74-4491-B6E2-75054FF35DF7}"/>
              </a:ext>
              <a:ext uri="{C183D7F6-B498-43B3-948B-1728B52AA6E4}">
                <adec:decorative xmlns:adec="http://schemas.microsoft.com/office/drawing/2017/decorative" val="1"/>
              </a:ext>
            </a:extLst>
          </p:cNvPr>
          <p:cNvCxnSpPr>
            <a:cxnSpLocks/>
          </p:cNvCxnSpPr>
          <p:nvPr/>
        </p:nvCxnSpPr>
        <p:spPr>
          <a:xfrm>
            <a:off x="679731" y="2668963"/>
            <a:ext cx="0" cy="485717"/>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21" name="Straight Connector 20">
            <a:extLst>
              <a:ext uri="{FF2B5EF4-FFF2-40B4-BE49-F238E27FC236}">
                <a16:creationId xmlns:a16="http://schemas.microsoft.com/office/drawing/2014/main" id="{67EBC171-2206-4472-B844-517C6A714EF1}"/>
              </a:ext>
              <a:ext uri="{C183D7F6-B498-43B3-948B-1728B52AA6E4}">
                <adec:decorative xmlns:adec="http://schemas.microsoft.com/office/drawing/2017/decorative" val="1"/>
              </a:ext>
            </a:extLst>
          </p:cNvPr>
          <p:cNvCxnSpPr>
            <a:cxnSpLocks/>
          </p:cNvCxnSpPr>
          <p:nvPr/>
        </p:nvCxnSpPr>
        <p:spPr>
          <a:xfrm flipH="1">
            <a:off x="1370567" y="2668963"/>
            <a:ext cx="20364" cy="1340027"/>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22" name="object 30">
            <a:extLst>
              <a:ext uri="{FF2B5EF4-FFF2-40B4-BE49-F238E27FC236}">
                <a16:creationId xmlns:a16="http://schemas.microsoft.com/office/drawing/2014/main" id="{4F8C6040-4C5D-48EA-90EB-1C1E30D5FF36}"/>
              </a:ext>
              <a:ext uri="{C183D7F6-B498-43B3-948B-1728B52AA6E4}">
                <adec:decorative xmlns:adec="http://schemas.microsoft.com/office/drawing/2017/decorative" val="1"/>
              </a:ext>
            </a:extLst>
          </p:cNvPr>
          <p:cNvSpPr/>
          <p:nvPr/>
        </p:nvSpPr>
        <p:spPr>
          <a:xfrm>
            <a:off x="1077719" y="4283479"/>
            <a:ext cx="585697" cy="661718"/>
          </a:xfrm>
          <a:prstGeom prst="rect">
            <a:avLst/>
          </a:prstGeom>
          <a:blipFill>
            <a:blip r:embed="rId8" cstate="print"/>
            <a:stretch>
              <a:fillRect/>
            </a:stretch>
          </a:blipFill>
        </p:spPr>
        <p:txBody>
          <a:bodyPr wrap="square" lIns="0" tIns="0" rIns="0" bIns="0" rtlCol="0"/>
          <a:lstStyle/>
          <a:p>
            <a:endParaRPr sz="1588"/>
          </a:p>
        </p:txBody>
      </p:sp>
      <p:cxnSp>
        <p:nvCxnSpPr>
          <p:cNvPr id="23" name="Straight Connector 22">
            <a:extLst>
              <a:ext uri="{FF2B5EF4-FFF2-40B4-BE49-F238E27FC236}">
                <a16:creationId xmlns:a16="http://schemas.microsoft.com/office/drawing/2014/main" id="{2D7259E6-0DC9-447B-A3F7-692ADB345493}"/>
              </a:ext>
              <a:ext uri="{C183D7F6-B498-43B3-948B-1728B52AA6E4}">
                <adec:decorative xmlns:adec="http://schemas.microsoft.com/office/drawing/2017/decorative" val="1"/>
              </a:ext>
            </a:extLst>
          </p:cNvPr>
          <p:cNvCxnSpPr>
            <a:cxnSpLocks/>
          </p:cNvCxnSpPr>
          <p:nvPr/>
        </p:nvCxnSpPr>
        <p:spPr>
          <a:xfrm>
            <a:off x="2072465" y="2668963"/>
            <a:ext cx="0" cy="1014618"/>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25" name="Straight Connector 24">
            <a:extLst>
              <a:ext uri="{FF2B5EF4-FFF2-40B4-BE49-F238E27FC236}">
                <a16:creationId xmlns:a16="http://schemas.microsoft.com/office/drawing/2014/main" id="{7348884C-F80E-4BFE-9261-082B3D7D9538}"/>
              </a:ext>
              <a:ext uri="{C183D7F6-B498-43B3-948B-1728B52AA6E4}">
                <adec:decorative xmlns:adec="http://schemas.microsoft.com/office/drawing/2017/decorative" val="1"/>
              </a:ext>
            </a:extLst>
          </p:cNvPr>
          <p:cNvCxnSpPr>
            <a:cxnSpLocks/>
          </p:cNvCxnSpPr>
          <p:nvPr/>
        </p:nvCxnSpPr>
        <p:spPr>
          <a:xfrm flipH="1">
            <a:off x="2686371" y="2680862"/>
            <a:ext cx="18092" cy="1781661"/>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27" name="object 30">
            <a:extLst>
              <a:ext uri="{FF2B5EF4-FFF2-40B4-BE49-F238E27FC236}">
                <a16:creationId xmlns:a16="http://schemas.microsoft.com/office/drawing/2014/main" id="{9D916598-21C5-4974-AB90-7359015C017F}"/>
              </a:ext>
              <a:ext uri="{C183D7F6-B498-43B3-948B-1728B52AA6E4}">
                <adec:decorative xmlns:adec="http://schemas.microsoft.com/office/drawing/2017/decorative" val="1"/>
              </a:ext>
            </a:extLst>
          </p:cNvPr>
          <p:cNvSpPr/>
          <p:nvPr/>
        </p:nvSpPr>
        <p:spPr>
          <a:xfrm>
            <a:off x="3131727" y="3881306"/>
            <a:ext cx="585697" cy="661718"/>
          </a:xfrm>
          <a:prstGeom prst="rect">
            <a:avLst/>
          </a:prstGeom>
          <a:blipFill>
            <a:blip r:embed="rId8" cstate="print"/>
            <a:stretch>
              <a:fillRect/>
            </a:stretch>
          </a:blipFill>
        </p:spPr>
        <p:txBody>
          <a:bodyPr wrap="square" lIns="0" tIns="0" rIns="0" bIns="0" rtlCol="0"/>
          <a:lstStyle/>
          <a:p>
            <a:endParaRPr sz="1588"/>
          </a:p>
        </p:txBody>
      </p:sp>
      <p:cxnSp>
        <p:nvCxnSpPr>
          <p:cNvPr id="28" name="Straight Connector 27">
            <a:extLst>
              <a:ext uri="{FF2B5EF4-FFF2-40B4-BE49-F238E27FC236}">
                <a16:creationId xmlns:a16="http://schemas.microsoft.com/office/drawing/2014/main" id="{8060562F-7AAD-4736-92E4-20D35DD8853F}"/>
              </a:ext>
              <a:ext uri="{C183D7F6-B498-43B3-948B-1728B52AA6E4}">
                <adec:decorative xmlns:adec="http://schemas.microsoft.com/office/drawing/2017/decorative" val="1"/>
              </a:ext>
            </a:extLst>
          </p:cNvPr>
          <p:cNvCxnSpPr>
            <a:cxnSpLocks/>
          </p:cNvCxnSpPr>
          <p:nvPr/>
        </p:nvCxnSpPr>
        <p:spPr>
          <a:xfrm>
            <a:off x="3424912" y="2668963"/>
            <a:ext cx="1094" cy="242857"/>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29" name="Straight Connector 28">
            <a:extLst>
              <a:ext uri="{FF2B5EF4-FFF2-40B4-BE49-F238E27FC236}">
                <a16:creationId xmlns:a16="http://schemas.microsoft.com/office/drawing/2014/main" id="{0CD02C3E-82BF-4DBB-9694-3F4D7ECE0E2B}"/>
              </a:ext>
              <a:ext uri="{C183D7F6-B498-43B3-948B-1728B52AA6E4}">
                <adec:decorative xmlns:adec="http://schemas.microsoft.com/office/drawing/2017/decorative" val="1"/>
              </a:ext>
            </a:extLst>
          </p:cNvPr>
          <p:cNvCxnSpPr>
            <a:cxnSpLocks/>
          </p:cNvCxnSpPr>
          <p:nvPr/>
        </p:nvCxnSpPr>
        <p:spPr>
          <a:xfrm>
            <a:off x="4101070" y="2668962"/>
            <a:ext cx="0" cy="831905"/>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31" name="object 30">
            <a:extLst>
              <a:ext uri="{FF2B5EF4-FFF2-40B4-BE49-F238E27FC236}">
                <a16:creationId xmlns:a16="http://schemas.microsoft.com/office/drawing/2014/main" id="{FCF51D45-C40D-4E76-8A7D-00C918720E85}"/>
              </a:ext>
              <a:ext uri="{C183D7F6-B498-43B3-948B-1728B52AA6E4}">
                <adec:decorative xmlns:adec="http://schemas.microsoft.com/office/drawing/2017/decorative" val="1"/>
              </a:ext>
            </a:extLst>
          </p:cNvPr>
          <p:cNvSpPr/>
          <p:nvPr/>
        </p:nvSpPr>
        <p:spPr>
          <a:xfrm>
            <a:off x="3815948" y="4467056"/>
            <a:ext cx="585697" cy="661718"/>
          </a:xfrm>
          <a:prstGeom prst="rect">
            <a:avLst/>
          </a:prstGeom>
          <a:blipFill>
            <a:blip r:embed="rId8" cstate="print"/>
            <a:stretch>
              <a:fillRect/>
            </a:stretch>
          </a:blipFill>
        </p:spPr>
        <p:txBody>
          <a:bodyPr wrap="square" lIns="0" tIns="0" rIns="0" bIns="0" rtlCol="0"/>
          <a:lstStyle/>
          <a:p>
            <a:endParaRPr sz="1588"/>
          </a:p>
        </p:txBody>
      </p:sp>
      <p:sp>
        <p:nvSpPr>
          <p:cNvPr id="33" name="object 32">
            <a:extLst>
              <a:ext uri="{FF2B5EF4-FFF2-40B4-BE49-F238E27FC236}">
                <a16:creationId xmlns:a16="http://schemas.microsoft.com/office/drawing/2014/main" id="{7FE0AEBA-63F6-4AA9-AA42-927AB4338CCD}"/>
              </a:ext>
              <a:ext uri="{C183D7F6-B498-43B3-948B-1728B52AA6E4}">
                <adec:decorative xmlns:adec="http://schemas.microsoft.com/office/drawing/2017/decorative" val="1"/>
              </a:ext>
            </a:extLst>
          </p:cNvPr>
          <p:cNvSpPr/>
          <p:nvPr/>
        </p:nvSpPr>
        <p:spPr>
          <a:xfrm>
            <a:off x="5204829" y="3058628"/>
            <a:ext cx="585697" cy="721759"/>
          </a:xfrm>
          <a:prstGeom prst="rect">
            <a:avLst/>
          </a:prstGeom>
          <a:blipFill>
            <a:blip r:embed="rId7" cstate="print"/>
            <a:stretch>
              <a:fillRect/>
            </a:stretch>
          </a:blipFill>
        </p:spPr>
        <p:txBody>
          <a:bodyPr wrap="square" lIns="0" tIns="0" rIns="0" bIns="0" rtlCol="0"/>
          <a:lstStyle/>
          <a:p>
            <a:endParaRPr sz="1588"/>
          </a:p>
        </p:txBody>
      </p:sp>
      <p:cxnSp>
        <p:nvCxnSpPr>
          <p:cNvPr id="35" name="Straight Connector 34">
            <a:extLst>
              <a:ext uri="{FF2B5EF4-FFF2-40B4-BE49-F238E27FC236}">
                <a16:creationId xmlns:a16="http://schemas.microsoft.com/office/drawing/2014/main" id="{0E637CAC-18AD-4AA6-AAC1-5AE620004B0B}"/>
              </a:ext>
              <a:ext uri="{C183D7F6-B498-43B3-948B-1728B52AA6E4}">
                <adec:decorative xmlns:adec="http://schemas.microsoft.com/office/drawing/2017/decorative" val="1"/>
              </a:ext>
            </a:extLst>
          </p:cNvPr>
          <p:cNvCxnSpPr>
            <a:cxnSpLocks/>
          </p:cNvCxnSpPr>
          <p:nvPr/>
        </p:nvCxnSpPr>
        <p:spPr>
          <a:xfrm>
            <a:off x="4736302" y="2668962"/>
            <a:ext cx="0" cy="485717"/>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36" name="Straight Connector 35">
            <a:extLst>
              <a:ext uri="{FF2B5EF4-FFF2-40B4-BE49-F238E27FC236}">
                <a16:creationId xmlns:a16="http://schemas.microsoft.com/office/drawing/2014/main" id="{83C524C1-5BA1-4835-A8F5-0649F530BF10}"/>
              </a:ext>
              <a:ext uri="{C183D7F6-B498-43B3-948B-1728B52AA6E4}">
                <adec:decorative xmlns:adec="http://schemas.microsoft.com/office/drawing/2017/decorative" val="1"/>
              </a:ext>
            </a:extLst>
          </p:cNvPr>
          <p:cNvCxnSpPr>
            <a:cxnSpLocks/>
          </p:cNvCxnSpPr>
          <p:nvPr/>
        </p:nvCxnSpPr>
        <p:spPr>
          <a:xfrm>
            <a:off x="5490020" y="2690555"/>
            <a:ext cx="0" cy="221265"/>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37" name="Straight Connector 36">
            <a:extLst>
              <a:ext uri="{FF2B5EF4-FFF2-40B4-BE49-F238E27FC236}">
                <a16:creationId xmlns:a16="http://schemas.microsoft.com/office/drawing/2014/main" id="{A2DB9922-C84F-47F1-A3F1-619ABB134110}"/>
              </a:ext>
              <a:ext uri="{C183D7F6-B498-43B3-948B-1728B52AA6E4}">
                <adec:decorative xmlns:adec="http://schemas.microsoft.com/office/drawing/2017/decorative" val="1"/>
              </a:ext>
            </a:extLst>
          </p:cNvPr>
          <p:cNvCxnSpPr>
            <a:cxnSpLocks/>
          </p:cNvCxnSpPr>
          <p:nvPr/>
        </p:nvCxnSpPr>
        <p:spPr>
          <a:xfrm>
            <a:off x="6237767" y="2715668"/>
            <a:ext cx="0" cy="1809125"/>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38" name="Straight Connector 37">
            <a:extLst>
              <a:ext uri="{FF2B5EF4-FFF2-40B4-BE49-F238E27FC236}">
                <a16:creationId xmlns:a16="http://schemas.microsoft.com/office/drawing/2014/main" id="{5916E99D-67F3-43BB-96DF-0723B6D77B63}"/>
              </a:ext>
              <a:ext uri="{C183D7F6-B498-43B3-948B-1728B52AA6E4}">
                <adec:decorative xmlns:adec="http://schemas.microsoft.com/office/drawing/2017/decorative" val="1"/>
              </a:ext>
            </a:extLst>
          </p:cNvPr>
          <p:cNvCxnSpPr>
            <a:cxnSpLocks/>
          </p:cNvCxnSpPr>
          <p:nvPr/>
        </p:nvCxnSpPr>
        <p:spPr>
          <a:xfrm>
            <a:off x="8392822" y="2655688"/>
            <a:ext cx="0" cy="419163"/>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39" name="Straight Connector 38">
            <a:extLst>
              <a:ext uri="{FF2B5EF4-FFF2-40B4-BE49-F238E27FC236}">
                <a16:creationId xmlns:a16="http://schemas.microsoft.com/office/drawing/2014/main" id="{745B8929-2DAE-4D9E-B18B-0C6182DCDB6A}"/>
              </a:ext>
              <a:ext uri="{C183D7F6-B498-43B3-948B-1728B52AA6E4}">
                <adec:decorative xmlns:adec="http://schemas.microsoft.com/office/drawing/2017/decorative" val="1"/>
              </a:ext>
            </a:extLst>
          </p:cNvPr>
          <p:cNvCxnSpPr>
            <a:cxnSpLocks/>
          </p:cNvCxnSpPr>
          <p:nvPr/>
        </p:nvCxnSpPr>
        <p:spPr>
          <a:xfrm>
            <a:off x="7008127" y="2690555"/>
            <a:ext cx="0" cy="485717"/>
          </a:xfrm>
          <a:prstGeom prst="line">
            <a:avLst/>
          </a:prstGeom>
          <a:noFill/>
          <a:ln w="9525" cap="flat" cmpd="sng" algn="ctr">
            <a:solidFill>
              <a:sysClr val="window" lastClr="FFFFFF">
                <a:lumMod val="75000"/>
              </a:sysClr>
            </a:solidFill>
            <a:prstDash val="solid"/>
            <a:headEnd type="oval" w="med" len="med"/>
            <a:tailEnd type="oval" w="med" len="med"/>
          </a:ln>
          <a:effectLst/>
        </p:spPr>
      </p:cxnSp>
      <p:cxnSp>
        <p:nvCxnSpPr>
          <p:cNvPr id="40" name="Straight Connector 39">
            <a:extLst>
              <a:ext uri="{FF2B5EF4-FFF2-40B4-BE49-F238E27FC236}">
                <a16:creationId xmlns:a16="http://schemas.microsoft.com/office/drawing/2014/main" id="{398AAC22-8687-4BA4-9B90-363E24A151FA}"/>
              </a:ext>
              <a:ext uri="{C183D7F6-B498-43B3-948B-1728B52AA6E4}">
                <adec:decorative xmlns:adec="http://schemas.microsoft.com/office/drawing/2017/decorative" val="1"/>
              </a:ext>
            </a:extLst>
          </p:cNvPr>
          <p:cNvCxnSpPr>
            <a:cxnSpLocks/>
          </p:cNvCxnSpPr>
          <p:nvPr/>
        </p:nvCxnSpPr>
        <p:spPr>
          <a:xfrm>
            <a:off x="7686639" y="2690554"/>
            <a:ext cx="0" cy="1112480"/>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42" name="object 24">
            <a:extLst>
              <a:ext uri="{FF2B5EF4-FFF2-40B4-BE49-F238E27FC236}">
                <a16:creationId xmlns:a16="http://schemas.microsoft.com/office/drawing/2014/main" id="{404690FB-DE9C-46C2-A3FA-23C5F0796081}"/>
              </a:ext>
              <a:ext uri="{C183D7F6-B498-43B3-948B-1728B52AA6E4}">
                <adec:decorative xmlns:adec="http://schemas.microsoft.com/office/drawing/2017/decorative" val="1"/>
              </a:ext>
            </a:extLst>
          </p:cNvPr>
          <p:cNvSpPr/>
          <p:nvPr/>
        </p:nvSpPr>
        <p:spPr>
          <a:xfrm>
            <a:off x="7394009" y="4605172"/>
            <a:ext cx="585697" cy="671747"/>
          </a:xfrm>
          <a:prstGeom prst="rect">
            <a:avLst/>
          </a:prstGeom>
          <a:blipFill>
            <a:blip r:embed="rId9" cstate="print"/>
            <a:stretch>
              <a:fillRect/>
            </a:stretch>
          </a:blipFill>
        </p:spPr>
        <p:txBody>
          <a:bodyPr wrap="square" lIns="0" tIns="0" rIns="0" bIns="0" rtlCol="0"/>
          <a:lstStyle/>
          <a:p>
            <a:endParaRPr sz="1588"/>
          </a:p>
        </p:txBody>
      </p:sp>
      <p:pic>
        <p:nvPicPr>
          <p:cNvPr id="43" name="Picture 42">
            <a:extLst>
              <a:ext uri="{FF2B5EF4-FFF2-40B4-BE49-F238E27FC236}">
                <a16:creationId xmlns:a16="http://schemas.microsoft.com/office/drawing/2014/main" id="{6E873962-C7FA-48A3-82B6-3CDD8A3CC79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6597" y="4671417"/>
            <a:ext cx="585066" cy="611904"/>
          </a:xfrm>
          <a:prstGeom prst="rect">
            <a:avLst/>
          </a:prstGeom>
        </p:spPr>
      </p:pic>
      <p:pic>
        <p:nvPicPr>
          <p:cNvPr id="44" name="Picture 43">
            <a:extLst>
              <a:ext uri="{FF2B5EF4-FFF2-40B4-BE49-F238E27FC236}">
                <a16:creationId xmlns:a16="http://schemas.microsoft.com/office/drawing/2014/main" id="{4C028677-E226-4E88-9B5C-02C8E0740D9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205460" y="3877444"/>
            <a:ext cx="585066" cy="611904"/>
          </a:xfrm>
          <a:prstGeom prst="rect">
            <a:avLst/>
          </a:prstGeom>
        </p:spPr>
      </p:pic>
      <p:sp>
        <p:nvSpPr>
          <p:cNvPr id="45" name="object 32">
            <a:extLst>
              <a:ext uri="{FF2B5EF4-FFF2-40B4-BE49-F238E27FC236}">
                <a16:creationId xmlns:a16="http://schemas.microsoft.com/office/drawing/2014/main" id="{841BFBEB-AB09-47C2-B7BC-D04C2B771C64}"/>
              </a:ext>
              <a:ext uri="{C183D7F6-B498-43B3-948B-1728B52AA6E4}">
                <adec:decorative xmlns:adec="http://schemas.microsoft.com/office/drawing/2017/decorative" val="1"/>
              </a:ext>
            </a:extLst>
          </p:cNvPr>
          <p:cNvSpPr/>
          <p:nvPr/>
        </p:nvSpPr>
        <p:spPr>
          <a:xfrm>
            <a:off x="3827826" y="5245169"/>
            <a:ext cx="585697" cy="721759"/>
          </a:xfrm>
          <a:prstGeom prst="rect">
            <a:avLst/>
          </a:prstGeom>
          <a:blipFill>
            <a:blip r:embed="rId7" cstate="print"/>
            <a:stretch>
              <a:fillRect/>
            </a:stretch>
          </a:blipFill>
        </p:spPr>
        <p:txBody>
          <a:bodyPr wrap="square" lIns="0" tIns="0" rIns="0" bIns="0" rtlCol="0"/>
          <a:lstStyle/>
          <a:p>
            <a:endParaRPr sz="1588"/>
          </a:p>
        </p:txBody>
      </p:sp>
      <p:sp>
        <p:nvSpPr>
          <p:cNvPr id="46" name="object 32">
            <a:extLst>
              <a:ext uri="{FF2B5EF4-FFF2-40B4-BE49-F238E27FC236}">
                <a16:creationId xmlns:a16="http://schemas.microsoft.com/office/drawing/2014/main" id="{A82D7D5B-887B-41D4-98DD-36351661B848}"/>
              </a:ext>
              <a:ext uri="{C183D7F6-B498-43B3-948B-1728B52AA6E4}">
                <adec:decorative xmlns:adec="http://schemas.microsoft.com/office/drawing/2017/decorative" val="1"/>
              </a:ext>
            </a:extLst>
          </p:cNvPr>
          <p:cNvSpPr/>
          <p:nvPr/>
        </p:nvSpPr>
        <p:spPr>
          <a:xfrm>
            <a:off x="5200055" y="4616441"/>
            <a:ext cx="585697" cy="721759"/>
          </a:xfrm>
          <a:prstGeom prst="rect">
            <a:avLst/>
          </a:prstGeom>
          <a:blipFill>
            <a:blip r:embed="rId7" cstate="print"/>
            <a:stretch>
              <a:fillRect/>
            </a:stretch>
          </a:blipFill>
        </p:spPr>
        <p:txBody>
          <a:bodyPr wrap="square" lIns="0" tIns="0" rIns="0" bIns="0" rtlCol="0"/>
          <a:lstStyle/>
          <a:p>
            <a:endParaRPr sz="1588"/>
          </a:p>
        </p:txBody>
      </p:sp>
      <p:pic>
        <p:nvPicPr>
          <p:cNvPr id="47" name="Picture 46">
            <a:extLst>
              <a:ext uri="{FF2B5EF4-FFF2-40B4-BE49-F238E27FC236}">
                <a16:creationId xmlns:a16="http://schemas.microsoft.com/office/drawing/2014/main" id="{BD3BD5F2-FF81-47AF-B8F0-71D8E8950B2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77719" y="5019457"/>
            <a:ext cx="540614" cy="602876"/>
          </a:xfrm>
          <a:prstGeom prst="rect">
            <a:avLst/>
          </a:prstGeom>
        </p:spPr>
      </p:pic>
      <p:pic>
        <p:nvPicPr>
          <p:cNvPr id="48" name="Picture 47">
            <a:extLst>
              <a:ext uri="{FF2B5EF4-FFF2-40B4-BE49-F238E27FC236}">
                <a16:creationId xmlns:a16="http://schemas.microsoft.com/office/drawing/2014/main" id="{8C1A8198-2783-4C13-8FF8-323E7C17274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161049" y="5448347"/>
            <a:ext cx="540614" cy="602876"/>
          </a:xfrm>
          <a:prstGeom prst="rect">
            <a:avLst/>
          </a:prstGeom>
        </p:spPr>
      </p:pic>
      <p:pic>
        <p:nvPicPr>
          <p:cNvPr id="49" name="Picture 48">
            <a:extLst>
              <a:ext uri="{FF2B5EF4-FFF2-40B4-BE49-F238E27FC236}">
                <a16:creationId xmlns:a16="http://schemas.microsoft.com/office/drawing/2014/main" id="{AB99B9D6-56E9-4FE9-ACED-8AD4253D948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989802" y="4643759"/>
            <a:ext cx="540614" cy="602876"/>
          </a:xfrm>
          <a:prstGeom prst="rect">
            <a:avLst/>
          </a:prstGeom>
        </p:spPr>
      </p:pic>
      <p:sp>
        <p:nvSpPr>
          <p:cNvPr id="50" name="object 22">
            <a:extLst>
              <a:ext uri="{FF2B5EF4-FFF2-40B4-BE49-F238E27FC236}">
                <a16:creationId xmlns:a16="http://schemas.microsoft.com/office/drawing/2014/main" id="{A5847975-DFA3-4626-9B5E-EA3BB9864AA5}"/>
              </a:ext>
              <a:ext uri="{C183D7F6-B498-43B3-948B-1728B52AA6E4}">
                <adec:decorative xmlns:adec="http://schemas.microsoft.com/office/drawing/2017/decorative" val="1"/>
              </a:ext>
            </a:extLst>
          </p:cNvPr>
          <p:cNvSpPr/>
          <p:nvPr/>
        </p:nvSpPr>
        <p:spPr>
          <a:xfrm>
            <a:off x="7388951" y="5375146"/>
            <a:ext cx="581809" cy="649190"/>
          </a:xfrm>
          <a:prstGeom prst="rect">
            <a:avLst/>
          </a:prstGeom>
          <a:blipFill>
            <a:blip r:embed="rId6" cstate="print"/>
            <a:stretch>
              <a:fillRect/>
            </a:stretch>
          </a:blipFill>
        </p:spPr>
        <p:txBody>
          <a:bodyPr wrap="square" lIns="0" tIns="0" rIns="0" bIns="0" rtlCol="0"/>
          <a:lstStyle/>
          <a:p>
            <a:endParaRPr sz="1588"/>
          </a:p>
        </p:txBody>
      </p:sp>
      <p:sp>
        <p:nvSpPr>
          <p:cNvPr id="51" name="object 30">
            <a:extLst>
              <a:ext uri="{FF2B5EF4-FFF2-40B4-BE49-F238E27FC236}">
                <a16:creationId xmlns:a16="http://schemas.microsoft.com/office/drawing/2014/main" id="{8B39345E-384D-489B-A9A2-20324B4C34A9}"/>
              </a:ext>
              <a:ext uri="{C183D7F6-B498-43B3-948B-1728B52AA6E4}">
                <adec:decorative xmlns:adec="http://schemas.microsoft.com/office/drawing/2017/decorative" val="1"/>
              </a:ext>
            </a:extLst>
          </p:cNvPr>
          <p:cNvSpPr/>
          <p:nvPr/>
        </p:nvSpPr>
        <p:spPr>
          <a:xfrm>
            <a:off x="4517738" y="4038514"/>
            <a:ext cx="585697" cy="661718"/>
          </a:xfrm>
          <a:prstGeom prst="rect">
            <a:avLst/>
          </a:prstGeom>
          <a:blipFill>
            <a:blip r:embed="rId8" cstate="print"/>
            <a:stretch>
              <a:fillRect/>
            </a:stretch>
          </a:blipFill>
        </p:spPr>
        <p:txBody>
          <a:bodyPr wrap="square" lIns="0" tIns="0" rIns="0" bIns="0" rtlCol="0"/>
          <a:lstStyle/>
          <a:p>
            <a:endParaRPr sz="1588"/>
          </a:p>
        </p:txBody>
      </p:sp>
      <p:sp>
        <p:nvSpPr>
          <p:cNvPr id="52" name="object 30">
            <a:extLst>
              <a:ext uri="{FF2B5EF4-FFF2-40B4-BE49-F238E27FC236}">
                <a16:creationId xmlns:a16="http://schemas.microsoft.com/office/drawing/2014/main" id="{5389FF29-E93E-40EC-BA2D-AB40CD814BDB}"/>
              </a:ext>
              <a:ext uri="{C183D7F6-B498-43B3-948B-1728B52AA6E4}">
                <adec:decorative xmlns:adec="http://schemas.microsoft.com/office/drawing/2017/decorative" val="1"/>
              </a:ext>
            </a:extLst>
          </p:cNvPr>
          <p:cNvSpPr/>
          <p:nvPr/>
        </p:nvSpPr>
        <p:spPr>
          <a:xfrm>
            <a:off x="5200055" y="5464874"/>
            <a:ext cx="585697" cy="661718"/>
          </a:xfrm>
          <a:prstGeom prst="rect">
            <a:avLst/>
          </a:prstGeom>
          <a:blipFill>
            <a:blip r:embed="rId8" cstate="print"/>
            <a:stretch>
              <a:fillRect/>
            </a:stretch>
          </a:blipFill>
        </p:spPr>
        <p:txBody>
          <a:bodyPr wrap="square" lIns="0" tIns="0" rIns="0" bIns="0" rtlCol="0"/>
          <a:lstStyle/>
          <a:p>
            <a:endParaRPr sz="1588"/>
          </a:p>
        </p:txBody>
      </p:sp>
      <p:pic>
        <p:nvPicPr>
          <p:cNvPr id="60" name="Picture 59" descr="Slide can be found in the participant workbook">
            <a:extLst>
              <a:ext uri="{FF2B5EF4-FFF2-40B4-BE49-F238E27FC236}">
                <a16:creationId xmlns:a16="http://schemas.microsoft.com/office/drawing/2014/main" id="{A5233C80-9783-4D41-886F-E27207B45EEE}"/>
              </a:ext>
              <a:ext uri="{C183D7F6-B498-43B3-948B-1728B52AA6E4}">
                <adec:decorative xmlns:adec="http://schemas.microsoft.com/office/drawing/2017/decorative" val="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86639" y="5428303"/>
            <a:ext cx="1369339" cy="1369339"/>
          </a:xfrm>
          <a:prstGeom prst="rect">
            <a:avLst/>
          </a:prstGeom>
        </p:spPr>
      </p:pic>
    </p:spTree>
    <p:extLst>
      <p:ext uri="{BB962C8B-B14F-4D97-AF65-F5344CB8AC3E}">
        <p14:creationId xmlns:p14="http://schemas.microsoft.com/office/powerpoint/2010/main" val="375038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solidFill>
                  <a:schemeClr val="bg1"/>
                </a:solidFill>
              </a:rPr>
              <a:t>Module 7 Summary</a:t>
            </a:r>
          </a:p>
        </p:txBody>
      </p:sp>
      <p:sp>
        <p:nvSpPr>
          <p:cNvPr id="3" name="Text Placeholder 2"/>
          <p:cNvSpPr>
            <a:spLocks noGrp="1"/>
          </p:cNvSpPr>
          <p:nvPr>
            <p:ph idx="1"/>
            <p:custDataLst>
              <p:tags r:id="rId3"/>
            </p:custDataLst>
          </p:nvPr>
        </p:nvSpPr>
        <p:spPr>
          <a:xfrm>
            <a:off x="152400" y="1981200"/>
            <a:ext cx="8686800" cy="4230623"/>
          </a:xfrm>
        </p:spPr>
        <p:txBody>
          <a:bodyPr>
            <a:normAutofit lnSpcReduction="10000"/>
          </a:bodyPr>
          <a:lstStyle/>
          <a:p>
            <a:pPr indent="-222250">
              <a:spcAft>
                <a:spcPts val="600"/>
              </a:spcAft>
            </a:pPr>
            <a:r>
              <a:rPr lang="en-US" sz="2800" dirty="0">
                <a:latin typeface="Arial" charset="0"/>
                <a:ea typeface="Arial" charset="0"/>
                <a:cs typeface="Arial" charset="0"/>
              </a:rPr>
              <a:t>Diagnostic error is a patient safety issue and applications from the TeamSTEPPS model can be used to improve the diagnostic process.</a:t>
            </a:r>
          </a:p>
          <a:p>
            <a:pPr indent="-222250">
              <a:spcAft>
                <a:spcPts val="600"/>
              </a:spcAft>
            </a:pPr>
            <a:r>
              <a:rPr lang="en-US" sz="2800" dirty="0">
                <a:latin typeface="Arial" charset="0"/>
                <a:ea typeface="Arial" charset="0"/>
                <a:cs typeface="Arial" charset="0"/>
              </a:rPr>
              <a:t>Tools in communication, leadership, situation monitoring, and mutual support can be used to improve diagnosis.</a:t>
            </a:r>
          </a:p>
          <a:p>
            <a:pPr indent="-222250">
              <a:spcAft>
                <a:spcPts val="600"/>
              </a:spcAft>
            </a:pPr>
            <a:r>
              <a:rPr lang="en-US" sz="2800" dirty="0">
                <a:latin typeface="Arial" charset="0"/>
                <a:ea typeface="Arial" charset="0"/>
                <a:cs typeface="Arial" charset="0"/>
              </a:rPr>
              <a:t>These tools can mitigate barriers to team effectiveness and achieve an outcome of improved patient safety and teamwork. </a:t>
            </a:r>
          </a:p>
        </p:txBody>
      </p:sp>
    </p:spTree>
    <p:custDataLst>
      <p:tags r:id="rId1"/>
    </p:custDataLst>
    <p:extLst>
      <p:ext uri="{BB962C8B-B14F-4D97-AF65-F5344CB8AC3E}">
        <p14:creationId xmlns:p14="http://schemas.microsoft.com/office/powerpoint/2010/main" val="4141470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6771-1986-4404-B15F-9E00F70C90EF}"/>
              </a:ext>
            </a:extLst>
          </p:cNvPr>
          <p:cNvSpPr>
            <a:spLocks noGrp="1"/>
          </p:cNvSpPr>
          <p:nvPr>
            <p:ph type="title"/>
          </p:nvPr>
        </p:nvSpPr>
        <p:spPr/>
        <p:txBody>
          <a:bodyPr>
            <a:normAutofit/>
          </a:bodyPr>
          <a:lstStyle/>
          <a:p>
            <a:r>
              <a:rPr lang="en-US" dirty="0">
                <a:latin typeface="Arial"/>
                <a:cs typeface="Arial"/>
              </a:rPr>
              <a:t>Course Modules</a:t>
            </a:r>
            <a:endParaRPr lang="en-US" dirty="0"/>
          </a:p>
        </p:txBody>
      </p:sp>
      <p:sp>
        <p:nvSpPr>
          <p:cNvPr id="18" name="TextBox 17">
            <a:extLst>
              <a:ext uri="{FF2B5EF4-FFF2-40B4-BE49-F238E27FC236}">
                <a16:creationId xmlns:a16="http://schemas.microsoft.com/office/drawing/2014/main" id="{F052B1B4-D86F-4996-86B9-FD59BFD27A34}"/>
              </a:ext>
            </a:extLst>
          </p:cNvPr>
          <p:cNvSpPr txBox="1"/>
          <p:nvPr/>
        </p:nvSpPr>
        <p:spPr>
          <a:xfrm>
            <a:off x="1978918" y="3153112"/>
            <a:ext cx="1274256"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1: Introduction</a:t>
            </a:r>
          </a:p>
        </p:txBody>
      </p:sp>
      <p:sp>
        <p:nvSpPr>
          <p:cNvPr id="12" name="TextBox 11"/>
          <p:cNvSpPr txBox="1"/>
          <p:nvPr/>
        </p:nvSpPr>
        <p:spPr>
          <a:xfrm>
            <a:off x="3619395" y="3147536"/>
            <a:ext cx="1525823"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2: </a:t>
            </a:r>
          </a:p>
          <a:p>
            <a:pPr lvl="0" algn="ctr"/>
            <a:r>
              <a:rPr lang="en-US" sz="1400" b="1" dirty="0">
                <a:latin typeface="Arial" charset="0"/>
                <a:ea typeface="Arial" charset="0"/>
                <a:cs typeface="Arial" charset="0"/>
              </a:rPr>
              <a:t>Diagnostic Team Structure</a:t>
            </a:r>
          </a:p>
        </p:txBody>
      </p:sp>
      <p:sp>
        <p:nvSpPr>
          <p:cNvPr id="13" name="TextBox 12"/>
          <p:cNvSpPr txBox="1"/>
          <p:nvPr/>
        </p:nvSpPr>
        <p:spPr>
          <a:xfrm>
            <a:off x="5312692" y="3147536"/>
            <a:ext cx="1572831"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3: Communication</a:t>
            </a:r>
          </a:p>
        </p:txBody>
      </p:sp>
      <p:sp>
        <p:nvSpPr>
          <p:cNvPr id="14" name="TextBox 13"/>
          <p:cNvSpPr txBox="1"/>
          <p:nvPr/>
        </p:nvSpPr>
        <p:spPr>
          <a:xfrm>
            <a:off x="1238471" y="5134934"/>
            <a:ext cx="1300445"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4: Leadership</a:t>
            </a:r>
          </a:p>
        </p:txBody>
      </p:sp>
      <p:sp>
        <p:nvSpPr>
          <p:cNvPr id="15" name="TextBox 14"/>
          <p:cNvSpPr txBox="1"/>
          <p:nvPr/>
        </p:nvSpPr>
        <p:spPr>
          <a:xfrm>
            <a:off x="2983712" y="5200518"/>
            <a:ext cx="1286382"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5: Situation Monitoring</a:t>
            </a:r>
          </a:p>
        </p:txBody>
      </p:sp>
      <p:sp>
        <p:nvSpPr>
          <p:cNvPr id="16" name="TextBox 15"/>
          <p:cNvSpPr txBox="1"/>
          <p:nvPr/>
        </p:nvSpPr>
        <p:spPr>
          <a:xfrm>
            <a:off x="4687471" y="5200518"/>
            <a:ext cx="1274256"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6: Mutual Support</a:t>
            </a:r>
          </a:p>
        </p:txBody>
      </p:sp>
      <p:sp>
        <p:nvSpPr>
          <p:cNvPr id="19" name="TextBox 18">
            <a:extLst>
              <a:ext uri="{FF2B5EF4-FFF2-40B4-BE49-F238E27FC236}">
                <a16:creationId xmlns:a16="http://schemas.microsoft.com/office/drawing/2014/main" id="{8A7585BB-2E7A-4712-A27A-141D59DB71BF}"/>
              </a:ext>
            </a:extLst>
          </p:cNvPr>
          <p:cNvSpPr txBox="1"/>
          <p:nvPr/>
        </p:nvSpPr>
        <p:spPr>
          <a:xfrm>
            <a:off x="6379104" y="5181600"/>
            <a:ext cx="1397368"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7: Putting It All Together</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2615" y="1800118"/>
            <a:ext cx="1464884" cy="1464884"/>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682" y="1784994"/>
            <a:ext cx="1464884" cy="1464884"/>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162" y="3788092"/>
            <a:ext cx="1464884" cy="1464884"/>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35"/>
          <a:stretch/>
        </p:blipFill>
        <p:spPr>
          <a:xfrm>
            <a:off x="2919317" y="3886200"/>
            <a:ext cx="1464883" cy="1391125"/>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5240" y="3821838"/>
            <a:ext cx="1464884" cy="1464884"/>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353"/>
          <a:stretch/>
        </p:blipFill>
        <p:spPr>
          <a:xfrm>
            <a:off x="6393394" y="3924675"/>
            <a:ext cx="1464884" cy="1371809"/>
          </a:xfrm>
          <a:prstGeom prst="rect">
            <a:avLst/>
          </a:prstGeom>
        </p:spPr>
      </p:pic>
      <p:pic>
        <p:nvPicPr>
          <p:cNvPr id="17" name="Picture 16">
            <a:extLst>
              <a:ext uri="{FF2B5EF4-FFF2-40B4-BE49-F238E27FC236}">
                <a16:creationId xmlns:a16="http://schemas.microsoft.com/office/drawing/2014/main" id="{293A71A7-4078-44B5-9DC7-9BD4AA61095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1312" y="1725991"/>
            <a:ext cx="1582890" cy="1582890"/>
          </a:xfrm>
          <a:prstGeom prst="rect">
            <a:avLst/>
          </a:prstGeom>
        </p:spPr>
      </p:pic>
    </p:spTree>
    <p:extLst>
      <p:ext uri="{BB962C8B-B14F-4D97-AF65-F5344CB8AC3E}">
        <p14:creationId xmlns:p14="http://schemas.microsoft.com/office/powerpoint/2010/main" val="124460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B68-9150-47FA-9DAA-0C0D52574601}"/>
              </a:ext>
            </a:extLst>
          </p:cNvPr>
          <p:cNvSpPr>
            <a:spLocks noGrp="1"/>
          </p:cNvSpPr>
          <p:nvPr>
            <p:ph type="title"/>
          </p:nvPr>
        </p:nvSpPr>
        <p:spPr/>
        <p:txBody>
          <a:bodyPr/>
          <a:lstStyle/>
          <a:p>
            <a:pPr algn="ctr"/>
            <a:r>
              <a:rPr lang="en-US" dirty="0"/>
              <a:t>Module 7 References</a:t>
            </a:r>
          </a:p>
        </p:txBody>
      </p:sp>
      <p:sp>
        <p:nvSpPr>
          <p:cNvPr id="6" name="Content Placeholder 2">
            <a:extLst>
              <a:ext uri="{FF2B5EF4-FFF2-40B4-BE49-F238E27FC236}">
                <a16:creationId xmlns:a16="http://schemas.microsoft.com/office/drawing/2014/main" id="{AE8A6453-B5FE-4DEB-9C06-A4107083F0AB}"/>
              </a:ext>
            </a:extLst>
          </p:cNvPr>
          <p:cNvSpPr>
            <a:spLocks noGrp="1"/>
          </p:cNvSpPr>
          <p:nvPr>
            <p:ph idx="1"/>
          </p:nvPr>
        </p:nvSpPr>
        <p:spPr>
          <a:xfrm>
            <a:off x="457200" y="990600"/>
            <a:ext cx="8229600" cy="5135563"/>
          </a:xfrm>
        </p:spPr>
        <p:txBody>
          <a:bodyPr>
            <a:noAutofit/>
          </a:bodyPr>
          <a:lstStyle/>
          <a:p>
            <a:pPr>
              <a:lnSpc>
                <a:spcPct val="120000"/>
              </a:lnSpc>
              <a:spcBef>
                <a:spcPts val="0"/>
              </a:spcBef>
            </a:pPr>
            <a:r>
              <a:rPr lang="en-US" sz="1350" dirty="0">
                <a:latin typeface="Arial" charset="0"/>
                <a:ea typeface="Arial" charset="0"/>
                <a:cs typeface="Arial" charset="0"/>
              </a:rPr>
              <a:t>National Academies of Sciences, Engineering, and Medicine.  Improving Diagnosis in Health Care. Balogh EP, Miller BT, &amp; Ball JR, eds. Washington, DC: National Academies Press: 2015.</a:t>
            </a:r>
          </a:p>
          <a:p>
            <a:pPr>
              <a:lnSpc>
                <a:spcPct val="120000"/>
              </a:lnSpc>
              <a:spcBef>
                <a:spcPts val="0"/>
              </a:spcBef>
            </a:pPr>
            <a:r>
              <a:rPr lang="en-US" sz="1350" dirty="0">
                <a:latin typeface="Arial" charset="0"/>
                <a:ea typeface="Arial" charset="0"/>
                <a:cs typeface="Arial" charset="0"/>
              </a:rPr>
              <a:t>Salas E, Cooke NJ, Rosen MA. On teams, teamwork, and team performance: discoveries and developments. Hum Factors. 2008 Jun;50(3):540-7. </a:t>
            </a:r>
            <a:r>
              <a:rPr lang="en-US" sz="1350" dirty="0" err="1">
                <a:latin typeface="Arial" charset="0"/>
                <a:ea typeface="Arial" charset="0"/>
                <a:cs typeface="Arial" charset="0"/>
              </a:rPr>
              <a:t>doi</a:t>
            </a:r>
            <a:r>
              <a:rPr lang="en-US" sz="1350" dirty="0">
                <a:latin typeface="Arial" charset="0"/>
                <a:ea typeface="Arial" charset="0"/>
                <a:cs typeface="Arial" charset="0"/>
              </a:rPr>
              <a:t>: 10.1518/001872008X288457. PMID: 18689065.</a:t>
            </a:r>
          </a:p>
          <a:p>
            <a:pPr>
              <a:lnSpc>
                <a:spcPct val="120000"/>
              </a:lnSpc>
              <a:spcBef>
                <a:spcPts val="0"/>
              </a:spcBef>
            </a:pPr>
            <a:r>
              <a:rPr lang="en-US" sz="1350" dirty="0" err="1">
                <a:latin typeface="Arial" charset="0"/>
                <a:ea typeface="Arial" charset="0"/>
                <a:cs typeface="Arial" charset="0"/>
              </a:rPr>
              <a:t>Stiefel</a:t>
            </a:r>
            <a:r>
              <a:rPr lang="en-US" sz="1350" dirty="0">
                <a:latin typeface="Arial" charset="0"/>
                <a:ea typeface="Arial" charset="0"/>
                <a:cs typeface="Arial" charset="0"/>
              </a:rPr>
              <a:t> M, Nolan K. A Guide to Measuring the Triple Aim: Population Health, Experience of Care, and Per Capita Cost. IHI Innovation Series white paper. Cambridge, MA: Institute for Healthcare Improvement; 2012.</a:t>
            </a:r>
          </a:p>
        </p:txBody>
      </p:sp>
    </p:spTree>
    <p:extLst>
      <p:ext uri="{BB962C8B-B14F-4D97-AF65-F5344CB8AC3E}">
        <p14:creationId xmlns:p14="http://schemas.microsoft.com/office/powerpoint/2010/main" val="91064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DFCB-6F10-416D-87D0-0BBF72D10263}"/>
              </a:ext>
            </a:extLst>
          </p:cNvPr>
          <p:cNvSpPr>
            <a:spLocks noGrp="1"/>
          </p:cNvSpPr>
          <p:nvPr>
            <p:ph type="title"/>
          </p:nvPr>
        </p:nvSpPr>
        <p:spPr>
          <a:xfrm>
            <a:off x="457200" y="274638"/>
            <a:ext cx="8229600" cy="1143000"/>
          </a:xfrm>
        </p:spPr>
        <p:txBody>
          <a:bodyPr anchor="ctr">
            <a:normAutofit/>
          </a:bodyPr>
          <a:lstStyle/>
          <a:p>
            <a:r>
              <a:rPr lang="en-US" dirty="0">
                <a:latin typeface="Arial" charset="0"/>
                <a:ea typeface="Arial" charset="0"/>
                <a:cs typeface="Arial" charset="0"/>
              </a:rPr>
              <a:t>Module 7 Objectives</a:t>
            </a:r>
          </a:p>
        </p:txBody>
      </p:sp>
      <p:sp>
        <p:nvSpPr>
          <p:cNvPr id="3" name="Content Placeholder 2">
            <a:extLst>
              <a:ext uri="{FF2B5EF4-FFF2-40B4-BE49-F238E27FC236}">
                <a16:creationId xmlns:a16="http://schemas.microsoft.com/office/drawing/2014/main" id="{3E3795C3-CD18-4523-84D8-E784617ECCFC}"/>
              </a:ext>
            </a:extLst>
          </p:cNvPr>
          <p:cNvSpPr>
            <a:spLocks noGrp="1"/>
          </p:cNvSpPr>
          <p:nvPr>
            <p:ph sz="half" idx="2"/>
          </p:nvPr>
        </p:nvSpPr>
        <p:spPr>
          <a:xfrm>
            <a:off x="228600" y="1905000"/>
            <a:ext cx="5410200" cy="4343400"/>
          </a:xfrm>
        </p:spPr>
        <p:txBody>
          <a:bodyPr>
            <a:normAutofit/>
          </a:bodyPr>
          <a:lstStyle/>
          <a:p>
            <a:pPr lvl="0"/>
            <a:r>
              <a:rPr lang="en-US" sz="2400" dirty="0">
                <a:latin typeface="Arial" panose="020B0604020202020204" pitchFamily="34" charset="0"/>
                <a:cs typeface="Arial" panose="020B0604020202020204" pitchFamily="34" charset="0"/>
              </a:rPr>
              <a:t>Summarize diagnostic error and its importance as a patient safety issue.</a:t>
            </a:r>
          </a:p>
          <a:p>
            <a:pPr lvl="0"/>
            <a:r>
              <a:rPr lang="en-US" sz="2400" dirty="0">
                <a:latin typeface="Arial" panose="020B0604020202020204" pitchFamily="34" charset="0"/>
                <a:cs typeface="Arial" panose="020B0604020202020204" pitchFamily="34" charset="0"/>
              </a:rPr>
              <a:t>Describe the core principles, resources, and tools of TeamSTEPPS</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 Diagnosis Improvement.</a:t>
            </a:r>
          </a:p>
          <a:p>
            <a:pPr lvl="0"/>
            <a:r>
              <a:rPr lang="en-US" sz="2400" dirty="0">
                <a:latin typeface="Arial" panose="020B0604020202020204" pitchFamily="34" charset="0"/>
                <a:cs typeface="Arial" panose="020B0604020202020204" pitchFamily="34" charset="0"/>
              </a:rPr>
              <a:t>List the positive outcomes that can be realized with the successful use of the TeamSTEPPS tools and strategies.</a:t>
            </a:r>
          </a:p>
        </p:txBody>
      </p:sp>
      <p:pic>
        <p:nvPicPr>
          <p:cNvPr id="8" name="Picture 8" descr="The TeamSTEPPS triangle logo is a visual model that represents some basic but critical concepts related to teamwork training. The four primary trainable teamwork skills are Leadership, Communication, Situation monitoring, and Mutual support. With a fundamental level of competency in each of these skills, research has shown that the team can enhance three types of teamwork outcomes: Performance, Knowledge, and Attitudes.">
            <a:extLst>
              <a:ext uri="{FF2B5EF4-FFF2-40B4-BE49-F238E27FC236}">
                <a16:creationId xmlns:a16="http://schemas.microsoft.com/office/drawing/2014/main" id="{FF6556D1-FF8B-4C2B-9C79-CB8EBFD3EF53}"/>
              </a:ext>
            </a:extLst>
          </p:cNvPr>
          <p:cNvPicPr>
            <a:picLocks noChangeAspect="1"/>
          </p:cNvPicPr>
          <p:nvPr/>
        </p:nvPicPr>
        <p:blipFill>
          <a:blip r:embed="rId3"/>
          <a:stretch>
            <a:fillRect/>
          </a:stretch>
        </p:blipFill>
        <p:spPr>
          <a:xfrm>
            <a:off x="5638800" y="2438400"/>
            <a:ext cx="3433058" cy="2777839"/>
          </a:xfrm>
          <a:prstGeom prst="rect">
            <a:avLst/>
          </a:prstGeom>
        </p:spPr>
      </p:pic>
    </p:spTree>
    <p:extLst>
      <p:ext uri="{BB962C8B-B14F-4D97-AF65-F5344CB8AC3E}">
        <p14:creationId xmlns:p14="http://schemas.microsoft.com/office/powerpoint/2010/main" val="318152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7B8A66-519B-470B-AAB2-9E9BB3DC76BA}"/>
              </a:ext>
            </a:extLst>
          </p:cNvPr>
          <p:cNvSpPr>
            <a:spLocks noGrp="1"/>
          </p:cNvSpPr>
          <p:nvPr>
            <p:ph type="title"/>
          </p:nvPr>
        </p:nvSpPr>
        <p:spPr>
          <a:xfrm>
            <a:off x="457200" y="274638"/>
            <a:ext cx="8229600" cy="1143000"/>
          </a:xfrm>
        </p:spPr>
        <p:txBody>
          <a:bodyPr>
            <a:noAutofit/>
          </a:bodyPr>
          <a:lstStyle/>
          <a:p>
            <a:r>
              <a:rPr lang="en-US" dirty="0"/>
              <a:t>Diagnostic Error Is a Patient Safety Issue</a:t>
            </a:r>
          </a:p>
        </p:txBody>
      </p:sp>
      <p:pic>
        <p:nvPicPr>
          <p:cNvPr id="1026" name="Picture 2" descr="The infographic depicts some of what we know about the current state of diagnostic error in the U.S. and its importance as a patient safety issue. One in three patients experiences a diagnostic error firsthand. Thirty-three percent of all diagnostic-related malpractice cases have one or more communication breakdowns. Of diagnostic-related malpractice cases, 69% had a high severity of which 34% resulted in death. Diagnostic-related communication failures occur across all setting with 55% occurring in the outpatient setting, 22% in the inpatient setting, and 23% in the emergency department. Inappropriate testing, wrong treatments, and malpractice lawsuits result in expenses over $100 billion per year.">
            <a:extLst>
              <a:ext uri="{FF2B5EF4-FFF2-40B4-BE49-F238E27FC236}">
                <a16:creationId xmlns:a16="http://schemas.microsoft.com/office/drawing/2014/main" id="{169D2DE6-475B-4EF2-8450-0E3576485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810" y="1828800"/>
            <a:ext cx="6264504" cy="431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24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CF9F-49BF-4D41-BEA1-A1623DF6D105}"/>
              </a:ext>
            </a:extLst>
          </p:cNvPr>
          <p:cNvSpPr>
            <a:spLocks noGrp="1"/>
          </p:cNvSpPr>
          <p:nvPr>
            <p:ph type="title"/>
          </p:nvPr>
        </p:nvSpPr>
        <p:spPr/>
        <p:txBody>
          <a:bodyPr>
            <a:normAutofit/>
          </a:bodyPr>
          <a:lstStyle/>
          <a:p>
            <a:r>
              <a:rPr lang="en-US" dirty="0"/>
              <a:t>Navigating the Diagnostic Process Together</a:t>
            </a:r>
          </a:p>
        </p:txBody>
      </p:sp>
      <p:pic>
        <p:nvPicPr>
          <p:cNvPr id="3" name="Picture 3" descr="The Diagnostic Process diagram is a resource developed by the National Academies in their report and offered as an interactive tool by SIDM to help everyone understand and work to improve the diagnostic process. The diagnostic process is a complex and collaborative activity that unfolds over time and occurs within the context of a healthcare system. The Diagnosis Process diagram shows typical elements of the diagnostic process, but also recognizes that for some patients, certain steps may be skipped, or the order may be re-arranged.">
            <a:extLst>
              <a:ext uri="{FF2B5EF4-FFF2-40B4-BE49-F238E27FC236}">
                <a16:creationId xmlns:a16="http://schemas.microsoft.com/office/drawing/2014/main" id="{739FD766-70F7-4D31-A9E2-7F805112E736}"/>
              </a:ext>
            </a:extLst>
          </p:cNvPr>
          <p:cNvPicPr>
            <a:picLocks noChangeAspect="1"/>
          </p:cNvPicPr>
          <p:nvPr/>
        </p:nvPicPr>
        <p:blipFill>
          <a:blip r:embed="rId3"/>
          <a:stretch>
            <a:fillRect/>
          </a:stretch>
        </p:blipFill>
        <p:spPr>
          <a:xfrm>
            <a:off x="221112" y="1981200"/>
            <a:ext cx="8701775" cy="4087515"/>
          </a:xfrm>
          <a:prstGeom prst="rect">
            <a:avLst/>
          </a:prstGeom>
        </p:spPr>
      </p:pic>
    </p:spTree>
    <p:extLst>
      <p:ext uri="{BB962C8B-B14F-4D97-AF65-F5344CB8AC3E}">
        <p14:creationId xmlns:p14="http://schemas.microsoft.com/office/powerpoint/2010/main" val="200058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mn-lt"/>
              </a:rPr>
              <a:t>TeamSTEPPS® </a:t>
            </a:r>
            <a:r>
              <a:rPr lang="en-US" altLang="en-US" dirty="0"/>
              <a:t>Core Teamwork Skills</a:t>
            </a:r>
            <a:endParaRPr lang="en-US" dirty="0"/>
          </a:p>
        </p:txBody>
      </p:sp>
      <p:pic>
        <p:nvPicPr>
          <p:cNvPr id="4" name="Picture 4" descr="The TeamSTEPPS triangle logo is a visual model that represents some basic but critical concepts related to teamwork training. The four primary trainable teamwork skills are Leadership, Communication, Situation monitoring, and Mutual support. With a fundamental level of competency in each of these skills, research has shown that the team can enhance three types of teamwork outcomes: Performance, Knowledge, and Attitudes.">
            <a:extLst>
              <a:ext uri="{FF2B5EF4-FFF2-40B4-BE49-F238E27FC236}">
                <a16:creationId xmlns:a16="http://schemas.microsoft.com/office/drawing/2014/main" id="{7EAC814F-003B-4963-AC45-35A610E6B4F7}"/>
              </a:ext>
            </a:extLst>
          </p:cNvPr>
          <p:cNvPicPr>
            <a:picLocks noChangeAspect="1"/>
          </p:cNvPicPr>
          <p:nvPr/>
        </p:nvPicPr>
        <p:blipFill>
          <a:blip r:embed="rId3"/>
          <a:stretch>
            <a:fillRect/>
          </a:stretch>
        </p:blipFill>
        <p:spPr>
          <a:xfrm>
            <a:off x="2171158" y="2057357"/>
            <a:ext cx="4790849" cy="3880867"/>
          </a:xfrm>
          <a:prstGeom prst="rect">
            <a:avLst/>
          </a:prstGeom>
        </p:spPr>
      </p:pic>
    </p:spTree>
    <p:extLst>
      <p:ext uri="{BB962C8B-B14F-4D97-AF65-F5344CB8AC3E}">
        <p14:creationId xmlns:p14="http://schemas.microsoft.com/office/powerpoint/2010/main" val="258598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2706-9334-47F8-A122-86F2989714F6}"/>
              </a:ext>
            </a:extLst>
          </p:cNvPr>
          <p:cNvSpPr>
            <a:spLocks noGrp="1"/>
          </p:cNvSpPr>
          <p:nvPr>
            <p:ph type="title"/>
          </p:nvPr>
        </p:nvSpPr>
        <p:spPr/>
        <p:txBody>
          <a:bodyPr>
            <a:normAutofit/>
          </a:bodyPr>
          <a:lstStyle/>
          <a:p>
            <a:r>
              <a:rPr lang="en-US" dirty="0"/>
              <a:t>Contributions of Diagnostic Team Members</a:t>
            </a:r>
          </a:p>
        </p:txBody>
      </p:sp>
      <p:sp>
        <p:nvSpPr>
          <p:cNvPr id="6" name="Rounded Rectangular Callout 15">
            <a:extLst>
              <a:ext uri="{FF2B5EF4-FFF2-40B4-BE49-F238E27FC236}">
                <a16:creationId xmlns:a16="http://schemas.microsoft.com/office/drawing/2014/main" id="{744CF8C9-E52E-402C-BF4D-EF4184FD8193}"/>
              </a:ext>
              <a:ext uri="{C183D7F6-B498-43B3-948B-1728B52AA6E4}">
                <adec:decorative xmlns:adec="http://schemas.microsoft.com/office/drawing/2017/decorative" val="1"/>
              </a:ext>
            </a:extLst>
          </p:cNvPr>
          <p:cNvSpPr/>
          <p:nvPr/>
        </p:nvSpPr>
        <p:spPr>
          <a:xfrm>
            <a:off x="177667" y="1978573"/>
            <a:ext cx="1820296" cy="1623140"/>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a:latin typeface="Arial" panose="020B0604020202020204" pitchFamily="34" charset="0"/>
                <a:cs typeface="Arial" panose="020B0604020202020204" pitchFamily="34" charset="0"/>
              </a:rPr>
              <a:t>Patient:</a:t>
            </a:r>
            <a:r>
              <a:rPr lang="en-US" sz="1600" dirty="0">
                <a:latin typeface="Arial" panose="020B0604020202020204" pitchFamily="34" charset="0"/>
                <a:cs typeface="Arial" panose="020B0604020202020204" pitchFamily="34" charset="0"/>
              </a:rPr>
              <a:t> </a:t>
            </a:r>
          </a:p>
          <a:p>
            <a:pPr algn="ctr"/>
            <a:r>
              <a:rPr lang="en-US" sz="1600" i="1" dirty="0">
                <a:latin typeface="Arial" panose="020B0604020202020204" pitchFamily="34" charset="0"/>
                <a:cs typeface="Arial" panose="020B0604020202020204" pitchFamily="34" charset="0"/>
              </a:rPr>
              <a:t>“I can provide you with key information if you Ask, Listen, and Act.” </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8" y="3899647"/>
            <a:ext cx="2118802" cy="2460298"/>
          </a:xfrm>
          <a:prstGeom prst="rect">
            <a:avLst/>
          </a:prstGeom>
        </p:spPr>
      </p:pic>
      <p:sp>
        <p:nvSpPr>
          <p:cNvPr id="7" name="Rounded Rectangular Callout 16">
            <a:extLst>
              <a:ext uri="{FF2B5EF4-FFF2-40B4-BE49-F238E27FC236}">
                <a16:creationId xmlns:a16="http://schemas.microsoft.com/office/drawing/2014/main" id="{51CD7B4F-D7EA-486B-8E41-FE64CEE9C39C}"/>
              </a:ext>
              <a:ext uri="{C183D7F6-B498-43B3-948B-1728B52AA6E4}">
                <adec:decorative xmlns:adec="http://schemas.microsoft.com/office/drawing/2017/decorative" val="1"/>
              </a:ext>
            </a:extLst>
          </p:cNvPr>
          <p:cNvSpPr/>
          <p:nvPr/>
        </p:nvSpPr>
        <p:spPr>
          <a:xfrm>
            <a:off x="2123287" y="1980672"/>
            <a:ext cx="2171066" cy="1789801"/>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a:latin typeface="Arial" panose="020B0604020202020204" pitchFamily="34" charset="0"/>
                <a:cs typeface="Arial" panose="020B0604020202020204" pitchFamily="34" charset="0"/>
              </a:rPr>
              <a:t>Front Desk Personnel: </a:t>
            </a:r>
            <a:r>
              <a:rPr lang="en-US" sz="1600" i="1" dirty="0">
                <a:latin typeface="Arial" panose="020B0604020202020204" pitchFamily="34" charset="0"/>
                <a:cs typeface="Arial" panose="020B0604020202020204" pitchFamily="34" charset="0"/>
              </a:rPr>
              <a:t>“The patient’s speech seems slurred compared to when she was here last time.”</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463" y="3899647"/>
            <a:ext cx="2116958" cy="2486892"/>
          </a:xfrm>
          <a:prstGeom prst="rect">
            <a:avLst/>
          </a:prstGeom>
        </p:spPr>
      </p:pic>
      <p:sp>
        <p:nvSpPr>
          <p:cNvPr id="8" name="Rounded Rectangular Callout 17">
            <a:extLst>
              <a:ext uri="{FF2B5EF4-FFF2-40B4-BE49-F238E27FC236}">
                <a16:creationId xmlns:a16="http://schemas.microsoft.com/office/drawing/2014/main" id="{10D1CC01-3D58-49E7-8917-E9C652875188}"/>
              </a:ext>
              <a:ext uri="{C183D7F6-B498-43B3-948B-1728B52AA6E4}">
                <adec:decorative xmlns:adec="http://schemas.microsoft.com/office/drawing/2017/decorative" val="1"/>
              </a:ext>
            </a:extLst>
          </p:cNvPr>
          <p:cNvSpPr/>
          <p:nvPr/>
        </p:nvSpPr>
        <p:spPr>
          <a:xfrm>
            <a:off x="4448877" y="1978573"/>
            <a:ext cx="2089890" cy="2037518"/>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a:latin typeface="Arial" panose="020B0604020202020204" pitchFamily="34" charset="0"/>
                <a:cs typeface="Arial" panose="020B0604020202020204" pitchFamily="34" charset="0"/>
              </a:rPr>
              <a:t>Nurse:</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“The patient was telling me about new pets at home.  This could an explanation for his asthma exacerbation.”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9580" y="3886200"/>
            <a:ext cx="2116958" cy="2486892"/>
          </a:xfrm>
          <a:prstGeom prst="rect">
            <a:avLst/>
          </a:prstGeom>
        </p:spPr>
      </p:pic>
      <p:sp>
        <p:nvSpPr>
          <p:cNvPr id="10" name="Rounded Rectangular Callout 19">
            <a:extLst>
              <a:ext uri="{FF2B5EF4-FFF2-40B4-BE49-F238E27FC236}">
                <a16:creationId xmlns:a16="http://schemas.microsoft.com/office/drawing/2014/main" id="{EBA2F66A-4483-4B0C-8B36-CD31BD2D1238}"/>
              </a:ext>
              <a:ext uri="{C183D7F6-B498-43B3-948B-1728B52AA6E4}">
                <adec:decorative xmlns:adec="http://schemas.microsoft.com/office/drawing/2017/decorative" val="1"/>
              </a:ext>
            </a:extLst>
          </p:cNvPr>
          <p:cNvSpPr/>
          <p:nvPr/>
        </p:nvSpPr>
        <p:spPr>
          <a:xfrm>
            <a:off x="6712801" y="1978573"/>
            <a:ext cx="2253532" cy="2214692"/>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a:latin typeface="Arial" panose="020B0604020202020204" pitchFamily="34" charset="0"/>
                <a:cs typeface="Arial" panose="020B0604020202020204" pitchFamily="34" charset="0"/>
              </a:rPr>
              <a:t>Pharmacist:</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“The patient’s low heart rate may be the result of his taking two different beta blockers prescribed by different providers.”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6538" y="4114800"/>
            <a:ext cx="2118802" cy="2214692"/>
          </a:xfrm>
          <a:prstGeom prst="rect">
            <a:avLst/>
          </a:prstGeom>
        </p:spPr>
      </p:pic>
    </p:spTree>
    <p:extLst>
      <p:ext uri="{BB962C8B-B14F-4D97-AF65-F5344CB8AC3E}">
        <p14:creationId xmlns:p14="http://schemas.microsoft.com/office/powerpoint/2010/main" val="228839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B4A7-95EB-4F8C-A2C7-9B37425C12BF}"/>
              </a:ext>
            </a:extLst>
          </p:cNvPr>
          <p:cNvSpPr>
            <a:spLocks noGrp="1"/>
          </p:cNvSpPr>
          <p:nvPr>
            <p:ph type="title"/>
          </p:nvPr>
        </p:nvSpPr>
        <p:spPr/>
        <p:txBody>
          <a:bodyPr>
            <a:normAutofit/>
          </a:bodyPr>
          <a:lstStyle/>
          <a:p>
            <a:r>
              <a:rPr lang="en-US" dirty="0">
                <a:latin typeface="Arial" charset="0"/>
                <a:ea typeface="Arial" charset="0"/>
                <a:cs typeface="Arial" charset="0"/>
              </a:rPr>
              <a:t>Communication Tools To Improve Diagnosis</a:t>
            </a:r>
          </a:p>
        </p:txBody>
      </p:sp>
      <p:sp>
        <p:nvSpPr>
          <p:cNvPr id="3" name="Content Placeholder 2">
            <a:extLst>
              <a:ext uri="{FF2B5EF4-FFF2-40B4-BE49-F238E27FC236}">
                <a16:creationId xmlns:a16="http://schemas.microsoft.com/office/drawing/2014/main" id="{9C05C808-FF20-4F6D-8C64-187439BE5CC0}"/>
              </a:ext>
            </a:extLst>
          </p:cNvPr>
          <p:cNvSpPr>
            <a:spLocks noGrp="1"/>
          </p:cNvSpPr>
          <p:nvPr>
            <p:ph idx="1"/>
          </p:nvPr>
        </p:nvSpPr>
        <p:spPr>
          <a:xfrm>
            <a:off x="457200" y="1905000"/>
            <a:ext cx="8229600" cy="4230623"/>
          </a:xfrm>
        </p:spPr>
        <p:txBody>
          <a:bodyPr>
            <a:normAutofit fontScale="70000" lnSpcReduction="20000"/>
          </a:bodyPr>
          <a:lstStyle/>
          <a:p>
            <a:pPr>
              <a:spcAft>
                <a:spcPts val="600"/>
              </a:spcAft>
            </a:pPr>
            <a:r>
              <a:rPr lang="en-US" dirty="0">
                <a:latin typeface="Arial" charset="0"/>
                <a:ea typeface="Arial" charset="0"/>
                <a:cs typeface="Arial" charset="0"/>
              </a:rPr>
              <a:t>SBAR (Situation, Background, Assessment, Recommendation)</a:t>
            </a:r>
          </a:p>
          <a:p>
            <a:pPr lvl="1">
              <a:spcAft>
                <a:spcPts val="600"/>
              </a:spcAft>
            </a:pPr>
            <a:r>
              <a:rPr lang="en-US" dirty="0">
                <a:latin typeface="Arial" charset="0"/>
                <a:ea typeface="Arial" charset="0"/>
                <a:cs typeface="Arial" charset="0"/>
              </a:rPr>
              <a:t>For team communication</a:t>
            </a:r>
          </a:p>
          <a:p>
            <a:pPr lvl="1">
              <a:spcAft>
                <a:spcPts val="600"/>
              </a:spcAft>
            </a:pPr>
            <a:r>
              <a:rPr lang="en-US" dirty="0">
                <a:latin typeface="Arial" charset="0"/>
                <a:ea typeface="Arial" charset="0"/>
                <a:cs typeface="Arial" charset="0"/>
              </a:rPr>
              <a:t>For patient-clinician communication</a:t>
            </a:r>
          </a:p>
          <a:p>
            <a:pPr lvl="1">
              <a:spcAft>
                <a:spcPts val="600"/>
              </a:spcAft>
            </a:pPr>
            <a:r>
              <a:rPr lang="en-US" dirty="0">
                <a:latin typeface="Arial" charset="0"/>
                <a:ea typeface="Arial" charset="0"/>
                <a:cs typeface="Arial" charset="0"/>
              </a:rPr>
              <a:t>For diagnosis-focused referrals</a:t>
            </a:r>
          </a:p>
          <a:p>
            <a:pPr lvl="1">
              <a:spcAft>
                <a:spcPts val="600"/>
              </a:spcAft>
            </a:pPr>
            <a:r>
              <a:rPr lang="en-US" dirty="0">
                <a:latin typeface="Arial" charset="0"/>
                <a:ea typeface="Arial" charset="0"/>
                <a:cs typeface="Arial" charset="0"/>
              </a:rPr>
              <a:t>For conveying diagnostic uncertainty</a:t>
            </a:r>
          </a:p>
          <a:p>
            <a:pPr>
              <a:spcAft>
                <a:spcPts val="600"/>
              </a:spcAft>
            </a:pPr>
            <a:r>
              <a:rPr lang="en-US" dirty="0">
                <a:latin typeface="Arial" charset="0"/>
                <a:ea typeface="Arial" charset="0"/>
                <a:cs typeface="Arial" charset="0"/>
              </a:rPr>
              <a:t>Teach-Back</a:t>
            </a:r>
          </a:p>
          <a:p>
            <a:pPr>
              <a:spcAft>
                <a:spcPts val="600"/>
              </a:spcAft>
            </a:pPr>
            <a:r>
              <a:rPr lang="en-US" dirty="0">
                <a:latin typeface="Arial" charset="0"/>
                <a:ea typeface="Arial" charset="0"/>
                <a:cs typeface="Arial" charset="0"/>
              </a:rPr>
              <a:t>Reflective Practice</a:t>
            </a:r>
          </a:p>
          <a:p>
            <a:pPr>
              <a:spcAft>
                <a:spcPts val="600"/>
              </a:spcAft>
            </a:pPr>
            <a:r>
              <a:rPr lang="en-US" dirty="0">
                <a:latin typeface="Arial" charset="0"/>
                <a:ea typeface="Arial" charset="0"/>
                <a:cs typeface="Arial" charset="0"/>
              </a:rPr>
              <a:t>Additional TeamSTEPPS® tools: Call-Out, Check-Back, Handoff</a:t>
            </a:r>
          </a:p>
        </p:txBody>
      </p:sp>
    </p:spTree>
    <p:extLst>
      <p:ext uri="{BB962C8B-B14F-4D97-AF65-F5344CB8AC3E}">
        <p14:creationId xmlns:p14="http://schemas.microsoft.com/office/powerpoint/2010/main" val="168196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CD0F-21CD-4295-BF8B-DB47F3FC59E3}"/>
              </a:ext>
            </a:extLst>
          </p:cNvPr>
          <p:cNvSpPr>
            <a:spLocks noGrp="1"/>
          </p:cNvSpPr>
          <p:nvPr>
            <p:ph type="title"/>
          </p:nvPr>
        </p:nvSpPr>
        <p:spPr/>
        <p:txBody>
          <a:bodyPr/>
          <a:lstStyle/>
          <a:p>
            <a:r>
              <a:rPr lang="en-US" dirty="0"/>
              <a:t>Reflective Practice</a:t>
            </a:r>
          </a:p>
        </p:txBody>
      </p:sp>
      <p:sp>
        <p:nvSpPr>
          <p:cNvPr id="4" name="Content Placeholder 3">
            <a:extLst>
              <a:ext uri="{FF2B5EF4-FFF2-40B4-BE49-F238E27FC236}">
                <a16:creationId xmlns:a16="http://schemas.microsoft.com/office/drawing/2014/main" id="{36DCACCC-E32C-4A7F-9F74-A9A14D93E60E}"/>
              </a:ext>
            </a:extLst>
          </p:cNvPr>
          <p:cNvSpPr>
            <a:spLocks noGrp="1"/>
          </p:cNvSpPr>
          <p:nvPr>
            <p:ph sz="half" idx="2"/>
          </p:nvPr>
        </p:nvSpPr>
        <p:spPr>
          <a:xfrm>
            <a:off x="152400" y="1828800"/>
            <a:ext cx="8991600" cy="4297363"/>
          </a:xfrm>
        </p:spPr>
        <p:txBody>
          <a:bodyPr vert="horz" lIns="91440" tIns="45720" rIns="91440" bIns="45720" rtlCol="0" anchor="t">
            <a:normAutofit/>
          </a:bodyPr>
          <a:lstStyle/>
          <a:p>
            <a:pPr marL="0" indent="0" algn="ctr">
              <a:buNone/>
            </a:pPr>
            <a:r>
              <a:rPr lang="en-US" b="1" dirty="0">
                <a:latin typeface="Arial" panose="020B0604020202020204" pitchFamily="34" charset="0"/>
                <a:cs typeface="Arial" panose="020B0604020202020204" pitchFamily="34" charset="0"/>
              </a:rPr>
              <a:t>A critical tactic that can enhance communication to improve diagnosis</a:t>
            </a:r>
            <a:endParaRPr lang="en-US" sz="3200" b="1" dirty="0"/>
          </a:p>
        </p:txBody>
      </p:sp>
      <p:pic>
        <p:nvPicPr>
          <p:cNvPr id="5" name="Picture 5">
            <a:extLst>
              <a:ext uri="{FF2B5EF4-FFF2-40B4-BE49-F238E27FC236}">
                <a16:creationId xmlns:a16="http://schemas.microsoft.com/office/drawing/2014/main" id="{0DCF64DD-F10B-4C11-882A-F198FE3DC2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177" y="2985970"/>
            <a:ext cx="2013989" cy="2013989"/>
          </a:xfrm>
          <a:prstGeom prst="rect">
            <a:avLst/>
          </a:prstGeom>
        </p:spPr>
      </p:pic>
      <p:pic>
        <p:nvPicPr>
          <p:cNvPr id="6" name="Picture 6">
            <a:extLst>
              <a:ext uri="{FF2B5EF4-FFF2-40B4-BE49-F238E27FC236}">
                <a16:creationId xmlns:a16="http://schemas.microsoft.com/office/drawing/2014/main" id="{26818DC9-3641-4749-9BEE-6F417EFC5D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32670" y="3031014"/>
            <a:ext cx="2013989" cy="2013989"/>
          </a:xfrm>
          <a:prstGeom prst="rect">
            <a:avLst/>
          </a:prstGeom>
        </p:spPr>
      </p:pic>
      <p:pic>
        <p:nvPicPr>
          <p:cNvPr id="7" name="Picture 7">
            <a:extLst>
              <a:ext uri="{FF2B5EF4-FFF2-40B4-BE49-F238E27FC236}">
                <a16:creationId xmlns:a16="http://schemas.microsoft.com/office/drawing/2014/main" id="{69B01900-36F7-41C2-8B68-80AF3F7418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33980" y="3031014"/>
            <a:ext cx="2013989" cy="2013989"/>
          </a:xfrm>
          <a:prstGeom prst="rect">
            <a:avLst/>
          </a:prstGeom>
        </p:spPr>
      </p:pic>
      <p:sp>
        <p:nvSpPr>
          <p:cNvPr id="8" name="Rectangle 7">
            <a:extLst>
              <a:ext uri="{FF2B5EF4-FFF2-40B4-BE49-F238E27FC236}">
                <a16:creationId xmlns:a16="http://schemas.microsoft.com/office/drawing/2014/main" id="{386621E0-9ED5-41A1-8466-304E3FD149DA}"/>
              </a:ext>
              <a:ext uri="{C183D7F6-B498-43B3-948B-1728B52AA6E4}">
                <adec:decorative xmlns:adec="http://schemas.microsoft.com/office/drawing/2017/decorative" val="0"/>
              </a:ext>
            </a:extLst>
          </p:cNvPr>
          <p:cNvSpPr/>
          <p:nvPr/>
        </p:nvSpPr>
        <p:spPr>
          <a:xfrm>
            <a:off x="96681" y="4749401"/>
            <a:ext cx="2659493" cy="1323439"/>
          </a:xfrm>
          <a:prstGeom prst="rect">
            <a:avLst/>
          </a:prstGeom>
        </p:spPr>
        <p:txBody>
          <a:bodyPr wrap="square">
            <a:spAutoFit/>
          </a:bodyPr>
          <a:lstStyle/>
          <a:p>
            <a:pPr algn="ctr">
              <a:spcBef>
                <a:spcPts val="0"/>
              </a:spcBef>
            </a:pPr>
            <a:r>
              <a:rPr lang="en-US" sz="2000" dirty="0">
                <a:latin typeface="Arial" charset="0"/>
                <a:ea typeface="Arial" charset="0"/>
                <a:cs typeface="Arial" charset="0"/>
              </a:rPr>
              <a:t>Ask yourself, what is my role in helping achieve a safe diagnosis?</a:t>
            </a:r>
          </a:p>
        </p:txBody>
      </p:sp>
      <p:sp>
        <p:nvSpPr>
          <p:cNvPr id="9" name="Rectangle 8">
            <a:extLst>
              <a:ext uri="{FF2B5EF4-FFF2-40B4-BE49-F238E27FC236}">
                <a16:creationId xmlns:a16="http://schemas.microsoft.com/office/drawing/2014/main" id="{E7EF8449-A2F6-4C20-9918-D0BF2B72CE0D}"/>
              </a:ext>
              <a:ext uri="{C183D7F6-B498-43B3-948B-1728B52AA6E4}">
                <adec:decorative xmlns:adec="http://schemas.microsoft.com/office/drawing/2017/decorative" val="0"/>
              </a:ext>
            </a:extLst>
          </p:cNvPr>
          <p:cNvSpPr/>
          <p:nvPr/>
        </p:nvSpPr>
        <p:spPr>
          <a:xfrm>
            <a:off x="3256705" y="4876800"/>
            <a:ext cx="2782990" cy="1015663"/>
          </a:xfrm>
          <a:prstGeom prst="rect">
            <a:avLst/>
          </a:prstGeom>
        </p:spPr>
        <p:txBody>
          <a:bodyPr wrap="square">
            <a:spAutoFit/>
          </a:bodyPr>
          <a:lstStyle/>
          <a:p>
            <a:pPr algn="ctr">
              <a:spcBef>
                <a:spcPts val="0"/>
              </a:spcBef>
            </a:pPr>
            <a:r>
              <a:rPr lang="en-US" sz="2000" dirty="0">
                <a:latin typeface="Arial" charset="0"/>
                <a:ea typeface="Arial" charset="0"/>
                <a:cs typeface="Arial" charset="0"/>
              </a:rPr>
              <a:t>Listen to your team and their unique perspectives.</a:t>
            </a:r>
          </a:p>
        </p:txBody>
      </p:sp>
      <p:sp>
        <p:nvSpPr>
          <p:cNvPr id="10" name="Content Placeholder 2">
            <a:extLst>
              <a:ext uri="{FF2B5EF4-FFF2-40B4-BE49-F238E27FC236}">
                <a16:creationId xmlns:a16="http://schemas.microsoft.com/office/drawing/2014/main" id="{4C24FB10-EC58-4FFE-91D6-DA1D545D1A98}"/>
              </a:ext>
            </a:extLst>
          </p:cNvPr>
          <p:cNvSpPr txBox="1">
            <a:spLocks/>
          </p:cNvSpPr>
          <p:nvPr/>
        </p:nvSpPr>
        <p:spPr>
          <a:xfrm>
            <a:off x="6312212" y="4757324"/>
            <a:ext cx="2679388" cy="135175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000" dirty="0">
                <a:latin typeface="Arial" charset="0"/>
                <a:ea typeface="Arial" charset="0"/>
                <a:cs typeface="Arial" charset="0"/>
              </a:rPr>
              <a:t>Act in ways that can contribute to the diagnostic process.</a:t>
            </a:r>
          </a:p>
          <a:p>
            <a:pPr marL="0" indent="0" algn="ctr">
              <a:buFont typeface="Arial" panose="020B0604020202020204" pitchFamily="34" charset="0"/>
              <a:buNone/>
            </a:pPr>
            <a:endParaRPr lang="en-US" sz="2000" dirty="0">
              <a:latin typeface="Arial" charset="0"/>
              <a:ea typeface="Arial" charset="0"/>
              <a:cs typeface="Arial" charset="0"/>
            </a:endParaRPr>
          </a:p>
        </p:txBody>
      </p:sp>
    </p:spTree>
    <p:extLst>
      <p:ext uri="{BB962C8B-B14F-4D97-AF65-F5344CB8AC3E}">
        <p14:creationId xmlns:p14="http://schemas.microsoft.com/office/powerpoint/2010/main" val="95613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15E1-C643-46E4-A0A2-CE124CA451F9}"/>
              </a:ext>
            </a:extLst>
          </p:cNvPr>
          <p:cNvSpPr>
            <a:spLocks noGrp="1"/>
          </p:cNvSpPr>
          <p:nvPr>
            <p:ph type="title"/>
          </p:nvPr>
        </p:nvSpPr>
        <p:spPr/>
        <p:txBody>
          <a:bodyPr>
            <a:normAutofit/>
          </a:bodyPr>
          <a:lstStyle/>
          <a:p>
            <a:r>
              <a:rPr lang="en-US" dirty="0">
                <a:latin typeface="Arial" charset="0"/>
                <a:ea typeface="Arial" charset="0"/>
                <a:cs typeface="Arial" charset="0"/>
              </a:rPr>
              <a:t>Leadership Tools To Improve Diagnosis</a:t>
            </a:r>
          </a:p>
        </p:txBody>
      </p:sp>
      <p:sp>
        <p:nvSpPr>
          <p:cNvPr id="3" name="Content Placeholder 2">
            <a:extLst>
              <a:ext uri="{FF2B5EF4-FFF2-40B4-BE49-F238E27FC236}">
                <a16:creationId xmlns:a16="http://schemas.microsoft.com/office/drawing/2014/main" id="{8ACBF1DF-BEFA-4F9E-8F41-966610985790}"/>
              </a:ext>
            </a:extLst>
          </p:cNvPr>
          <p:cNvSpPr>
            <a:spLocks noGrp="1"/>
          </p:cNvSpPr>
          <p:nvPr>
            <p:ph idx="1"/>
          </p:nvPr>
        </p:nvSpPr>
        <p:spPr/>
        <p:txBody>
          <a:bodyPr>
            <a:normAutofit fontScale="92500" lnSpcReduction="10000"/>
          </a:bodyPr>
          <a:lstStyle/>
          <a:p>
            <a:r>
              <a:rPr lang="en-US" dirty="0">
                <a:solidFill>
                  <a:srgbClr val="1B1B1B"/>
                </a:solidFill>
                <a:latin typeface="Arial" charset="0"/>
                <a:ea typeface="Arial" charset="0"/>
                <a:cs typeface="Arial" charset="0"/>
              </a:rPr>
              <a:t>Briefs</a:t>
            </a:r>
          </a:p>
          <a:p>
            <a:pPr lvl="1">
              <a:buFont typeface="Arial" panose="020B0604020202020204" pitchFamily="34" charset="0"/>
              <a:buChar char="•"/>
            </a:pPr>
            <a:r>
              <a:rPr lang="en-US" dirty="0">
                <a:solidFill>
                  <a:srgbClr val="1B1B1B"/>
                </a:solidFill>
                <a:latin typeface="Arial" charset="0"/>
                <a:ea typeface="Arial" charset="0"/>
                <a:cs typeface="Arial" charset="0"/>
              </a:rPr>
              <a:t>Short session prior to start</a:t>
            </a:r>
          </a:p>
          <a:p>
            <a:pPr lvl="1">
              <a:buFont typeface="Arial" panose="020B0604020202020204" pitchFamily="34" charset="0"/>
              <a:buChar char="•"/>
            </a:pPr>
            <a:r>
              <a:rPr lang="en-US" dirty="0">
                <a:solidFill>
                  <a:srgbClr val="1B1B1B"/>
                </a:solidFill>
                <a:latin typeface="Arial" charset="0"/>
                <a:ea typeface="Arial" charset="0"/>
                <a:cs typeface="Arial" charset="0"/>
              </a:rPr>
              <a:t>Meeting to assign roles, establish expectations, anticipate outcomes</a:t>
            </a:r>
          </a:p>
          <a:p>
            <a:r>
              <a:rPr lang="en-US" dirty="0">
                <a:solidFill>
                  <a:srgbClr val="1B1B1B"/>
                </a:solidFill>
                <a:latin typeface="Arial" charset="0"/>
                <a:ea typeface="Arial" charset="0"/>
                <a:cs typeface="Arial" charset="0"/>
              </a:rPr>
              <a:t>Huddles</a:t>
            </a:r>
          </a:p>
          <a:p>
            <a:pPr lvl="1">
              <a:buFont typeface="Arial" panose="020B0604020202020204" pitchFamily="34" charset="0"/>
              <a:buChar char="•"/>
            </a:pPr>
            <a:r>
              <a:rPr lang="en-US" dirty="0">
                <a:solidFill>
                  <a:srgbClr val="1B1B1B"/>
                </a:solidFill>
                <a:latin typeface="Arial" charset="0"/>
                <a:ea typeface="Arial" charset="0"/>
                <a:cs typeface="Arial" charset="0"/>
              </a:rPr>
              <a:t>Ad hoc planning to reestablish/reinforce and assess or adjust plans</a:t>
            </a:r>
          </a:p>
          <a:p>
            <a:r>
              <a:rPr lang="en-US" dirty="0">
                <a:solidFill>
                  <a:srgbClr val="1B1B1B"/>
                </a:solidFill>
                <a:latin typeface="Arial" charset="0"/>
                <a:ea typeface="Arial" charset="0"/>
                <a:cs typeface="Arial" charset="0"/>
              </a:rPr>
              <a:t>Debriefs</a:t>
            </a:r>
          </a:p>
          <a:p>
            <a:pPr lvl="1">
              <a:buFont typeface="Arial" panose="020B0604020202020204" pitchFamily="34" charset="0"/>
              <a:buChar char="•"/>
            </a:pPr>
            <a:r>
              <a:rPr lang="en-US" dirty="0">
                <a:solidFill>
                  <a:srgbClr val="1B1B1B"/>
                </a:solidFill>
                <a:latin typeface="Arial" charset="0"/>
                <a:ea typeface="Arial" charset="0"/>
                <a:cs typeface="Arial" charset="0"/>
              </a:rPr>
              <a:t>Information exchange after the action</a:t>
            </a:r>
          </a:p>
        </p:txBody>
      </p:sp>
    </p:spTree>
    <p:extLst>
      <p:ext uri="{BB962C8B-B14F-4D97-AF65-F5344CB8AC3E}">
        <p14:creationId xmlns:p14="http://schemas.microsoft.com/office/powerpoint/2010/main" val="1191732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PPSNARRATIONPROPS" val="D:\HRET-AHRQ-OBC-eLearning\Module 06\Audio\Slide-29.wav"/>
  <p:tag name="PPSNARRATION" val="29,2067254412,D:\HRET-AHRQ-OBC-eLearning\Module 06\HRET-AHRQ-OBC-Mod-06-STATIC-v5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JEFFKE~1\AppData\Local\Temp\PR\data\asimages\{573A99FA-1D1F-4531-8310-AA9B6052A957}_29.png&quot;/&gt;&lt;left val=&quot;66&quot;/&gt;&lt;top val=&quot;-2&quot;/&gt;&lt;width val=&quot;644&quot;/&gt;&lt;height val=&quot;68&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1&quot;/&gt;&lt;lineCharCount val=&quot;28&quot;/&gt;&lt;lineCharCount val=&quot;27&quot;/&gt;&lt;lineCharCount val=&quot;9&quot;/&gt;&lt;lineCharCount val=&quot;38&quot;/&gt;&lt;lineCharCount val=&quot;27&quot;/&gt;&lt;lineCharCount val=&quot;22&quot;/&gt;&lt;lineCharCount val=&quot;38&quot;/&gt;&lt;lineCharCount val=&quot;15&quot;/&gt;&lt;lineCharCount val=&quot;29&quot;/&gt;&lt;lineCharCount val=&quot;11&quot;/&gt;&lt;/TableIndex&gt;&lt;/ShapeTextInfo&gt;"/>
  <p:tag name="HTML_SHAPEINFO" val="&lt;TextEffect&gt;&lt;Image&gt;&lt;filename val=&quot;C:\Users\JEFFKE~1\AppData\Local\Temp\PR\data\asimages\{BCF82E3D-1D67-461C-BF83-9DE7F22E3C02}_1.png_crop.png&quot;/&gt;&lt;left val=&quot;23&quot;/&gt;&lt;top val=&quot;66&quot;/&gt;&lt;width val=&quot;241&quot;/&gt;&lt;height val=&quot;17&quot;/&gt;&lt;hasText val=&quot;1&quot;/&gt;&lt;paraId val=&quot;1&quot;/&gt;&lt;/Image&gt;&lt;Image&gt;&lt;filename val=&quot;C:\Users\JEFFKE~1\AppData\Local\Temp\PR\data\asimages\{14E1745A-9983-4D25-8335-AA006C608353}_1.png_crop.png&quot;/&gt;&lt;left val=&quot;31&quot;/&gt;&lt;top val=&quot;100&quot;/&gt;&lt;width val=&quot;257&quot;/&gt;&lt;height val=&quot;57&quot;/&gt;&lt;hasText val=&quot;1&quot;/&gt;&lt;paraId val=&quot;2&quot;/&gt;&lt;/Image&gt;&lt;Image&gt;&lt;filename val=&quot;C:\Users\JEFFKE~1\AppData\Local\Temp\PR\data\asimages\{9420FC82-3B6F-4EAC-B38B-CA7ACC6E0A0C}_1.png_crop.png&quot;/&gt;&lt;left val=&quot;31&quot;/&gt;&lt;top val=&quot;177&quot;/&gt;&lt;width val=&quot;297&quot;/&gt;&lt;height val=&quot;60&quot;/&gt;&lt;hasText val=&quot;1&quot;/&gt;&lt;paraId val=&quot;3&quot;/&gt;&lt;/Image&gt;&lt;Image&gt;&lt;filename val=&quot;C:\Users\JEFFKE~1\AppData\Local\Temp\PR\data\asimages\{05133B02-A64C-40FE-A7D7-0D788E0AA023}_1.png_crop.png&quot;/&gt;&lt;left val=&quot;31&quot;/&gt;&lt;top val=&quot;254&quot;/&gt;&lt;width val=&quot;283&quot;/&gt;&lt;height val=&quot;39&quot;/&gt;&lt;hasText val=&quot;1&quot;/&gt;&lt;paraId val=&quot;4&quot;/&gt;&lt;/Image&gt;&lt;Image&gt;&lt;filename val=&quot;C:\Users\JEFFKE~1\AppData\Local\Temp\PR\data\asimages\{ABBF346A-D083-4E43-B124-79653B095A5B}_1.png_crop.png&quot;/&gt;&lt;left val=&quot;31&quot;/&gt;&lt;top val=&quot;309&quot;/&gt;&lt;width val=&quot;237&quot;/&gt;&lt;height val=&quot;39&quot;/&gt;&lt;hasText val=&quot;1&quot;/&gt;&lt;paraId val=&quot;5&quot;/&gt;&lt;/Image&gt;&lt;/TextEffect&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5873</TotalTime>
  <Words>4357</Words>
  <Application>Microsoft Office PowerPoint</Application>
  <PresentationFormat>On-screen Show (4:3)</PresentationFormat>
  <Paragraphs>324</Paragraphs>
  <Slides>19</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Symbol</vt:lpstr>
      <vt:lpstr>Times New Roman</vt:lpstr>
      <vt:lpstr>Wingdings</vt:lpstr>
      <vt:lpstr>Office Theme</vt:lpstr>
      <vt:lpstr>Custom Design</vt:lpstr>
      <vt:lpstr>1_Custom Design</vt:lpstr>
      <vt:lpstr>Module 7  Putting It All Together</vt:lpstr>
      <vt:lpstr>Module 7 Objectives</vt:lpstr>
      <vt:lpstr>Diagnostic Error Is a Patient Safety Issue</vt:lpstr>
      <vt:lpstr>Navigating the Diagnostic Process Together</vt:lpstr>
      <vt:lpstr>TeamSTEPPS® Core Teamwork Skills</vt:lpstr>
      <vt:lpstr>Contributions of Diagnostic Team Members</vt:lpstr>
      <vt:lpstr>Communication Tools To Improve Diagnosis</vt:lpstr>
      <vt:lpstr>Reflective Practice</vt:lpstr>
      <vt:lpstr>Leadership Tools To Improve Diagnosis</vt:lpstr>
      <vt:lpstr>Situation Monitoring Tools To Improve Diagnosis</vt:lpstr>
      <vt:lpstr>Mutual Support Tools To Improve Diagnosis</vt:lpstr>
      <vt:lpstr>Barriers to Team Effectiveness and Solutions</vt:lpstr>
      <vt:lpstr>Joe Kane and His Family</vt:lpstr>
      <vt:lpstr>Reimagining Mr. Kane’s Diagnostic Team</vt:lpstr>
      <vt:lpstr>Mr. Kane’s Diagnostic Journey: Provider Reflections</vt:lpstr>
      <vt:lpstr>Mr. Kane’s Diagnostic Journey: Opportunities To Change Course</vt:lpstr>
      <vt:lpstr>Module 7 Summary</vt:lpstr>
      <vt:lpstr>Course Modules</vt:lpstr>
      <vt:lpstr>Module 7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7: Putting It All Together</dc:title>
  <dc:subject>TeamSTEPPS® Diagnosis Improvement</dc:subject>
  <dc:creator>"Agency for Healthcare Research and Quality (AHRQ)"</dc:creator>
  <cp:keywords>diagnosis; diagnostic safety</cp:keywords>
  <dc:description>PowerPoint Presentation</dc:description>
  <cp:lastModifiedBy>Bonnett, Doreen (AHRQ/OC)</cp:lastModifiedBy>
  <cp:revision>109</cp:revision>
  <cp:lastPrinted>2021-09-22T14:10:56Z</cp:lastPrinted>
  <dcterms:created xsi:type="dcterms:W3CDTF">2021-09-21T14:13:27Z</dcterms:created>
  <dcterms:modified xsi:type="dcterms:W3CDTF">2022-02-28T22:56:55Z</dcterms:modified>
  <cp:category>TeamSTEPPS; Diagnostic Safety</cp:category>
</cp:coreProperties>
</file>